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91" r:id="rId3"/>
    <p:sldId id="274" r:id="rId4"/>
    <p:sldId id="290" r:id="rId5"/>
    <p:sldId id="292" r:id="rId6"/>
    <p:sldId id="293" r:id="rId7"/>
    <p:sldId id="294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724" y="5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426453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mailto:meno@email.com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 cop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1956189" y="2220416"/>
            <a:ext cx="10529624" cy="4804768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3"/>
          </p:nvPr>
        </p:nvSpPr>
        <p:spPr>
          <a:xfrm>
            <a:off x="12117719" y="10124942"/>
            <a:ext cx="7998486" cy="3593373"/>
          </a:xfrm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meno autora</a:t>
            </a:r>
          </a:p>
          <a:p>
            <a:pPr marL="0" indent="0">
              <a:spcBef>
                <a:spcPts val="0"/>
              </a:spcBef>
              <a:buSzTx/>
              <a:buNone/>
              <a:defRPr sz="3600" u="sng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3"/>
              </a:rPr>
              <a:t>meno@email.com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D422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21715"/>
                </a:solidFill>
              </a:defRPr>
            </a:lvl1pPr>
            <a:lvl2pPr>
              <a:defRPr>
                <a:solidFill>
                  <a:srgbClr val="B21715"/>
                </a:solidFill>
              </a:defRPr>
            </a:lvl2pPr>
            <a:lvl3pPr>
              <a:defRPr>
                <a:solidFill>
                  <a:srgbClr val="B21715"/>
                </a:solidFill>
              </a:defRPr>
            </a:lvl3pPr>
            <a:lvl4pPr>
              <a:defRPr>
                <a:solidFill>
                  <a:srgbClr val="B21715"/>
                </a:solidFill>
              </a:defRPr>
            </a:lvl4pPr>
            <a:lvl5pPr>
              <a:defRPr>
                <a:solidFill>
                  <a:srgbClr val="B2171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sz="quarter" idx="13"/>
          </p:nvPr>
        </p:nvSpPr>
        <p:spPr>
          <a:xfrm>
            <a:off x="8864686" y="12725400"/>
            <a:ext cx="3301828" cy="5588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000" b="1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autor@email.com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sz="quarter" idx="14"/>
          </p:nvPr>
        </p:nvSpPr>
        <p:spPr>
          <a:xfrm>
            <a:off x="15448111" y="12725400"/>
            <a:ext cx="2428578" cy="5588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000" b="1">
                <a:solidFill>
                  <a:srgbClr val="FF492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Meno Autora</a:t>
            </a:r>
          </a:p>
        </p:txBody>
      </p:sp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71"/>
          <p:cNvSpPr>
            <a:spLocks noEditPoints="1"/>
          </p:cNvSpPr>
          <p:nvPr userDrawn="1"/>
        </p:nvSpPr>
        <p:spPr bwMode="auto">
          <a:xfrm>
            <a:off x="9773571" y="2858469"/>
            <a:ext cx="12819659" cy="8182290"/>
          </a:xfrm>
          <a:custGeom>
            <a:avLst/>
            <a:gdLst>
              <a:gd name="T0" fmla="*/ 881 w 1104"/>
              <a:gd name="T1" fmla="*/ 119 h 938"/>
              <a:gd name="T2" fmla="*/ 834 w 1104"/>
              <a:gd name="T3" fmla="*/ 182 h 938"/>
              <a:gd name="T4" fmla="*/ 513 w 1104"/>
              <a:gd name="T5" fmla="*/ 191 h 938"/>
              <a:gd name="T6" fmla="*/ 17 w 1104"/>
              <a:gd name="T7" fmla="*/ 1 h 938"/>
              <a:gd name="T8" fmla="*/ 16 w 1104"/>
              <a:gd name="T9" fmla="*/ 2 h 938"/>
              <a:gd name="T10" fmla="*/ 135 w 1104"/>
              <a:gd name="T11" fmla="*/ 137 h 938"/>
              <a:gd name="T12" fmla="*/ 37 w 1104"/>
              <a:gd name="T13" fmla="*/ 496 h 938"/>
              <a:gd name="T14" fmla="*/ 502 w 1104"/>
              <a:gd name="T15" fmla="*/ 210 h 938"/>
              <a:gd name="T16" fmla="*/ 250 w 1104"/>
              <a:gd name="T17" fmla="*/ 509 h 938"/>
              <a:gd name="T18" fmla="*/ 1 w 1104"/>
              <a:gd name="T19" fmla="*/ 735 h 938"/>
              <a:gd name="T20" fmla="*/ 250 w 1104"/>
              <a:gd name="T21" fmla="*/ 770 h 938"/>
              <a:gd name="T22" fmla="*/ 823 w 1104"/>
              <a:gd name="T23" fmla="*/ 938 h 938"/>
              <a:gd name="T24" fmla="*/ 262 w 1104"/>
              <a:gd name="T25" fmla="*/ 525 h 938"/>
              <a:gd name="T26" fmla="*/ 554 w 1104"/>
              <a:gd name="T27" fmla="*/ 682 h 938"/>
              <a:gd name="T28" fmla="*/ 802 w 1104"/>
              <a:gd name="T29" fmla="*/ 802 h 938"/>
              <a:gd name="T30" fmla="*/ 1091 w 1104"/>
              <a:gd name="T31" fmla="*/ 488 h 938"/>
              <a:gd name="T32" fmla="*/ 763 w 1104"/>
              <a:gd name="T33" fmla="*/ 319 h 938"/>
              <a:gd name="T34" fmla="*/ 780 w 1104"/>
              <a:gd name="T35" fmla="*/ 288 h 938"/>
              <a:gd name="T36" fmla="*/ 855 w 1104"/>
              <a:gd name="T37" fmla="*/ 444 h 938"/>
              <a:gd name="T38" fmla="*/ 857 w 1104"/>
              <a:gd name="T39" fmla="*/ 437 h 938"/>
              <a:gd name="T40" fmla="*/ 761 w 1104"/>
              <a:gd name="T41" fmla="*/ 319 h 938"/>
              <a:gd name="T42" fmla="*/ 760 w 1104"/>
              <a:gd name="T43" fmla="*/ 320 h 938"/>
              <a:gd name="T44" fmla="*/ 760 w 1104"/>
              <a:gd name="T45" fmla="*/ 320 h 938"/>
              <a:gd name="T46" fmla="*/ 742 w 1104"/>
              <a:gd name="T47" fmla="*/ 311 h 938"/>
              <a:gd name="T48" fmla="*/ 524 w 1104"/>
              <a:gd name="T49" fmla="*/ 211 h 938"/>
              <a:gd name="T50" fmla="*/ 493 w 1104"/>
              <a:gd name="T51" fmla="*/ 228 h 938"/>
              <a:gd name="T52" fmla="*/ 739 w 1104"/>
              <a:gd name="T53" fmla="*/ 356 h 938"/>
              <a:gd name="T54" fmla="*/ 260 w 1104"/>
              <a:gd name="T55" fmla="*/ 514 h 938"/>
              <a:gd name="T56" fmla="*/ 855 w 1104"/>
              <a:gd name="T57" fmla="*/ 445 h 938"/>
              <a:gd name="T58" fmla="*/ 858 w 1104"/>
              <a:gd name="T59" fmla="*/ 435 h 938"/>
              <a:gd name="T60" fmla="*/ 1079 w 1104"/>
              <a:gd name="T61" fmla="*/ 475 h 938"/>
              <a:gd name="T62" fmla="*/ 863 w 1104"/>
              <a:gd name="T63" fmla="*/ 131 h 938"/>
              <a:gd name="T64" fmla="*/ 1083 w 1104"/>
              <a:gd name="T65" fmla="*/ 465 h 938"/>
              <a:gd name="T66" fmla="*/ 773 w 1104"/>
              <a:gd name="T67" fmla="*/ 286 h 938"/>
              <a:gd name="T68" fmla="*/ 525 w 1104"/>
              <a:gd name="T69" fmla="*/ 207 h 938"/>
              <a:gd name="T70" fmla="*/ 833 w 1104"/>
              <a:gd name="T71" fmla="*/ 184 h 938"/>
              <a:gd name="T72" fmla="*/ 161 w 1104"/>
              <a:gd name="T73" fmla="*/ 139 h 938"/>
              <a:gd name="T74" fmla="*/ 19 w 1104"/>
              <a:gd name="T75" fmla="*/ 4 h 938"/>
              <a:gd name="T76" fmla="*/ 145 w 1104"/>
              <a:gd name="T77" fmla="*/ 150 h 938"/>
              <a:gd name="T78" fmla="*/ 500 w 1104"/>
              <a:gd name="T79" fmla="*/ 204 h 938"/>
              <a:gd name="T80" fmla="*/ 239 w 1104"/>
              <a:gd name="T81" fmla="*/ 528 h 938"/>
              <a:gd name="T82" fmla="*/ 237 w 1104"/>
              <a:gd name="T83" fmla="*/ 755 h 938"/>
              <a:gd name="T84" fmla="*/ 262 w 1104"/>
              <a:gd name="T85" fmla="*/ 759 h 938"/>
              <a:gd name="T86" fmla="*/ 261 w 1104"/>
              <a:gd name="T87" fmla="*/ 527 h 938"/>
              <a:gd name="T88" fmla="*/ 262 w 1104"/>
              <a:gd name="T89" fmla="*/ 517 h 938"/>
              <a:gd name="T90" fmla="*/ 543 w 1104"/>
              <a:gd name="T91" fmla="*/ 663 h 938"/>
              <a:gd name="T92" fmla="*/ 566 w 1104"/>
              <a:gd name="T93" fmla="*/ 675 h 938"/>
              <a:gd name="T94" fmla="*/ 1080 w 1104"/>
              <a:gd name="T95" fmla="*/ 480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4" h="938">
                <a:moveTo>
                  <a:pt x="1091" y="462"/>
                </a:moveTo>
                <a:cubicBezTo>
                  <a:pt x="1089" y="462"/>
                  <a:pt x="1087" y="463"/>
                  <a:pt x="1085" y="464"/>
                </a:cubicBezTo>
                <a:cubicBezTo>
                  <a:pt x="875" y="130"/>
                  <a:pt x="875" y="130"/>
                  <a:pt x="875" y="130"/>
                </a:cubicBezTo>
                <a:cubicBezTo>
                  <a:pt x="879" y="127"/>
                  <a:pt x="881" y="123"/>
                  <a:pt x="881" y="119"/>
                </a:cubicBezTo>
                <a:cubicBezTo>
                  <a:pt x="881" y="112"/>
                  <a:pt x="875" y="106"/>
                  <a:pt x="868" y="106"/>
                </a:cubicBezTo>
                <a:cubicBezTo>
                  <a:pt x="861" y="106"/>
                  <a:pt x="855" y="112"/>
                  <a:pt x="855" y="119"/>
                </a:cubicBezTo>
                <a:cubicBezTo>
                  <a:pt x="855" y="124"/>
                  <a:pt x="858" y="128"/>
                  <a:pt x="861" y="130"/>
                </a:cubicBezTo>
                <a:cubicBezTo>
                  <a:pt x="834" y="182"/>
                  <a:pt x="834" y="182"/>
                  <a:pt x="834" y="182"/>
                </a:cubicBezTo>
                <a:cubicBezTo>
                  <a:pt x="674" y="1"/>
                  <a:pt x="674" y="1"/>
                  <a:pt x="674" y="1"/>
                </a:cubicBezTo>
                <a:cubicBezTo>
                  <a:pt x="673" y="0"/>
                  <a:pt x="673" y="0"/>
                  <a:pt x="673" y="0"/>
                </a:cubicBezTo>
                <a:cubicBezTo>
                  <a:pt x="520" y="193"/>
                  <a:pt x="520" y="193"/>
                  <a:pt x="520" y="193"/>
                </a:cubicBezTo>
                <a:cubicBezTo>
                  <a:pt x="518" y="192"/>
                  <a:pt x="516" y="191"/>
                  <a:pt x="513" y="191"/>
                </a:cubicBezTo>
                <a:cubicBezTo>
                  <a:pt x="509" y="191"/>
                  <a:pt x="505" y="194"/>
                  <a:pt x="502" y="197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38" y="129"/>
                  <a:pt x="138" y="129"/>
                  <a:pt x="138" y="129"/>
                </a:cubicBezTo>
                <a:cubicBezTo>
                  <a:pt x="136" y="131"/>
                  <a:pt x="135" y="134"/>
                  <a:pt x="135" y="137"/>
                </a:cubicBezTo>
                <a:cubicBezTo>
                  <a:pt x="135" y="143"/>
                  <a:pt x="139" y="147"/>
                  <a:pt x="144" y="149"/>
                </a:cubicBezTo>
                <a:cubicBezTo>
                  <a:pt x="52" y="484"/>
                  <a:pt x="52" y="484"/>
                  <a:pt x="52" y="484"/>
                </a:cubicBezTo>
                <a:cubicBezTo>
                  <a:pt x="52" y="484"/>
                  <a:pt x="51" y="483"/>
                  <a:pt x="50" y="483"/>
                </a:cubicBezTo>
                <a:cubicBezTo>
                  <a:pt x="43" y="483"/>
                  <a:pt x="37" y="489"/>
                  <a:pt x="37" y="496"/>
                </a:cubicBezTo>
                <a:cubicBezTo>
                  <a:pt x="37" y="503"/>
                  <a:pt x="43" y="509"/>
                  <a:pt x="50" y="509"/>
                </a:cubicBezTo>
                <a:cubicBezTo>
                  <a:pt x="57" y="509"/>
                  <a:pt x="63" y="503"/>
                  <a:pt x="63" y="496"/>
                </a:cubicBezTo>
                <a:cubicBezTo>
                  <a:pt x="63" y="494"/>
                  <a:pt x="62" y="492"/>
                  <a:pt x="61" y="490"/>
                </a:cubicBezTo>
                <a:cubicBezTo>
                  <a:pt x="502" y="210"/>
                  <a:pt x="502" y="210"/>
                  <a:pt x="502" y="210"/>
                </a:cubicBezTo>
                <a:cubicBezTo>
                  <a:pt x="503" y="211"/>
                  <a:pt x="503" y="212"/>
                  <a:pt x="504" y="213"/>
                </a:cubicBezTo>
                <a:cubicBezTo>
                  <a:pt x="495" y="224"/>
                  <a:pt x="495" y="224"/>
                  <a:pt x="495" y="224"/>
                </a:cubicBezTo>
                <a:cubicBezTo>
                  <a:pt x="255" y="510"/>
                  <a:pt x="255" y="510"/>
                  <a:pt x="255" y="510"/>
                </a:cubicBezTo>
                <a:cubicBezTo>
                  <a:pt x="254" y="509"/>
                  <a:pt x="252" y="509"/>
                  <a:pt x="250" y="509"/>
                </a:cubicBezTo>
                <a:cubicBezTo>
                  <a:pt x="243" y="509"/>
                  <a:pt x="237" y="514"/>
                  <a:pt x="237" y="521"/>
                </a:cubicBezTo>
                <a:cubicBezTo>
                  <a:pt x="237" y="523"/>
                  <a:pt x="238" y="525"/>
                  <a:pt x="238" y="527"/>
                </a:cubicBezTo>
                <a:cubicBezTo>
                  <a:pt x="0" y="735"/>
                  <a:pt x="0" y="735"/>
                  <a:pt x="0" y="735"/>
                </a:cubicBezTo>
                <a:cubicBezTo>
                  <a:pt x="1" y="735"/>
                  <a:pt x="1" y="735"/>
                  <a:pt x="1" y="735"/>
                </a:cubicBezTo>
                <a:cubicBezTo>
                  <a:pt x="1" y="736"/>
                  <a:pt x="1" y="736"/>
                  <a:pt x="1" y="736"/>
                </a:cubicBezTo>
                <a:cubicBezTo>
                  <a:pt x="237" y="756"/>
                  <a:pt x="237" y="756"/>
                  <a:pt x="237" y="756"/>
                </a:cubicBezTo>
                <a:cubicBezTo>
                  <a:pt x="237" y="756"/>
                  <a:pt x="237" y="757"/>
                  <a:pt x="237" y="757"/>
                </a:cubicBezTo>
                <a:cubicBezTo>
                  <a:pt x="237" y="764"/>
                  <a:pt x="243" y="770"/>
                  <a:pt x="250" y="770"/>
                </a:cubicBezTo>
                <a:cubicBezTo>
                  <a:pt x="256" y="770"/>
                  <a:pt x="260" y="766"/>
                  <a:pt x="262" y="760"/>
                </a:cubicBezTo>
                <a:cubicBezTo>
                  <a:pt x="810" y="923"/>
                  <a:pt x="810" y="923"/>
                  <a:pt x="810" y="923"/>
                </a:cubicBezTo>
                <a:cubicBezTo>
                  <a:pt x="810" y="924"/>
                  <a:pt x="810" y="924"/>
                  <a:pt x="810" y="925"/>
                </a:cubicBezTo>
                <a:cubicBezTo>
                  <a:pt x="810" y="932"/>
                  <a:pt x="816" y="938"/>
                  <a:pt x="823" y="938"/>
                </a:cubicBezTo>
                <a:cubicBezTo>
                  <a:pt x="830" y="938"/>
                  <a:pt x="835" y="932"/>
                  <a:pt x="835" y="925"/>
                </a:cubicBezTo>
                <a:cubicBezTo>
                  <a:pt x="835" y="918"/>
                  <a:pt x="830" y="912"/>
                  <a:pt x="823" y="912"/>
                </a:cubicBezTo>
                <a:cubicBezTo>
                  <a:pt x="818" y="912"/>
                  <a:pt x="814" y="915"/>
                  <a:pt x="811" y="919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542" y="665"/>
                  <a:pt x="542" y="665"/>
                  <a:pt x="542" y="665"/>
                </a:cubicBezTo>
                <a:cubicBezTo>
                  <a:pt x="542" y="666"/>
                  <a:pt x="541" y="668"/>
                  <a:pt x="541" y="670"/>
                </a:cubicBezTo>
                <a:cubicBezTo>
                  <a:pt x="541" y="677"/>
                  <a:pt x="547" y="682"/>
                  <a:pt x="554" y="682"/>
                </a:cubicBezTo>
                <a:cubicBezTo>
                  <a:pt x="559" y="682"/>
                  <a:pt x="563" y="680"/>
                  <a:pt x="565" y="676"/>
                </a:cubicBezTo>
                <a:cubicBezTo>
                  <a:pt x="791" y="784"/>
                  <a:pt x="791" y="784"/>
                  <a:pt x="791" y="784"/>
                </a:cubicBezTo>
                <a:cubicBezTo>
                  <a:pt x="790" y="785"/>
                  <a:pt x="790" y="787"/>
                  <a:pt x="790" y="789"/>
                </a:cubicBezTo>
                <a:cubicBezTo>
                  <a:pt x="790" y="796"/>
                  <a:pt x="795" y="802"/>
                  <a:pt x="802" y="802"/>
                </a:cubicBezTo>
                <a:cubicBezTo>
                  <a:pt x="809" y="802"/>
                  <a:pt x="815" y="796"/>
                  <a:pt x="815" y="789"/>
                </a:cubicBezTo>
                <a:cubicBezTo>
                  <a:pt x="815" y="786"/>
                  <a:pt x="814" y="784"/>
                  <a:pt x="813" y="782"/>
                </a:cubicBezTo>
                <a:cubicBezTo>
                  <a:pt x="1083" y="485"/>
                  <a:pt x="1083" y="485"/>
                  <a:pt x="1083" y="485"/>
                </a:cubicBezTo>
                <a:cubicBezTo>
                  <a:pt x="1085" y="487"/>
                  <a:pt x="1088" y="488"/>
                  <a:pt x="1091" y="488"/>
                </a:cubicBezTo>
                <a:cubicBezTo>
                  <a:pt x="1098" y="488"/>
                  <a:pt x="1104" y="482"/>
                  <a:pt x="1104" y="475"/>
                </a:cubicBezTo>
                <a:cubicBezTo>
                  <a:pt x="1104" y="468"/>
                  <a:pt x="1098" y="462"/>
                  <a:pt x="1091" y="462"/>
                </a:cubicBezTo>
                <a:close/>
                <a:moveTo>
                  <a:pt x="1080" y="469"/>
                </a:moveTo>
                <a:cubicBezTo>
                  <a:pt x="763" y="319"/>
                  <a:pt x="763" y="319"/>
                  <a:pt x="763" y="319"/>
                </a:cubicBezTo>
                <a:cubicBezTo>
                  <a:pt x="768" y="310"/>
                  <a:pt x="768" y="310"/>
                  <a:pt x="768" y="310"/>
                </a:cubicBezTo>
                <a:cubicBezTo>
                  <a:pt x="769" y="311"/>
                  <a:pt x="771" y="312"/>
                  <a:pt x="773" y="312"/>
                </a:cubicBezTo>
                <a:cubicBezTo>
                  <a:pt x="781" y="312"/>
                  <a:pt x="786" y="306"/>
                  <a:pt x="786" y="299"/>
                </a:cubicBezTo>
                <a:cubicBezTo>
                  <a:pt x="786" y="295"/>
                  <a:pt x="784" y="291"/>
                  <a:pt x="780" y="288"/>
                </a:cubicBezTo>
                <a:cubicBezTo>
                  <a:pt x="834" y="185"/>
                  <a:pt x="834" y="185"/>
                  <a:pt x="834" y="185"/>
                </a:cubicBezTo>
                <a:cubicBezTo>
                  <a:pt x="1082" y="466"/>
                  <a:pt x="1082" y="466"/>
                  <a:pt x="1082" y="466"/>
                </a:cubicBezTo>
                <a:cubicBezTo>
                  <a:pt x="1081" y="467"/>
                  <a:pt x="1081" y="468"/>
                  <a:pt x="1080" y="469"/>
                </a:cubicBezTo>
                <a:close/>
                <a:moveTo>
                  <a:pt x="855" y="444"/>
                </a:moveTo>
                <a:cubicBezTo>
                  <a:pt x="676" y="465"/>
                  <a:pt x="676" y="465"/>
                  <a:pt x="676" y="465"/>
                </a:cubicBezTo>
                <a:cubicBezTo>
                  <a:pt x="703" y="420"/>
                  <a:pt x="703" y="420"/>
                  <a:pt x="703" y="420"/>
                </a:cubicBezTo>
                <a:cubicBezTo>
                  <a:pt x="740" y="357"/>
                  <a:pt x="740" y="357"/>
                  <a:pt x="740" y="357"/>
                </a:cubicBezTo>
                <a:cubicBezTo>
                  <a:pt x="857" y="437"/>
                  <a:pt x="857" y="437"/>
                  <a:pt x="857" y="437"/>
                </a:cubicBezTo>
                <a:cubicBezTo>
                  <a:pt x="856" y="438"/>
                  <a:pt x="855" y="441"/>
                  <a:pt x="855" y="443"/>
                </a:cubicBezTo>
                <a:cubicBezTo>
                  <a:pt x="855" y="443"/>
                  <a:pt x="855" y="444"/>
                  <a:pt x="855" y="444"/>
                </a:cubicBezTo>
                <a:close/>
                <a:moveTo>
                  <a:pt x="766" y="310"/>
                </a:moveTo>
                <a:cubicBezTo>
                  <a:pt x="761" y="319"/>
                  <a:pt x="761" y="319"/>
                  <a:pt x="761" y="319"/>
                </a:cubicBezTo>
                <a:cubicBezTo>
                  <a:pt x="746" y="311"/>
                  <a:pt x="746" y="311"/>
                  <a:pt x="746" y="311"/>
                </a:cubicBezTo>
                <a:cubicBezTo>
                  <a:pt x="762" y="305"/>
                  <a:pt x="762" y="305"/>
                  <a:pt x="762" y="305"/>
                </a:cubicBezTo>
                <a:cubicBezTo>
                  <a:pt x="763" y="307"/>
                  <a:pt x="764" y="308"/>
                  <a:pt x="766" y="310"/>
                </a:cubicBezTo>
                <a:close/>
                <a:moveTo>
                  <a:pt x="760" y="320"/>
                </a:moveTo>
                <a:cubicBezTo>
                  <a:pt x="740" y="355"/>
                  <a:pt x="740" y="355"/>
                  <a:pt x="740" y="355"/>
                </a:cubicBezTo>
                <a:cubicBezTo>
                  <a:pt x="702" y="330"/>
                  <a:pt x="702" y="330"/>
                  <a:pt x="702" y="330"/>
                </a:cubicBezTo>
                <a:cubicBezTo>
                  <a:pt x="744" y="312"/>
                  <a:pt x="744" y="312"/>
                  <a:pt x="744" y="312"/>
                </a:cubicBezTo>
                <a:lnTo>
                  <a:pt x="760" y="320"/>
                </a:lnTo>
                <a:close/>
                <a:moveTo>
                  <a:pt x="701" y="329"/>
                </a:moveTo>
                <a:cubicBezTo>
                  <a:pt x="525" y="209"/>
                  <a:pt x="525" y="209"/>
                  <a:pt x="525" y="209"/>
                </a:cubicBezTo>
                <a:cubicBezTo>
                  <a:pt x="525" y="209"/>
                  <a:pt x="525" y="209"/>
                  <a:pt x="525" y="209"/>
                </a:cubicBezTo>
                <a:cubicBezTo>
                  <a:pt x="742" y="311"/>
                  <a:pt x="742" y="311"/>
                  <a:pt x="742" y="311"/>
                </a:cubicBezTo>
                <a:lnTo>
                  <a:pt x="701" y="329"/>
                </a:lnTo>
                <a:close/>
                <a:moveTo>
                  <a:pt x="505" y="214"/>
                </a:moveTo>
                <a:cubicBezTo>
                  <a:pt x="507" y="215"/>
                  <a:pt x="510" y="217"/>
                  <a:pt x="513" y="217"/>
                </a:cubicBezTo>
                <a:cubicBezTo>
                  <a:pt x="518" y="217"/>
                  <a:pt x="522" y="214"/>
                  <a:pt x="524" y="211"/>
                </a:cubicBezTo>
                <a:cubicBezTo>
                  <a:pt x="699" y="329"/>
                  <a:pt x="699" y="329"/>
                  <a:pt x="699" y="329"/>
                </a:cubicBezTo>
                <a:cubicBezTo>
                  <a:pt x="259" y="513"/>
                  <a:pt x="259" y="513"/>
                  <a:pt x="259" y="513"/>
                </a:cubicBezTo>
                <a:cubicBezTo>
                  <a:pt x="259" y="512"/>
                  <a:pt x="258" y="511"/>
                  <a:pt x="257" y="511"/>
                </a:cubicBezTo>
                <a:cubicBezTo>
                  <a:pt x="493" y="228"/>
                  <a:pt x="493" y="228"/>
                  <a:pt x="493" y="228"/>
                </a:cubicBezTo>
                <a:lnTo>
                  <a:pt x="505" y="214"/>
                </a:lnTo>
                <a:close/>
                <a:moveTo>
                  <a:pt x="260" y="514"/>
                </a:moveTo>
                <a:cubicBezTo>
                  <a:pt x="701" y="330"/>
                  <a:pt x="701" y="330"/>
                  <a:pt x="701" y="330"/>
                </a:cubicBezTo>
                <a:cubicBezTo>
                  <a:pt x="739" y="356"/>
                  <a:pt x="739" y="356"/>
                  <a:pt x="739" y="356"/>
                </a:cubicBezTo>
                <a:cubicBezTo>
                  <a:pt x="701" y="420"/>
                  <a:pt x="701" y="420"/>
                  <a:pt x="701" y="420"/>
                </a:cubicBezTo>
                <a:cubicBezTo>
                  <a:pt x="674" y="466"/>
                  <a:pt x="674" y="466"/>
                  <a:pt x="674" y="466"/>
                </a:cubicBezTo>
                <a:cubicBezTo>
                  <a:pt x="261" y="515"/>
                  <a:pt x="261" y="515"/>
                  <a:pt x="261" y="515"/>
                </a:cubicBezTo>
                <a:cubicBezTo>
                  <a:pt x="261" y="515"/>
                  <a:pt x="261" y="514"/>
                  <a:pt x="260" y="514"/>
                </a:cubicBezTo>
                <a:close/>
                <a:moveTo>
                  <a:pt x="566" y="665"/>
                </a:moveTo>
                <a:cubicBezTo>
                  <a:pt x="565" y="662"/>
                  <a:pt x="563" y="661"/>
                  <a:pt x="562" y="659"/>
                </a:cubicBezTo>
                <a:cubicBezTo>
                  <a:pt x="675" y="467"/>
                  <a:pt x="675" y="467"/>
                  <a:pt x="675" y="467"/>
                </a:cubicBezTo>
                <a:cubicBezTo>
                  <a:pt x="855" y="445"/>
                  <a:pt x="855" y="445"/>
                  <a:pt x="855" y="445"/>
                </a:cubicBezTo>
                <a:cubicBezTo>
                  <a:pt x="857" y="451"/>
                  <a:pt x="862" y="456"/>
                  <a:pt x="868" y="456"/>
                </a:cubicBezTo>
                <a:cubicBezTo>
                  <a:pt x="875" y="456"/>
                  <a:pt x="881" y="450"/>
                  <a:pt x="881" y="443"/>
                </a:cubicBezTo>
                <a:cubicBezTo>
                  <a:pt x="881" y="436"/>
                  <a:pt x="875" y="430"/>
                  <a:pt x="868" y="430"/>
                </a:cubicBezTo>
                <a:cubicBezTo>
                  <a:pt x="864" y="430"/>
                  <a:pt x="860" y="432"/>
                  <a:pt x="858" y="435"/>
                </a:cubicBezTo>
                <a:cubicBezTo>
                  <a:pt x="741" y="356"/>
                  <a:pt x="741" y="356"/>
                  <a:pt x="741" y="356"/>
                </a:cubicBezTo>
                <a:cubicBezTo>
                  <a:pt x="762" y="320"/>
                  <a:pt x="762" y="320"/>
                  <a:pt x="762" y="320"/>
                </a:cubicBezTo>
                <a:cubicBezTo>
                  <a:pt x="1080" y="470"/>
                  <a:pt x="1080" y="470"/>
                  <a:pt x="1080" y="470"/>
                </a:cubicBezTo>
                <a:cubicBezTo>
                  <a:pt x="1079" y="472"/>
                  <a:pt x="1079" y="473"/>
                  <a:pt x="1079" y="475"/>
                </a:cubicBezTo>
                <a:cubicBezTo>
                  <a:pt x="1079" y="476"/>
                  <a:pt x="1079" y="477"/>
                  <a:pt x="1079" y="479"/>
                </a:cubicBezTo>
                <a:cubicBezTo>
                  <a:pt x="786" y="585"/>
                  <a:pt x="786" y="585"/>
                  <a:pt x="786" y="585"/>
                </a:cubicBezTo>
                <a:lnTo>
                  <a:pt x="566" y="665"/>
                </a:lnTo>
                <a:close/>
                <a:moveTo>
                  <a:pt x="863" y="131"/>
                </a:moveTo>
                <a:cubicBezTo>
                  <a:pt x="864" y="132"/>
                  <a:pt x="866" y="132"/>
                  <a:pt x="868" y="132"/>
                </a:cubicBezTo>
                <a:cubicBezTo>
                  <a:pt x="870" y="132"/>
                  <a:pt x="872" y="131"/>
                  <a:pt x="874" y="130"/>
                </a:cubicBezTo>
                <a:cubicBezTo>
                  <a:pt x="1084" y="465"/>
                  <a:pt x="1084" y="465"/>
                  <a:pt x="1084" y="465"/>
                </a:cubicBezTo>
                <a:cubicBezTo>
                  <a:pt x="1084" y="465"/>
                  <a:pt x="1084" y="465"/>
                  <a:pt x="1083" y="465"/>
                </a:cubicBezTo>
                <a:cubicBezTo>
                  <a:pt x="835" y="184"/>
                  <a:pt x="835" y="184"/>
                  <a:pt x="835" y="184"/>
                </a:cubicBezTo>
                <a:lnTo>
                  <a:pt x="863" y="131"/>
                </a:lnTo>
                <a:close/>
                <a:moveTo>
                  <a:pt x="779" y="288"/>
                </a:moveTo>
                <a:cubicBezTo>
                  <a:pt x="777" y="287"/>
                  <a:pt x="775" y="286"/>
                  <a:pt x="773" y="286"/>
                </a:cubicBezTo>
                <a:cubicBezTo>
                  <a:pt x="766" y="286"/>
                  <a:pt x="761" y="292"/>
                  <a:pt x="761" y="299"/>
                </a:cubicBezTo>
                <a:cubicBezTo>
                  <a:pt x="761" y="301"/>
                  <a:pt x="761" y="302"/>
                  <a:pt x="761" y="303"/>
                </a:cubicBezTo>
                <a:cubicBezTo>
                  <a:pt x="744" y="311"/>
                  <a:pt x="744" y="311"/>
                  <a:pt x="744" y="311"/>
                </a:cubicBezTo>
                <a:cubicBezTo>
                  <a:pt x="525" y="207"/>
                  <a:pt x="525" y="207"/>
                  <a:pt x="525" y="207"/>
                </a:cubicBezTo>
                <a:cubicBezTo>
                  <a:pt x="526" y="206"/>
                  <a:pt x="526" y="205"/>
                  <a:pt x="526" y="204"/>
                </a:cubicBezTo>
                <a:cubicBezTo>
                  <a:pt x="526" y="200"/>
                  <a:pt x="524" y="196"/>
                  <a:pt x="521" y="194"/>
                </a:cubicBezTo>
                <a:cubicBezTo>
                  <a:pt x="673" y="2"/>
                  <a:pt x="673" y="2"/>
                  <a:pt x="673" y="2"/>
                </a:cubicBezTo>
                <a:cubicBezTo>
                  <a:pt x="833" y="184"/>
                  <a:pt x="833" y="184"/>
                  <a:pt x="833" y="184"/>
                </a:cubicBezTo>
                <a:lnTo>
                  <a:pt x="779" y="288"/>
                </a:lnTo>
                <a:close/>
                <a:moveTo>
                  <a:pt x="502" y="199"/>
                </a:moveTo>
                <a:cubicBezTo>
                  <a:pt x="502" y="199"/>
                  <a:pt x="501" y="199"/>
                  <a:pt x="501" y="200"/>
                </a:cubicBezTo>
                <a:cubicBezTo>
                  <a:pt x="161" y="139"/>
                  <a:pt x="161" y="139"/>
                  <a:pt x="161" y="139"/>
                </a:cubicBezTo>
                <a:cubicBezTo>
                  <a:pt x="161" y="138"/>
                  <a:pt x="161" y="138"/>
                  <a:pt x="161" y="137"/>
                </a:cubicBezTo>
                <a:cubicBezTo>
                  <a:pt x="161" y="130"/>
                  <a:pt x="155" y="124"/>
                  <a:pt x="148" y="124"/>
                </a:cubicBezTo>
                <a:cubicBezTo>
                  <a:pt x="145" y="124"/>
                  <a:pt x="142" y="126"/>
                  <a:pt x="139" y="128"/>
                </a:cubicBezTo>
                <a:cubicBezTo>
                  <a:pt x="19" y="4"/>
                  <a:pt x="19" y="4"/>
                  <a:pt x="19" y="4"/>
                </a:cubicBezTo>
                <a:lnTo>
                  <a:pt x="502" y="199"/>
                </a:lnTo>
                <a:close/>
                <a:moveTo>
                  <a:pt x="61" y="489"/>
                </a:moveTo>
                <a:cubicBezTo>
                  <a:pt x="59" y="487"/>
                  <a:pt x="57" y="485"/>
                  <a:pt x="54" y="484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6" y="150"/>
                  <a:pt x="147" y="150"/>
                  <a:pt x="148" y="150"/>
                </a:cubicBezTo>
                <a:cubicBezTo>
                  <a:pt x="154" y="150"/>
                  <a:pt x="159" y="146"/>
                  <a:pt x="160" y="140"/>
                </a:cubicBezTo>
                <a:cubicBezTo>
                  <a:pt x="501" y="201"/>
                  <a:pt x="501" y="201"/>
                  <a:pt x="501" y="201"/>
                </a:cubicBezTo>
                <a:cubicBezTo>
                  <a:pt x="501" y="202"/>
                  <a:pt x="500" y="203"/>
                  <a:pt x="500" y="204"/>
                </a:cubicBezTo>
                <a:cubicBezTo>
                  <a:pt x="500" y="206"/>
                  <a:pt x="501" y="208"/>
                  <a:pt x="502" y="209"/>
                </a:cubicBezTo>
                <a:lnTo>
                  <a:pt x="61" y="489"/>
                </a:lnTo>
                <a:close/>
                <a:moveTo>
                  <a:pt x="2" y="735"/>
                </a:moveTo>
                <a:cubicBezTo>
                  <a:pt x="239" y="528"/>
                  <a:pt x="239" y="528"/>
                  <a:pt x="239" y="528"/>
                </a:cubicBezTo>
                <a:cubicBezTo>
                  <a:pt x="241" y="531"/>
                  <a:pt x="245" y="534"/>
                  <a:pt x="249" y="534"/>
                </a:cubicBezTo>
                <a:cubicBezTo>
                  <a:pt x="252" y="744"/>
                  <a:pt x="252" y="744"/>
                  <a:pt x="252" y="744"/>
                </a:cubicBezTo>
                <a:cubicBezTo>
                  <a:pt x="251" y="744"/>
                  <a:pt x="251" y="744"/>
                  <a:pt x="250" y="744"/>
                </a:cubicBezTo>
                <a:cubicBezTo>
                  <a:pt x="244" y="744"/>
                  <a:pt x="238" y="749"/>
                  <a:pt x="237" y="755"/>
                </a:cubicBezTo>
                <a:lnTo>
                  <a:pt x="2" y="735"/>
                </a:lnTo>
                <a:close/>
                <a:moveTo>
                  <a:pt x="811" y="920"/>
                </a:moveTo>
                <a:cubicBezTo>
                  <a:pt x="811" y="921"/>
                  <a:pt x="810" y="921"/>
                  <a:pt x="810" y="922"/>
                </a:cubicBezTo>
                <a:cubicBezTo>
                  <a:pt x="262" y="759"/>
                  <a:pt x="262" y="759"/>
                  <a:pt x="262" y="759"/>
                </a:cubicBezTo>
                <a:cubicBezTo>
                  <a:pt x="263" y="758"/>
                  <a:pt x="263" y="758"/>
                  <a:pt x="263" y="757"/>
                </a:cubicBezTo>
                <a:cubicBezTo>
                  <a:pt x="263" y="751"/>
                  <a:pt x="259" y="746"/>
                  <a:pt x="253" y="744"/>
                </a:cubicBezTo>
                <a:cubicBezTo>
                  <a:pt x="251" y="534"/>
                  <a:pt x="251" y="534"/>
                  <a:pt x="251" y="534"/>
                </a:cubicBezTo>
                <a:cubicBezTo>
                  <a:pt x="255" y="534"/>
                  <a:pt x="259" y="531"/>
                  <a:pt x="261" y="527"/>
                </a:cubicBezTo>
                <a:lnTo>
                  <a:pt x="811" y="920"/>
                </a:lnTo>
                <a:close/>
                <a:moveTo>
                  <a:pt x="263" y="523"/>
                </a:moveTo>
                <a:cubicBezTo>
                  <a:pt x="263" y="522"/>
                  <a:pt x="263" y="522"/>
                  <a:pt x="263" y="521"/>
                </a:cubicBezTo>
                <a:cubicBezTo>
                  <a:pt x="263" y="520"/>
                  <a:pt x="262" y="518"/>
                  <a:pt x="262" y="517"/>
                </a:cubicBezTo>
                <a:cubicBezTo>
                  <a:pt x="673" y="467"/>
                  <a:pt x="673" y="467"/>
                  <a:pt x="673" y="467"/>
                </a:cubicBezTo>
                <a:cubicBezTo>
                  <a:pt x="560" y="658"/>
                  <a:pt x="560" y="658"/>
                  <a:pt x="560" y="658"/>
                </a:cubicBezTo>
                <a:cubicBezTo>
                  <a:pt x="558" y="657"/>
                  <a:pt x="556" y="657"/>
                  <a:pt x="554" y="657"/>
                </a:cubicBezTo>
                <a:cubicBezTo>
                  <a:pt x="549" y="657"/>
                  <a:pt x="545" y="660"/>
                  <a:pt x="543" y="663"/>
                </a:cubicBezTo>
                <a:lnTo>
                  <a:pt x="263" y="523"/>
                </a:lnTo>
                <a:close/>
                <a:moveTo>
                  <a:pt x="802" y="777"/>
                </a:moveTo>
                <a:cubicBezTo>
                  <a:pt x="798" y="777"/>
                  <a:pt x="794" y="779"/>
                  <a:pt x="792" y="782"/>
                </a:cubicBezTo>
                <a:cubicBezTo>
                  <a:pt x="566" y="675"/>
                  <a:pt x="566" y="675"/>
                  <a:pt x="566" y="675"/>
                </a:cubicBezTo>
                <a:cubicBezTo>
                  <a:pt x="567" y="673"/>
                  <a:pt x="567" y="671"/>
                  <a:pt x="567" y="670"/>
                </a:cubicBezTo>
                <a:cubicBezTo>
                  <a:pt x="567" y="668"/>
                  <a:pt x="567" y="667"/>
                  <a:pt x="566" y="666"/>
                </a:cubicBezTo>
                <a:cubicBezTo>
                  <a:pt x="777" y="590"/>
                  <a:pt x="777" y="590"/>
                  <a:pt x="777" y="590"/>
                </a:cubicBezTo>
                <a:cubicBezTo>
                  <a:pt x="1080" y="480"/>
                  <a:pt x="1080" y="480"/>
                  <a:pt x="1080" y="480"/>
                </a:cubicBezTo>
                <a:cubicBezTo>
                  <a:pt x="1080" y="481"/>
                  <a:pt x="1081" y="483"/>
                  <a:pt x="1082" y="484"/>
                </a:cubicBezTo>
                <a:cubicBezTo>
                  <a:pt x="812" y="781"/>
                  <a:pt x="812" y="781"/>
                  <a:pt x="812" y="781"/>
                </a:cubicBezTo>
                <a:cubicBezTo>
                  <a:pt x="809" y="778"/>
                  <a:pt x="806" y="777"/>
                  <a:pt x="802" y="777"/>
                </a:cubicBezTo>
                <a:close/>
              </a:path>
            </a:pathLst>
          </a:custGeom>
          <a:solidFill>
            <a:schemeClr val="tx1">
              <a:lumMod val="75000"/>
              <a:alpha val="35000"/>
            </a:schemeClr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id-ID" sz="10000"/>
          </a:p>
        </p:txBody>
      </p:sp>
      <p:sp>
        <p:nvSpPr>
          <p:cNvPr id="14" name="Oval 13"/>
          <p:cNvSpPr/>
          <p:nvPr userDrawn="1"/>
        </p:nvSpPr>
        <p:spPr>
          <a:xfrm>
            <a:off x="22118552" y="842452"/>
            <a:ext cx="1344000" cy="10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7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273216"/>
            <a:ext cx="21031200" cy="158525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5FFD-7ABE-4978-8DD2-EC8C11119E12}" type="datetime1">
              <a:rPr lang="id-ID" smtClean="0"/>
              <a:t>05/06/2019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574951" y="920477"/>
            <a:ext cx="431207" cy="425758"/>
          </a:xfrm>
        </p:spPr>
        <p:txBody>
          <a:bodyPr/>
          <a:lstStyle>
            <a:lvl1pPr algn="ctr">
              <a:defRPr sz="2100" b="1">
                <a:solidFill>
                  <a:schemeClr val="bg2"/>
                </a:solidFill>
              </a:defRPr>
            </a:lvl1pPr>
          </a:lstStyle>
          <a:p>
            <a:fld id="{50A8583E-968B-4E3A-A753-A5EE44FA1963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846080" y="2742721"/>
            <a:ext cx="2160000" cy="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676400" y="2863774"/>
            <a:ext cx="21078827" cy="673100"/>
          </a:xfrm>
        </p:spPr>
        <p:txBody>
          <a:bodyPr>
            <a:noAutofit/>
          </a:bodyPr>
          <a:lstStyle>
            <a:lvl1pPr marL="0" indent="0" algn="l">
              <a:buNone/>
              <a:defRPr sz="2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254053" y="4842750"/>
            <a:ext cx="4320000" cy="3240000"/>
          </a:xfrm>
          <a:prstGeom prst="ellipse">
            <a:avLst/>
          </a:prstGeom>
          <a:solidFill>
            <a:schemeClr val="bg2"/>
          </a:solidFill>
        </p:spPr>
      </p:sp>
      <p:sp>
        <p:nvSpPr>
          <p:cNvPr id="11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4292171" y="4842750"/>
            <a:ext cx="4320000" cy="3240000"/>
          </a:xfrm>
          <a:prstGeom prst="ellipse">
            <a:avLst/>
          </a:prstGeom>
          <a:solidFill>
            <a:schemeClr val="bg2"/>
          </a:solidFill>
        </p:spPr>
      </p:sp>
      <p:sp>
        <p:nvSpPr>
          <p:cNvPr id="12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19330288" y="4842750"/>
            <a:ext cx="4320000" cy="3240000"/>
          </a:xfrm>
          <a:prstGeom prst="ellipse">
            <a:avLst/>
          </a:prstGeom>
          <a:solidFill>
            <a:schemeClr val="bg2"/>
          </a:solidFill>
        </p:spPr>
      </p:sp>
    </p:spTree>
    <p:extLst>
      <p:ext uri="{BB962C8B-B14F-4D97-AF65-F5344CB8AC3E}">
        <p14:creationId xmlns:p14="http://schemas.microsoft.com/office/powerpoint/2010/main" val="313766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no@email.co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ctrTitle"/>
          </p:nvPr>
        </p:nvSpPr>
        <p:spPr>
          <a:xfrm>
            <a:off x="10607824" y="1385392"/>
            <a:ext cx="13177464" cy="511256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sk-SK" sz="8000" b="1" dirty="0" err="1" smtClean="0"/>
              <a:t>Open</a:t>
            </a:r>
            <a:r>
              <a:rPr lang="sk-SK" sz="8000" b="1" dirty="0" smtClean="0"/>
              <a:t> </a:t>
            </a:r>
            <a:r>
              <a:rPr lang="sk-SK" sz="8000" b="1" dirty="0" err="1" smtClean="0"/>
              <a:t>Future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sk-SK" sz="6000" dirty="0" smtClean="0"/>
              <a:t/>
            </a:r>
            <a:br>
              <a:rPr lang="sk-SK" sz="6000" dirty="0" smtClean="0"/>
            </a:br>
            <a:r>
              <a:rPr lang="sk-SK" sz="9600" dirty="0" smtClean="0"/>
              <a:t> </a:t>
            </a:r>
            <a:br>
              <a:rPr lang="sk-SK" sz="9600" dirty="0" smtClean="0"/>
            </a:br>
            <a:endParaRPr sz="9600" dirty="0"/>
          </a:p>
        </p:txBody>
      </p:sp>
      <p:sp>
        <p:nvSpPr>
          <p:cNvPr id="109" name="Shape 109"/>
          <p:cNvSpPr>
            <a:spLocks noGrp="1"/>
          </p:cNvSpPr>
          <p:nvPr>
            <p:ph type="body" idx="13"/>
          </p:nvPr>
        </p:nvSpPr>
        <p:spPr>
          <a:xfrm>
            <a:off x="13274227" y="11919313"/>
            <a:ext cx="7998486" cy="359337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sk-SK" u="sng" dirty="0">
                <a:solidFill>
                  <a:schemeClr val="bg1"/>
                </a:solidFill>
                <a:hlinkClick r:id="rId3"/>
              </a:rPr>
              <a:t>d</a:t>
            </a:r>
            <a:r>
              <a:rPr lang="sk-SK" u="sng" dirty="0" smtClean="0">
                <a:solidFill>
                  <a:schemeClr val="bg1"/>
                </a:solidFill>
                <a:hlinkClick r:id="rId3"/>
              </a:rPr>
              <a:t>aniela.kellerova@nadaciapontis.sk</a:t>
            </a:r>
            <a:endParaRPr u="sng" dirty="0">
              <a:solidFill>
                <a:schemeClr val="bg1"/>
              </a:solidFill>
              <a:hlinkClick r:id="rId3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0398" y="3257600"/>
            <a:ext cx="8152315" cy="412542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Program gives a chance to those who fall through formal education system</a:t>
            </a:r>
            <a:r>
              <a:rPr lang="en-US" dirty="0"/>
              <a:t/>
            </a:r>
            <a:br>
              <a:rPr lang="en-US" dirty="0"/>
            </a:b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598712" y="2609528"/>
            <a:ext cx="11377264" cy="983647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Slovakia has major problems with educating children from poorer or second language background, especially Roma (OECD 2017, UNDP 2010) </a:t>
            </a:r>
          </a:p>
          <a:p>
            <a:r>
              <a:rPr lang="en-US" dirty="0"/>
              <a:t>Primary education is the highest achieved education for up to 70% of Roma children, and only about 0.3% is in higher education (OECD 2010</a:t>
            </a:r>
            <a:r>
              <a:rPr lang="en-US" dirty="0" smtClean="0"/>
              <a:t>).</a:t>
            </a:r>
            <a:endParaRPr lang="sk-SK" dirty="0" smtClean="0"/>
          </a:p>
          <a:p>
            <a:pPr lvl="0"/>
            <a:r>
              <a:rPr lang="en-US" dirty="0"/>
              <a:t>Only 9% of Slovak women work in IT, the lowest percentage in the EU. </a:t>
            </a:r>
            <a:endParaRPr lang="sk-SK" dirty="0"/>
          </a:p>
          <a:p>
            <a:pPr lvl="0"/>
            <a:r>
              <a:rPr lang="sk-SK" b="1" dirty="0" smtClean="0"/>
              <a:t>45% of IT</a:t>
            </a:r>
            <a:r>
              <a:rPr lang="en-US" b="1" dirty="0" smtClean="0"/>
              <a:t> </a:t>
            </a:r>
            <a:r>
              <a:rPr lang="en-US" b="1" dirty="0"/>
              <a:t>teachers at primary schools do not have </a:t>
            </a:r>
            <a:r>
              <a:rPr lang="sk-SK" b="1" dirty="0" err="1" smtClean="0"/>
              <a:t>sufficient</a:t>
            </a:r>
            <a:r>
              <a:rPr lang="en-US" b="1" dirty="0" smtClean="0"/>
              <a:t> </a:t>
            </a:r>
            <a:r>
              <a:rPr lang="en-US" b="1" dirty="0"/>
              <a:t>teaching support </a:t>
            </a:r>
            <a:r>
              <a:rPr lang="sk-SK" b="1" dirty="0" smtClean="0"/>
              <a:t>or </a:t>
            </a:r>
            <a:r>
              <a:rPr lang="en-US" b="1" dirty="0" smtClean="0"/>
              <a:t>education</a:t>
            </a:r>
            <a:r>
              <a:rPr lang="en-US" dirty="0"/>
              <a:t>. </a:t>
            </a:r>
            <a:endParaRPr lang="sk-SK" dirty="0"/>
          </a:p>
          <a:p>
            <a:r>
              <a:rPr lang="en-US" dirty="0"/>
              <a:t>After 2020, up to </a:t>
            </a:r>
            <a:r>
              <a:rPr lang="en-US" b="1" dirty="0"/>
              <a:t>90% of jobs will need digital skills. </a:t>
            </a:r>
          </a:p>
          <a:p>
            <a:endParaRPr lang="sk-SK" dirty="0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" name="Obrázo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208" y="3233226"/>
            <a:ext cx="8856984" cy="7297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79670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4776" y="783308"/>
            <a:ext cx="21005800" cy="2286000"/>
          </a:xfrm>
        </p:spPr>
        <p:txBody>
          <a:bodyPr>
            <a:noAutofit/>
          </a:bodyPr>
          <a:lstStyle/>
          <a:p>
            <a:r>
              <a:rPr lang="sk-SK" sz="5400" b="1" dirty="0" err="1" smtClean="0">
                <a:solidFill>
                  <a:srgbClr val="C00000"/>
                </a:solidFill>
              </a:rPr>
              <a:t>Open</a:t>
            </a:r>
            <a:r>
              <a:rPr lang="sk-SK" sz="5400" b="1" dirty="0" smtClean="0">
                <a:solidFill>
                  <a:srgbClr val="C00000"/>
                </a:solidFill>
              </a:rPr>
              <a:t> </a:t>
            </a:r>
            <a:r>
              <a:rPr lang="sk-SK" sz="5400" b="1" dirty="0" err="1" smtClean="0">
                <a:solidFill>
                  <a:srgbClr val="C00000"/>
                </a:solidFill>
              </a:rPr>
              <a:t>Future</a:t>
            </a:r>
            <a:r>
              <a:rPr lang="sk-SK" sz="5400" b="1" dirty="0" smtClean="0">
                <a:solidFill>
                  <a:srgbClr val="C00000"/>
                </a:solidFill>
              </a:rPr>
              <a:t/>
            </a:r>
            <a:br>
              <a:rPr lang="sk-SK" sz="5400" b="1" dirty="0" smtClean="0">
                <a:solidFill>
                  <a:srgbClr val="C00000"/>
                </a:solidFill>
              </a:rPr>
            </a:br>
            <a:r>
              <a:rPr lang="sk-SK" sz="5400" b="1" dirty="0" err="1">
                <a:solidFill>
                  <a:srgbClr val="C00000"/>
                </a:solidFill>
              </a:rPr>
              <a:t>Because</a:t>
            </a:r>
            <a:r>
              <a:rPr lang="sk-SK" sz="5400" b="1" dirty="0">
                <a:solidFill>
                  <a:srgbClr val="C00000"/>
                </a:solidFill>
              </a:rPr>
              <a:t> </a:t>
            </a:r>
            <a:r>
              <a:rPr lang="sk-SK" sz="5400" b="1" dirty="0" err="1">
                <a:solidFill>
                  <a:srgbClr val="C00000"/>
                </a:solidFill>
              </a:rPr>
              <a:t>we</a:t>
            </a:r>
            <a:r>
              <a:rPr lang="sk-SK" sz="5400" b="1" dirty="0">
                <a:solidFill>
                  <a:srgbClr val="C00000"/>
                </a:solidFill>
              </a:rPr>
              <a:t> </a:t>
            </a:r>
            <a:r>
              <a:rPr lang="sk-SK" sz="5400" b="1" dirty="0" err="1">
                <a:solidFill>
                  <a:srgbClr val="C00000"/>
                </a:solidFill>
              </a:rPr>
              <a:t>believe</a:t>
            </a:r>
            <a:r>
              <a:rPr lang="sk-SK" sz="5400" b="1" dirty="0">
                <a:solidFill>
                  <a:srgbClr val="C00000"/>
                </a:solidFill>
              </a:rPr>
              <a:t> </a:t>
            </a:r>
            <a:r>
              <a:rPr lang="sk-SK" sz="5400" b="1" dirty="0" err="1">
                <a:solidFill>
                  <a:srgbClr val="C00000"/>
                </a:solidFill>
              </a:rPr>
              <a:t>that</a:t>
            </a:r>
            <a:r>
              <a:rPr lang="sk-SK" sz="5400" b="1" dirty="0">
                <a:solidFill>
                  <a:srgbClr val="C00000"/>
                </a:solidFill>
              </a:rPr>
              <a:t> talent </a:t>
            </a:r>
            <a:r>
              <a:rPr lang="sk-SK" sz="5400" b="1" dirty="0" err="1">
                <a:solidFill>
                  <a:srgbClr val="C00000"/>
                </a:solidFill>
              </a:rPr>
              <a:t>is</a:t>
            </a:r>
            <a:r>
              <a:rPr lang="sk-SK" sz="5400" b="1" dirty="0">
                <a:solidFill>
                  <a:srgbClr val="C00000"/>
                </a:solidFill>
              </a:rPr>
              <a:t> </a:t>
            </a:r>
            <a:r>
              <a:rPr lang="sk-SK" sz="5400" b="1" dirty="0" err="1">
                <a:solidFill>
                  <a:srgbClr val="C00000"/>
                </a:solidFill>
              </a:rPr>
              <a:t>everywhere</a:t>
            </a:r>
            <a:r>
              <a:rPr lang="sk-SK" sz="5400" b="1" dirty="0">
                <a:solidFill>
                  <a:srgbClr val="C00000"/>
                </a:solidFill>
              </a:rPr>
              <a:t>, </a:t>
            </a:r>
            <a:r>
              <a:rPr lang="sk-SK" sz="5400" b="1" dirty="0" err="1">
                <a:solidFill>
                  <a:srgbClr val="C00000"/>
                </a:solidFill>
              </a:rPr>
              <a:t>but</a:t>
            </a:r>
            <a:r>
              <a:rPr lang="sk-SK" sz="5400" b="1" dirty="0">
                <a:solidFill>
                  <a:srgbClr val="C00000"/>
                </a:solidFill>
              </a:rPr>
              <a:t> </a:t>
            </a:r>
            <a:r>
              <a:rPr lang="sk-SK" sz="5400" b="1" dirty="0" err="1">
                <a:solidFill>
                  <a:srgbClr val="C00000"/>
                </a:solidFill>
              </a:rPr>
              <a:t>opportunities</a:t>
            </a:r>
            <a:r>
              <a:rPr lang="sk-SK" sz="5400" b="1" dirty="0">
                <a:solidFill>
                  <a:srgbClr val="C00000"/>
                </a:solidFill>
              </a:rPr>
              <a:t> are </a:t>
            </a:r>
            <a:r>
              <a:rPr lang="sk-SK" sz="5400" b="1" dirty="0" err="1" smtClean="0">
                <a:solidFill>
                  <a:srgbClr val="C00000"/>
                </a:solidFill>
              </a:rPr>
              <a:t>not</a:t>
            </a:r>
            <a:endParaRPr lang="sk-SK" sz="5400" b="1" dirty="0">
              <a:solidFill>
                <a:srgbClr val="C00000"/>
              </a:solidFill>
            </a:endParaRP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598712" y="3905672"/>
            <a:ext cx="23785288" cy="733529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5400" dirty="0" smtClean="0"/>
              <a:t>An </a:t>
            </a:r>
            <a:r>
              <a:rPr lang="en-US" sz="5400" dirty="0"/>
              <a:t>extra-curricular program, which brings top tech innovations, soft and hard skills mentoring to the disadvantaged communities. </a:t>
            </a:r>
            <a:endParaRPr lang="sk-SK" sz="5400" dirty="0" smtClean="0"/>
          </a:p>
          <a:p>
            <a:pPr marL="0" indent="0">
              <a:buNone/>
            </a:pPr>
            <a:r>
              <a:rPr lang="en-US" sz="5400" dirty="0" smtClean="0"/>
              <a:t>We </a:t>
            </a:r>
            <a:r>
              <a:rPr lang="en-US" sz="5400" dirty="0"/>
              <a:t>are increasing the chances for a better future for young people through promoting creativity, entrepreneurship and digital skills. </a:t>
            </a:r>
            <a:endParaRPr lang="sk-SK" sz="5400" dirty="0" smtClean="0"/>
          </a:p>
          <a:p>
            <a:pPr marL="0" indent="0">
              <a:buNone/>
            </a:pPr>
            <a:r>
              <a:rPr lang="en-US" sz="5400" b="1" dirty="0" smtClean="0"/>
              <a:t>C</a:t>
            </a:r>
            <a:r>
              <a:rPr lang="sk-SK" sz="5400" b="1" dirty="0" err="1" smtClean="0"/>
              <a:t>ollaborative</a:t>
            </a:r>
            <a:r>
              <a:rPr lang="sk-SK" sz="5400" b="1" dirty="0" smtClean="0"/>
              <a:t> c</a:t>
            </a:r>
            <a:r>
              <a:rPr lang="en-US" sz="5400" b="1" dirty="0" err="1" smtClean="0"/>
              <a:t>ontent</a:t>
            </a:r>
            <a:r>
              <a:rPr lang="en-US" sz="5400" b="1" dirty="0" smtClean="0"/>
              <a:t> </a:t>
            </a:r>
            <a:r>
              <a:rPr lang="en-US" sz="5400" b="1" dirty="0"/>
              <a:t>by</a:t>
            </a:r>
          </a:p>
          <a:p>
            <a:pPr marL="0" indent="0">
              <a:buNone/>
            </a:pPr>
            <a:r>
              <a:rPr lang="en-US" sz="5400" dirty="0"/>
              <a:t>•	</a:t>
            </a:r>
            <a:r>
              <a:rPr lang="sk-SK" sz="5400" dirty="0" smtClean="0"/>
              <a:t>E</a:t>
            </a:r>
            <a:r>
              <a:rPr lang="en-US" sz="5400" dirty="0" err="1" smtClean="0"/>
              <a:t>nterprenerial</a:t>
            </a:r>
            <a:r>
              <a:rPr lang="en-US" sz="5400" dirty="0" smtClean="0"/>
              <a:t> skills</a:t>
            </a:r>
            <a:r>
              <a:rPr lang="sk-SK" sz="5400" dirty="0" smtClean="0"/>
              <a:t> </a:t>
            </a:r>
            <a:endParaRPr lang="en-US" sz="5400" dirty="0"/>
          </a:p>
          <a:p>
            <a:pPr marL="0" indent="0">
              <a:buNone/>
            </a:pPr>
            <a:r>
              <a:rPr lang="en-US" sz="5400" dirty="0"/>
              <a:t>•	</a:t>
            </a:r>
            <a:r>
              <a:rPr lang="sk-SK" sz="5400" dirty="0"/>
              <a:t>D</a:t>
            </a:r>
            <a:r>
              <a:rPr lang="en-US" sz="5400" dirty="0" err="1" smtClean="0"/>
              <a:t>igital</a:t>
            </a:r>
            <a:r>
              <a:rPr lang="en-US" sz="5400" dirty="0" smtClean="0"/>
              <a:t> skills</a:t>
            </a:r>
            <a:r>
              <a:rPr lang="sk-SK" sz="5400" dirty="0" smtClean="0"/>
              <a:t> </a:t>
            </a:r>
            <a:endParaRPr lang="en-US" sz="5400" dirty="0"/>
          </a:p>
          <a:p>
            <a:pPr marL="0" indent="0">
              <a:buNone/>
            </a:pPr>
            <a:r>
              <a:rPr lang="en-US" sz="5400" dirty="0"/>
              <a:t>•	</a:t>
            </a:r>
            <a:r>
              <a:rPr lang="sk-SK" sz="5400" dirty="0"/>
              <a:t>S</a:t>
            </a:r>
            <a:r>
              <a:rPr lang="en-US" sz="5400" dirty="0" smtClean="0"/>
              <a:t>oft skills</a:t>
            </a:r>
            <a:endParaRPr lang="en-US" sz="5400" dirty="0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411" y="6930008"/>
            <a:ext cx="9029700" cy="165735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400" y="8996201"/>
            <a:ext cx="2857500" cy="66675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861" y="9990624"/>
            <a:ext cx="6791400" cy="222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90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4313" y="673272"/>
            <a:ext cx="21031200" cy="15852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>
                <a:solidFill>
                  <a:srgbClr val="C00000"/>
                </a:solidFill>
              </a:rPr>
              <a:t>The program creates an ecosystem and connects various stakeholders</a:t>
            </a:r>
          </a:p>
        </p:txBody>
      </p:sp>
      <p:pic>
        <p:nvPicPr>
          <p:cNvPr id="11" name="Zástupný objekt pre obrázok 10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1" b="7861"/>
          <a:stretch>
            <a:fillRect/>
          </a:stretch>
        </p:blipFill>
        <p:spPr>
          <a:xfrm>
            <a:off x="3191000" y="7530231"/>
            <a:ext cx="5615806" cy="4212371"/>
          </a:xfrm>
        </p:spPr>
      </p:pic>
      <p:pic>
        <p:nvPicPr>
          <p:cNvPr id="8" name="Zástupný objekt pre obrázok 7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4" b="18694"/>
          <a:stretch>
            <a:fillRect/>
          </a:stretch>
        </p:blipFill>
        <p:spPr>
          <a:xfrm>
            <a:off x="814736" y="1725926"/>
            <a:ext cx="7127887" cy="5345915"/>
          </a:xfr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5776" y="3343814"/>
            <a:ext cx="12680779" cy="7456054"/>
          </a:xfrm>
          <a:prstGeom prst="rect">
            <a:avLst/>
          </a:prstGeom>
        </p:spPr>
      </p:pic>
      <p:sp>
        <p:nvSpPr>
          <p:cNvPr id="7" name="Šípka nadol 6"/>
          <p:cNvSpPr/>
          <p:nvPr/>
        </p:nvSpPr>
        <p:spPr>
          <a:xfrm>
            <a:off x="9290834" y="3090106"/>
            <a:ext cx="720080" cy="3744416"/>
          </a:xfrm>
          <a:prstGeom prst="downArrow">
            <a:avLst/>
          </a:prstGeom>
          <a:solidFill>
            <a:srgbClr val="C00000"/>
          </a:solidFill>
          <a:ln w="12700" cap="flat">
            <a:solidFill>
              <a:srgbClr val="C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Šípka nahor 8"/>
          <p:cNvSpPr/>
          <p:nvPr/>
        </p:nvSpPr>
        <p:spPr>
          <a:xfrm>
            <a:off x="23021417" y="7722096"/>
            <a:ext cx="864096" cy="3528392"/>
          </a:xfrm>
          <a:prstGeom prst="upArrow">
            <a:avLst/>
          </a:prstGeom>
          <a:solidFill>
            <a:srgbClr val="C00000"/>
          </a:solidFill>
          <a:ln w="12700" cap="flat">
            <a:solidFill>
              <a:srgbClr val="C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97896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894856" y="673100"/>
            <a:ext cx="21005800" cy="2286000"/>
          </a:xfrm>
        </p:spPr>
        <p:txBody>
          <a:bodyPr>
            <a:normAutofit fontScale="90000"/>
          </a:bodyPr>
          <a:lstStyle/>
          <a:p>
            <a:r>
              <a:rPr lang="sk-SK" sz="7200" b="1" dirty="0">
                <a:solidFill>
                  <a:srgbClr val="C00000"/>
                </a:solidFill>
              </a:rPr>
              <a:t>Slovak Telekom </a:t>
            </a:r>
            <a:r>
              <a:rPr lang="sk-SK" sz="7200" b="1" dirty="0" err="1">
                <a:solidFill>
                  <a:srgbClr val="C00000"/>
                </a:solidFill>
              </a:rPr>
              <a:t>Endowment</a:t>
            </a:r>
            <a:r>
              <a:rPr lang="sk-SK" sz="7200" b="1" dirty="0">
                <a:solidFill>
                  <a:srgbClr val="C00000"/>
                </a:solidFill>
              </a:rPr>
              <a:t> </a:t>
            </a:r>
            <a:r>
              <a:rPr lang="sk-SK" sz="7200" b="1" dirty="0" err="1">
                <a:solidFill>
                  <a:srgbClr val="C00000"/>
                </a:solidFill>
              </a:rPr>
              <a:t>Fund</a:t>
            </a:r>
            <a:r>
              <a:rPr lang="sk-SK" sz="7200" b="1" dirty="0">
                <a:solidFill>
                  <a:srgbClr val="C00000"/>
                </a:solidFill>
              </a:rPr>
              <a:t/>
            </a:r>
            <a:br>
              <a:rPr lang="sk-SK" sz="7200" b="1" dirty="0">
                <a:solidFill>
                  <a:srgbClr val="C00000"/>
                </a:solidFill>
              </a:rPr>
            </a:br>
            <a:r>
              <a:rPr lang="sk-SK" sz="7200" b="1" dirty="0" err="1">
                <a:solidFill>
                  <a:srgbClr val="C00000"/>
                </a:solidFill>
              </a:rPr>
              <a:t>Digital</a:t>
            </a:r>
            <a:r>
              <a:rPr lang="sk-SK" sz="7200" b="1" dirty="0">
                <a:solidFill>
                  <a:srgbClr val="C00000"/>
                </a:solidFill>
              </a:rPr>
              <a:t> </a:t>
            </a:r>
            <a:r>
              <a:rPr lang="sk-SK" sz="7200" b="1" dirty="0" err="1">
                <a:solidFill>
                  <a:srgbClr val="C00000"/>
                </a:solidFill>
              </a:rPr>
              <a:t>skills</a:t>
            </a:r>
            <a:r>
              <a:rPr lang="sk-SK" sz="7200" b="1" dirty="0">
                <a:solidFill>
                  <a:srgbClr val="C00000"/>
                </a:solidFill>
              </a:rPr>
              <a:t> </a:t>
            </a:r>
            <a:r>
              <a:rPr lang="sk-SK" sz="7200" b="1" dirty="0" err="1">
                <a:solidFill>
                  <a:srgbClr val="C00000"/>
                </a:solidFill>
              </a:rPr>
              <a:t>gap</a:t>
            </a:r>
            <a:r>
              <a:rPr lang="sk-SK" sz="7200" b="1" dirty="0">
                <a:solidFill>
                  <a:srgbClr val="C00000"/>
                </a:solidFill>
              </a:rPr>
              <a:t> </a:t>
            </a:r>
            <a:r>
              <a:rPr lang="sk-SK" sz="7200" b="1" dirty="0" err="1">
                <a:solidFill>
                  <a:srgbClr val="C00000"/>
                </a:solidFill>
              </a:rPr>
              <a:t>survey</a:t>
            </a:r>
            <a:r>
              <a:rPr lang="sk-SK" sz="7200" b="1" dirty="0">
                <a:solidFill>
                  <a:srgbClr val="C00000"/>
                </a:solidFill>
              </a:rPr>
              <a:t> </a:t>
            </a:r>
            <a:r>
              <a:rPr lang="sk-SK" sz="7200" b="1" dirty="0" err="1" smtClean="0">
                <a:solidFill>
                  <a:srgbClr val="C00000"/>
                </a:solidFill>
              </a:rPr>
              <a:t>results</a:t>
            </a:r>
            <a:endParaRPr lang="sk-SK" sz="7200" b="1" dirty="0">
              <a:solidFill>
                <a:srgbClr val="C00000"/>
              </a:solidFill>
            </a:endParaRPr>
          </a:p>
        </p:txBody>
      </p:sp>
      <p:sp>
        <p:nvSpPr>
          <p:cNvPr id="8" name="Zástupný objekt pre text 7"/>
          <p:cNvSpPr>
            <a:spLocks noGrp="1"/>
          </p:cNvSpPr>
          <p:nvPr>
            <p:ph type="body" idx="1"/>
          </p:nvPr>
        </p:nvSpPr>
        <p:spPr>
          <a:xfrm>
            <a:off x="742728" y="3789760"/>
            <a:ext cx="10729192" cy="9207500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In </a:t>
            </a:r>
            <a:r>
              <a:rPr lang="sk-SK" dirty="0" err="1" smtClean="0"/>
              <a:t>socially</a:t>
            </a:r>
            <a:r>
              <a:rPr lang="sk-SK" dirty="0" smtClean="0"/>
              <a:t> </a:t>
            </a:r>
            <a:r>
              <a:rPr lang="sk-SK" dirty="0" err="1" smtClean="0"/>
              <a:t>disadvantaged</a:t>
            </a:r>
            <a:r>
              <a:rPr lang="sk-SK" dirty="0" smtClean="0"/>
              <a:t> </a:t>
            </a:r>
            <a:r>
              <a:rPr lang="sk-SK" dirty="0" err="1" smtClean="0"/>
              <a:t>households</a:t>
            </a:r>
            <a:r>
              <a:rPr lang="sk-SK" dirty="0" smtClean="0"/>
              <a:t>, </a:t>
            </a:r>
            <a:r>
              <a:rPr lang="sk-SK" dirty="0" err="1"/>
              <a:t>l</a:t>
            </a:r>
            <a:r>
              <a:rPr lang="sk-SK" dirty="0" err="1" smtClean="0"/>
              <a:t>ack</a:t>
            </a:r>
            <a:r>
              <a:rPr lang="sk-SK" dirty="0" smtClean="0"/>
              <a:t> of </a:t>
            </a:r>
            <a:r>
              <a:rPr lang="sk-SK" dirty="0" err="1" smtClean="0"/>
              <a:t>digital</a:t>
            </a:r>
            <a:r>
              <a:rPr lang="sk-SK" dirty="0" smtClean="0"/>
              <a:t> </a:t>
            </a:r>
            <a:r>
              <a:rPr lang="sk-SK" dirty="0" err="1" smtClean="0"/>
              <a:t>technology</a:t>
            </a:r>
            <a:endParaRPr lang="sk-SK" dirty="0" smtClean="0"/>
          </a:p>
          <a:p>
            <a:r>
              <a:rPr lang="sk-SK" dirty="0" err="1" smtClean="0"/>
              <a:t>Only</a:t>
            </a:r>
            <a:r>
              <a:rPr lang="sk-SK" dirty="0" smtClean="0"/>
              <a:t> 52% (40%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Roma</a:t>
            </a:r>
            <a:r>
              <a:rPr lang="sk-SK" dirty="0" smtClean="0"/>
              <a:t>) has Internet at </a:t>
            </a:r>
            <a:r>
              <a:rPr lang="sk-SK" dirty="0" err="1" smtClean="0"/>
              <a:t>home</a:t>
            </a:r>
            <a:endParaRPr lang="sk-SK" dirty="0" smtClean="0"/>
          </a:p>
          <a:p>
            <a:r>
              <a:rPr lang="sk-SK" dirty="0" err="1" smtClean="0"/>
              <a:t>Only</a:t>
            </a:r>
            <a:r>
              <a:rPr lang="sk-SK" dirty="0" smtClean="0"/>
              <a:t> 28% has a laptop (21%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Roma</a:t>
            </a:r>
            <a:r>
              <a:rPr lang="sk-SK" dirty="0" smtClean="0"/>
              <a:t>)</a:t>
            </a:r>
          </a:p>
          <a:p>
            <a:r>
              <a:rPr lang="sk-SK" dirty="0" err="1" smtClean="0"/>
              <a:t>Bad</a:t>
            </a:r>
            <a:r>
              <a:rPr lang="sk-SK" dirty="0" smtClean="0"/>
              <a:t> </a:t>
            </a:r>
            <a:r>
              <a:rPr lang="sk-SK" dirty="0" err="1" smtClean="0"/>
              <a:t>schools</a:t>
            </a:r>
            <a:r>
              <a:rPr lang="sk-SK" dirty="0" smtClean="0"/>
              <a:t> </a:t>
            </a:r>
            <a:r>
              <a:rPr lang="sk-SK" dirty="0" err="1" smtClean="0"/>
              <a:t>results</a:t>
            </a:r>
            <a:r>
              <a:rPr lang="sk-SK" dirty="0" smtClean="0"/>
              <a:t> </a:t>
            </a:r>
            <a:r>
              <a:rPr lang="sk-SK" dirty="0" err="1" smtClean="0"/>
              <a:t>correlate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</a:t>
            </a:r>
            <a:r>
              <a:rPr lang="sk-SK" dirty="0" err="1" smtClean="0"/>
              <a:t>lack</a:t>
            </a:r>
            <a:r>
              <a:rPr lang="sk-SK" dirty="0" smtClean="0"/>
              <a:t> of </a:t>
            </a:r>
            <a:r>
              <a:rPr lang="sk-SK" dirty="0" err="1" smtClean="0"/>
              <a:t>digital</a:t>
            </a:r>
            <a:r>
              <a:rPr lang="sk-SK" dirty="0" smtClean="0"/>
              <a:t> </a:t>
            </a:r>
            <a:r>
              <a:rPr lang="sk-SK" dirty="0" err="1" smtClean="0"/>
              <a:t>skills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9" name="Zástupný objekt pre text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Zástupný objekt pre text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1" name="Obrázok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056" y="3232617"/>
            <a:ext cx="10724530" cy="7300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31187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9600" b="1" dirty="0" err="1">
                <a:solidFill>
                  <a:srgbClr val="C00000"/>
                </a:solidFill>
              </a:rPr>
              <a:t>High</a:t>
            </a:r>
            <a:r>
              <a:rPr lang="sk-SK" sz="9600" b="1" dirty="0">
                <a:solidFill>
                  <a:srgbClr val="C00000"/>
                </a:solidFill>
              </a:rPr>
              <a:t> </a:t>
            </a:r>
            <a:r>
              <a:rPr lang="sk-SK" sz="9600" b="1" dirty="0" err="1">
                <a:solidFill>
                  <a:srgbClr val="C00000"/>
                </a:solidFill>
              </a:rPr>
              <a:t>quality</a:t>
            </a:r>
            <a:r>
              <a:rPr lang="sk-SK" sz="9600" b="1" dirty="0">
                <a:solidFill>
                  <a:srgbClr val="C00000"/>
                </a:solidFill>
              </a:rPr>
              <a:t> </a:t>
            </a:r>
            <a:r>
              <a:rPr lang="sk-SK" sz="9600" b="1" dirty="0" err="1">
                <a:solidFill>
                  <a:srgbClr val="C00000"/>
                </a:solidFill>
              </a:rPr>
              <a:t>after-school</a:t>
            </a:r>
            <a:r>
              <a:rPr lang="sk-SK" sz="9600" b="1" dirty="0">
                <a:solidFill>
                  <a:srgbClr val="C00000"/>
                </a:solidFill>
              </a:rPr>
              <a:t> </a:t>
            </a:r>
            <a:r>
              <a:rPr lang="sk-SK" sz="9600" b="1" dirty="0" err="1">
                <a:solidFill>
                  <a:srgbClr val="C00000"/>
                </a:solidFill>
              </a:rPr>
              <a:t>clubs</a:t>
            </a:r>
            <a:r>
              <a:rPr lang="sk-SK" sz="9600" b="1" dirty="0">
                <a:solidFill>
                  <a:srgbClr val="C00000"/>
                </a:solidFill>
              </a:rPr>
              <a:t> </a:t>
            </a:r>
            <a:r>
              <a:rPr lang="sk-SK" sz="9600" b="1" dirty="0" err="1">
                <a:solidFill>
                  <a:srgbClr val="C00000"/>
                </a:solidFill>
              </a:rPr>
              <a:t>needed</a:t>
            </a:r>
            <a:r>
              <a:rPr lang="sk-SK" sz="9600" b="1" dirty="0">
                <a:solidFill>
                  <a:srgbClr val="C00000"/>
                </a:solidFill>
              </a:rPr>
              <a:t> 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1689100" y="5201816"/>
            <a:ext cx="11006956" cy="7244184"/>
          </a:xfrm>
        </p:spPr>
        <p:txBody>
          <a:bodyPr>
            <a:normAutofit fontScale="77500" lnSpcReduction="20000"/>
          </a:bodyPr>
          <a:lstStyle/>
          <a:p>
            <a:r>
              <a:rPr lang="sk-SK" dirty="0" err="1" smtClean="0"/>
              <a:t>Reliance</a:t>
            </a:r>
            <a:r>
              <a:rPr lang="sk-SK" dirty="0" smtClean="0"/>
              <a:t> on </a:t>
            </a:r>
            <a:r>
              <a:rPr lang="sk-SK" dirty="0" err="1" smtClean="0"/>
              <a:t>school</a:t>
            </a:r>
            <a:r>
              <a:rPr lang="sk-SK" dirty="0" smtClean="0"/>
              <a:t> </a:t>
            </a:r>
            <a:r>
              <a:rPr lang="sk-SK" dirty="0" err="1" smtClean="0"/>
              <a:t>computers</a:t>
            </a:r>
            <a:r>
              <a:rPr lang="sk-SK" dirty="0" smtClean="0"/>
              <a:t> and </a:t>
            </a:r>
            <a:r>
              <a:rPr lang="sk-SK" dirty="0" err="1" smtClean="0"/>
              <a:t>teachers</a:t>
            </a:r>
            <a:r>
              <a:rPr lang="sk-SK" dirty="0" smtClean="0"/>
              <a:t> (</a:t>
            </a:r>
            <a:r>
              <a:rPr lang="sk-SK" dirty="0" err="1" smtClean="0"/>
              <a:t>insufficient</a:t>
            </a:r>
            <a:r>
              <a:rPr lang="sk-SK" dirty="0" smtClean="0"/>
              <a:t> </a:t>
            </a:r>
            <a:r>
              <a:rPr lang="sk-SK" dirty="0" err="1" smtClean="0"/>
              <a:t>tech</a:t>
            </a:r>
            <a:r>
              <a:rPr lang="sk-SK" dirty="0" smtClean="0"/>
              <a:t>, </a:t>
            </a:r>
            <a:r>
              <a:rPr lang="sk-SK" dirty="0"/>
              <a:t>or </a:t>
            </a:r>
            <a:r>
              <a:rPr lang="sk-SK" dirty="0" err="1"/>
              <a:t>illprepared</a:t>
            </a:r>
            <a:r>
              <a:rPr lang="sk-SK" dirty="0"/>
              <a:t> </a:t>
            </a:r>
            <a:r>
              <a:rPr lang="sk-SK" dirty="0" err="1"/>
              <a:t>teachers</a:t>
            </a:r>
            <a:r>
              <a:rPr lang="sk-SK" dirty="0"/>
              <a:t> – code.org). </a:t>
            </a:r>
          </a:p>
          <a:p>
            <a:r>
              <a:rPr lang="en-US" dirty="0" smtClean="0"/>
              <a:t>Roma </a:t>
            </a:r>
            <a:r>
              <a:rPr lang="en-US" dirty="0"/>
              <a:t>children - </a:t>
            </a:r>
            <a:r>
              <a:rPr lang="en-US" dirty="0" smtClean="0"/>
              <a:t>the </a:t>
            </a:r>
            <a:r>
              <a:rPr lang="en-US" dirty="0"/>
              <a:t>greatest potential for learning in computer </a:t>
            </a:r>
            <a:r>
              <a:rPr lang="en-US" dirty="0" smtClean="0"/>
              <a:t>clubs</a:t>
            </a:r>
            <a:r>
              <a:rPr lang="sk-SK" dirty="0" smtClean="0"/>
              <a:t> (20%) – </a:t>
            </a:r>
            <a:r>
              <a:rPr lang="sk-SK" dirty="0" err="1" smtClean="0"/>
              <a:t>higher</a:t>
            </a:r>
            <a:r>
              <a:rPr lang="sk-SK" dirty="0" smtClean="0"/>
              <a:t> in </a:t>
            </a:r>
            <a:r>
              <a:rPr lang="sk-SK" dirty="0" err="1" smtClean="0"/>
              <a:t>lack</a:t>
            </a:r>
            <a:r>
              <a:rPr lang="sk-SK" dirty="0" smtClean="0"/>
              <a:t> of </a:t>
            </a:r>
            <a:r>
              <a:rPr lang="sk-SK" dirty="0" err="1" smtClean="0"/>
              <a:t>informal</a:t>
            </a:r>
            <a:r>
              <a:rPr lang="sk-SK" dirty="0" smtClean="0"/>
              <a:t> </a:t>
            </a:r>
            <a:r>
              <a:rPr lang="sk-SK" dirty="0" err="1" smtClean="0"/>
              <a:t>support</a:t>
            </a:r>
            <a:endParaRPr lang="sk-SK" dirty="0" smtClean="0"/>
          </a:p>
          <a:p>
            <a:r>
              <a:rPr lang="sk-SK" dirty="0"/>
              <a:t>C</a:t>
            </a:r>
            <a:r>
              <a:rPr lang="en-US" dirty="0" err="1" smtClean="0"/>
              <a:t>ompetition</a:t>
            </a:r>
            <a:r>
              <a:rPr lang="sk-SK" dirty="0" smtClean="0"/>
              <a:t>s/</a:t>
            </a:r>
            <a:r>
              <a:rPr lang="sk-SK" dirty="0" err="1" smtClean="0"/>
              <a:t>projects</a:t>
            </a:r>
            <a:r>
              <a:rPr lang="sk-SK" dirty="0" smtClean="0"/>
              <a:t> </a:t>
            </a:r>
            <a:r>
              <a:rPr lang="sk-SK" dirty="0" err="1" smtClean="0"/>
              <a:t>depend</a:t>
            </a:r>
            <a:r>
              <a:rPr lang="sk-SK" dirty="0" smtClean="0"/>
              <a:t> on </a:t>
            </a:r>
            <a:r>
              <a:rPr lang="sk-SK" dirty="0" err="1" smtClean="0"/>
              <a:t>teachers</a:t>
            </a:r>
            <a:r>
              <a:rPr lang="sk-SK" dirty="0" smtClean="0"/>
              <a:t>/</a:t>
            </a:r>
            <a:r>
              <a:rPr lang="sk-SK" dirty="0" err="1" smtClean="0"/>
              <a:t>students</a:t>
            </a:r>
            <a:r>
              <a:rPr lang="sk-SK" dirty="0" smtClean="0"/>
              <a:t> are </a:t>
            </a:r>
            <a:r>
              <a:rPr lang="sk-SK" dirty="0" err="1" smtClean="0"/>
              <a:t>insufficient</a:t>
            </a:r>
            <a:r>
              <a:rPr lang="sk-SK" dirty="0" smtClean="0"/>
              <a:t> in </a:t>
            </a:r>
            <a:r>
              <a:rPr lang="sk-SK" dirty="0" err="1" smtClean="0"/>
              <a:t>learning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skills</a:t>
            </a:r>
            <a:r>
              <a:rPr lang="sk-SK" dirty="0" smtClean="0"/>
              <a:t>: </a:t>
            </a:r>
            <a:r>
              <a:rPr lang="sk-SK" dirty="0" err="1" smtClean="0"/>
              <a:t>shows</a:t>
            </a:r>
            <a:r>
              <a:rPr lang="en-US" dirty="0" smtClean="0"/>
              <a:t> </a:t>
            </a:r>
            <a:r>
              <a:rPr lang="en-US" b="1" dirty="0"/>
              <a:t>need to go group to group and support the </a:t>
            </a:r>
            <a:r>
              <a:rPr lang="sk-SK" b="1" dirty="0" err="1" smtClean="0"/>
              <a:t>active</a:t>
            </a:r>
            <a:r>
              <a:rPr lang="sk-SK" b="1" dirty="0" smtClean="0"/>
              <a:t>, </a:t>
            </a:r>
            <a:r>
              <a:rPr lang="sk-SK" b="1" dirty="0" err="1" smtClean="0"/>
              <a:t>deeper</a:t>
            </a:r>
            <a:r>
              <a:rPr lang="sk-SK" b="1" dirty="0" smtClean="0"/>
              <a:t> </a:t>
            </a:r>
            <a:r>
              <a:rPr lang="en-US" b="1" dirty="0" smtClean="0"/>
              <a:t>learning</a:t>
            </a:r>
            <a:r>
              <a:rPr lang="sk-SK" b="1" dirty="0" smtClean="0"/>
              <a:t> </a:t>
            </a:r>
            <a:endParaRPr lang="sk-SK" b="1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Obrázok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4168" y="3401616"/>
            <a:ext cx="10245874" cy="7920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9336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Thank</a:t>
            </a:r>
            <a:r>
              <a:rPr lang="sk-SK" dirty="0" smtClean="0"/>
              <a:t> </a:t>
            </a:r>
            <a:r>
              <a:rPr lang="sk-SK" dirty="0" err="1" smtClean="0"/>
              <a:t>you</a:t>
            </a:r>
            <a:endParaRPr lang="sk-SK" dirty="0"/>
          </a:p>
        </p:txBody>
      </p:sp>
      <p:sp>
        <p:nvSpPr>
          <p:cNvPr id="7" name="Zástupný objekt pre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99474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2220</TotalTime>
  <Words>291</Words>
  <Application>Microsoft Office PowerPoint</Application>
  <PresentationFormat>Vlastná</PresentationFormat>
  <Paragraphs>26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Helvetica</vt:lpstr>
      <vt:lpstr>Helvetica Light</vt:lpstr>
      <vt:lpstr>Helvetica Neue</vt:lpstr>
      <vt:lpstr>White</vt:lpstr>
      <vt:lpstr>Open Future    </vt:lpstr>
      <vt:lpstr>Program gives a chance to those who fall through formal education system </vt:lpstr>
      <vt:lpstr>Open Future Because we believe that talent is everywhere, but opportunities are not</vt:lpstr>
      <vt:lpstr>The program creates an ecosystem and connects various stakeholders</vt:lpstr>
      <vt:lpstr>Slovak Telekom Endowment Fund Digital skills gap survey results</vt:lpstr>
      <vt:lpstr>High quality after-school clubs needed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Názov konferencie</dc:title>
  <dc:creator>Judita Majerova</dc:creator>
  <cp:lastModifiedBy>Daniela Kellerova</cp:lastModifiedBy>
  <cp:revision>129</cp:revision>
  <dcterms:modified xsi:type="dcterms:W3CDTF">2019-06-05T08:01:28Z</dcterms:modified>
</cp:coreProperties>
</file>