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1" r:id="rId3"/>
    <p:sldId id="274" r:id="rId4"/>
    <p:sldId id="262" r:id="rId5"/>
    <p:sldId id="284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6"/>
  </p:normalViewPr>
  <p:slideViewPr>
    <p:cSldViewPr>
      <p:cViewPr varScale="1">
        <p:scale>
          <a:sx n="51" d="100"/>
          <a:sy n="51" d="100"/>
        </p:scale>
        <p:origin x="464" y="21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2645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hyperlink" Target="mailto:meno@email.com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956189" y="2220416"/>
            <a:ext cx="10529624" cy="4804768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3"/>
          </p:nvPr>
        </p:nvSpPr>
        <p:spPr>
          <a:xfrm>
            <a:off x="12117719" y="10124942"/>
            <a:ext cx="7998486" cy="3593373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meno autora</a:t>
            </a:r>
          </a:p>
          <a:p>
            <a:pPr marL="0" indent="0">
              <a:spcBef>
                <a:spcPts val="0"/>
              </a:spcBef>
              <a:buSzTx/>
              <a:buNone/>
              <a:defRPr sz="3600" u="sng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/>
              </a:rPr>
              <a:t>meno@email.com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D422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1715"/>
                </a:solidFill>
              </a:defRPr>
            </a:lvl1pPr>
            <a:lvl2pPr>
              <a:defRPr>
                <a:solidFill>
                  <a:srgbClr val="B21715"/>
                </a:solidFill>
              </a:defRPr>
            </a:lvl2pPr>
            <a:lvl3pPr>
              <a:defRPr>
                <a:solidFill>
                  <a:srgbClr val="B21715"/>
                </a:solidFill>
              </a:defRPr>
            </a:lvl3pPr>
            <a:lvl4pPr>
              <a:defRPr>
                <a:solidFill>
                  <a:srgbClr val="B21715"/>
                </a:solidFill>
              </a:defRPr>
            </a:lvl4pPr>
            <a:lvl5pPr>
              <a:defRPr>
                <a:solidFill>
                  <a:srgbClr val="B2171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sz="quarter" idx="13"/>
          </p:nvPr>
        </p:nvSpPr>
        <p:spPr>
          <a:xfrm>
            <a:off x="8864686" y="12725400"/>
            <a:ext cx="3301828" cy="55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000" b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autor@email.com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sz="quarter" idx="14"/>
          </p:nvPr>
        </p:nvSpPr>
        <p:spPr>
          <a:xfrm>
            <a:off x="15448111" y="12725400"/>
            <a:ext cx="2428578" cy="558801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000" b="1">
                <a:solidFill>
                  <a:srgbClr val="FF492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Meno Autora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eneracia30.sk/e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ctrTitle"/>
          </p:nvPr>
        </p:nvSpPr>
        <p:spPr>
          <a:xfrm>
            <a:off x="10607824" y="1385392"/>
            <a:ext cx="13177464" cy="117895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/>
              <a:t/>
            </a:r>
            <a:br>
              <a:rPr lang="en-US" sz="9600" dirty="0"/>
            </a:br>
            <a:r>
              <a:rPr lang="en-US" sz="6000" dirty="0" smtClean="0"/>
              <a:t>Help us change Slovak Education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sk-SK" sz="8000" b="1" dirty="0" err="1" smtClean="0"/>
              <a:t>EDUpoint</a:t>
            </a:r>
            <a:r>
              <a:rPr lang="en-US" sz="6000" dirty="0"/>
              <a:t> </a:t>
            </a:r>
            <a:r>
              <a:rPr lang="en-US" sz="6000" dirty="0" smtClean="0"/>
              <a:t>– an innovative space for teachers´ encouragement and support in education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sk-SK" sz="6000" dirty="0" smtClean="0"/>
              <a:t/>
            </a:r>
            <a:br>
              <a:rPr lang="sk-SK" sz="6000" dirty="0" smtClean="0"/>
            </a:br>
            <a:r>
              <a:rPr lang="sk-SK" sz="9600" dirty="0" smtClean="0"/>
              <a:t> </a:t>
            </a:r>
            <a:br>
              <a:rPr lang="sk-SK" sz="9600" dirty="0" smtClean="0"/>
            </a:br>
            <a:endParaRPr sz="9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1910" y="-156825"/>
            <a:ext cx="21005800" cy="2286000"/>
          </a:xfrm>
        </p:spPr>
        <p:txBody>
          <a:bodyPr/>
          <a:lstStyle/>
          <a:p>
            <a:r>
              <a:rPr lang="sk-SK" sz="9600" dirty="0" err="1" smtClean="0"/>
              <a:t>Alarming</a:t>
            </a:r>
            <a:r>
              <a:rPr lang="sk-SK" dirty="0" smtClean="0"/>
              <a:t> </a:t>
            </a:r>
            <a:r>
              <a:rPr lang="sk-SK" sz="9600" dirty="0" err="1" smtClean="0"/>
              <a:t>signals</a:t>
            </a:r>
            <a:endParaRPr lang="sk-SK" sz="9600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1344347" y="-3439144"/>
            <a:ext cx="21200926" cy="14401600"/>
          </a:xfrm>
        </p:spPr>
        <p:txBody>
          <a:bodyPr/>
          <a:lstStyle/>
          <a:p>
            <a:r>
              <a:rPr lang="sk-SK" sz="4800" dirty="0" err="1" smtClean="0"/>
              <a:t>Only</a:t>
            </a:r>
            <a:r>
              <a:rPr lang="sk-SK" sz="4800" dirty="0" smtClean="0"/>
              <a:t> 64</a:t>
            </a:r>
            <a:r>
              <a:rPr lang="en-GB" sz="4800" dirty="0" smtClean="0"/>
              <a:t> % </a:t>
            </a:r>
            <a:r>
              <a:rPr lang="sk-SK" sz="4800" dirty="0" smtClean="0"/>
              <a:t>of </a:t>
            </a:r>
            <a:r>
              <a:rPr lang="en-GB" sz="4800" dirty="0" smtClean="0"/>
              <a:t>children feel happy </a:t>
            </a:r>
            <a:r>
              <a:rPr lang="sk-SK" sz="4800" dirty="0" smtClean="0"/>
              <a:t>in </a:t>
            </a:r>
            <a:r>
              <a:rPr lang="sk-SK" sz="4800" dirty="0" err="1" smtClean="0"/>
              <a:t>school</a:t>
            </a:r>
            <a:r>
              <a:rPr lang="sk-SK" sz="4800" dirty="0" smtClean="0"/>
              <a:t>. OECD </a:t>
            </a:r>
            <a:r>
              <a:rPr lang="sk-SK" sz="4800" dirty="0" err="1" smtClean="0"/>
              <a:t>average</a:t>
            </a:r>
            <a:r>
              <a:rPr lang="sk-SK" sz="4800" dirty="0" smtClean="0"/>
              <a:t> </a:t>
            </a:r>
            <a:r>
              <a:rPr lang="sk-SK" sz="4800" dirty="0" err="1" smtClean="0"/>
              <a:t>is</a:t>
            </a:r>
            <a:r>
              <a:rPr lang="sk-SK" sz="4800" dirty="0" smtClean="0"/>
              <a:t> 80 %.</a:t>
            </a:r>
          </a:p>
          <a:p>
            <a:r>
              <a:rPr lang="en-US" sz="4800" dirty="0"/>
              <a:t>Slovak pupils‘ results in both </a:t>
            </a:r>
            <a:r>
              <a:rPr lang="en-US" sz="4800" dirty="0" smtClean="0"/>
              <a:t>mathematical</a:t>
            </a:r>
            <a:r>
              <a:rPr lang="sk-SK" sz="4800" dirty="0" smtClean="0"/>
              <a:t> and </a:t>
            </a:r>
            <a:r>
              <a:rPr lang="en-US" sz="4800" dirty="0" smtClean="0"/>
              <a:t>reading</a:t>
            </a:r>
            <a:r>
              <a:rPr lang="sk-SK" sz="4800" dirty="0" smtClean="0"/>
              <a:t> </a:t>
            </a:r>
            <a:r>
              <a:rPr lang="en-US" sz="4800" dirty="0" smtClean="0"/>
              <a:t>literacy </a:t>
            </a:r>
            <a:r>
              <a:rPr lang="en-US" sz="4800" dirty="0"/>
              <a:t>have long been below the OECD average.</a:t>
            </a:r>
            <a:endParaRPr lang="sk-SK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14"/>
          </p:nvPr>
        </p:nvSpPr>
        <p:spPr>
          <a:xfrm>
            <a:off x="10881017" y="7227064"/>
            <a:ext cx="3074560" cy="564257"/>
          </a:xfrm>
        </p:spPr>
        <p:txBody>
          <a:bodyPr/>
          <a:lstStyle/>
          <a:p>
            <a:pPr algn="l"/>
            <a:r>
              <a:rPr lang="sk-SK" dirty="0" smtClean="0">
                <a:solidFill>
                  <a:srgbClr val="0070C0"/>
                </a:solidFill>
              </a:rPr>
              <a:t>Slovak </a:t>
            </a:r>
            <a:r>
              <a:rPr lang="sk-SK" dirty="0" err="1" smtClean="0">
                <a:solidFill>
                  <a:srgbClr val="0070C0"/>
                </a:solidFill>
              </a:rPr>
              <a:t>Republic</a:t>
            </a:r>
            <a:endParaRPr lang="sk-SK" dirty="0">
              <a:solidFill>
                <a:srgbClr val="0070C0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84" y="6060292"/>
            <a:ext cx="8508435" cy="381558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577" y="5836120"/>
            <a:ext cx="8859585" cy="405256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537621" y="10425788"/>
            <a:ext cx="21458384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B21715"/>
                </a:solidFill>
              </a:rPr>
              <a:t>The world of technology has rapidly progressed, but in the field of education, it feels like time has stopped.</a:t>
            </a:r>
            <a:endParaRPr lang="sk-SK" sz="4800" dirty="0">
              <a:solidFill>
                <a:srgbClr val="B21715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3389959" y="13143879"/>
            <a:ext cx="102657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Zástupný objekt pre text 10"/>
          <p:cNvSpPr>
            <a:spLocks noGrp="1"/>
          </p:cNvSpPr>
          <p:nvPr>
            <p:ph type="body" sz="quarter" idx="13"/>
          </p:nvPr>
        </p:nvSpPr>
        <p:spPr>
          <a:xfrm>
            <a:off x="10881017" y="7685956"/>
            <a:ext cx="2771593" cy="564257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OECD </a:t>
            </a:r>
            <a:r>
              <a:rPr lang="sk-SK" dirty="0" err="1" smtClean="0">
                <a:solidFill>
                  <a:srgbClr val="FF0000"/>
                </a:solidFill>
              </a:rPr>
              <a:t>average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61" y="6930008"/>
            <a:ext cx="812044" cy="1699276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1441910" y="5509476"/>
            <a:ext cx="499075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k-SK" sz="3200" dirty="0" err="1" smtClean="0"/>
              <a:t>M</a:t>
            </a:r>
            <a:r>
              <a:rPr kumimoji="0" lang="sk-SK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athematical</a:t>
            </a:r>
            <a:r>
              <a:rPr kumimoji="0" lang="sk-SK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sk-SK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literacy</a:t>
            </a:r>
            <a:endParaRPr kumimoji="0" lang="sk-SK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15216336" y="5339485"/>
            <a:ext cx="5400600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k-SK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Reading</a:t>
            </a:r>
            <a:r>
              <a:rPr kumimoji="0" lang="sk-SK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sk-SK" sz="32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literacy</a:t>
            </a:r>
            <a:endParaRPr kumimoji="0" lang="sk-SK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7693438" y="9738099"/>
            <a:ext cx="992648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k-SK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(PISA 2018 </a:t>
            </a:r>
            <a:r>
              <a:rPr kumimoji="0" lang="sk-SK" sz="3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results</a:t>
            </a:r>
            <a:r>
              <a:rPr kumimoji="0" lang="sk-SK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sk-SK" sz="3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will</a:t>
            </a:r>
            <a:r>
              <a:rPr kumimoji="0" lang="sk-SK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sk-SK" sz="3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</a:t>
            </a:r>
            <a:r>
              <a:rPr kumimoji="0" lang="sk-SK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sk-SK" sz="3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released</a:t>
            </a:r>
            <a:r>
              <a:rPr kumimoji="0" lang="sk-SK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 December 2019) </a:t>
            </a:r>
            <a:endParaRPr kumimoji="0" lang="sk-SK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840836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4776" y="783308"/>
            <a:ext cx="21005800" cy="2286000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hlinkClick r:id="rId2"/>
              </a:rPr>
              <a:t>Generation </a:t>
            </a:r>
            <a:r>
              <a:rPr lang="en-US" sz="9600" dirty="0" smtClean="0">
                <a:hlinkClick r:id="rId2"/>
              </a:rPr>
              <a:t>3.0</a:t>
            </a:r>
            <a:r>
              <a:rPr lang="sk-SK" sz="9600" dirty="0"/>
              <a:t>:</a:t>
            </a:r>
            <a:r>
              <a:rPr lang="en-US" sz="9600" dirty="0" smtClean="0"/>
              <a:t> </a:t>
            </a:r>
            <a:r>
              <a:rPr lang="en-US" sz="9600" dirty="0"/>
              <a:t>Answer for Slovak Education and Skills of the 21</a:t>
            </a:r>
            <a:r>
              <a:rPr lang="en-US" sz="9600" baseline="30000" dirty="0"/>
              <a:t>st</a:t>
            </a:r>
            <a:r>
              <a:rPr lang="en-US" sz="9600" dirty="0"/>
              <a:t> Century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1894856" y="4337720"/>
            <a:ext cx="21278614" cy="6903244"/>
          </a:xfrm>
        </p:spPr>
        <p:txBody>
          <a:bodyPr>
            <a:normAutofit/>
          </a:bodyPr>
          <a:lstStyle/>
          <a:p>
            <a:r>
              <a:rPr lang="sk-SK" dirty="0" smtClean="0"/>
              <a:t>T</a:t>
            </a:r>
            <a:r>
              <a:rPr lang="en-US" dirty="0" smtClean="0"/>
              <a:t>o </a:t>
            </a:r>
            <a:r>
              <a:rPr lang="en-US" dirty="0"/>
              <a:t>provide </a:t>
            </a:r>
            <a:r>
              <a:rPr lang="en-US" dirty="0" smtClean="0"/>
              <a:t>students </a:t>
            </a:r>
            <a:r>
              <a:rPr lang="en-US" dirty="0"/>
              <a:t>with the skills, knowledge and attitudes necessary for life in the 21st century, </a:t>
            </a:r>
            <a:r>
              <a:rPr lang="en-US" b="1" dirty="0" smtClean="0"/>
              <a:t>skilled </a:t>
            </a:r>
            <a:r>
              <a:rPr lang="en-US" b="1" dirty="0"/>
              <a:t>and </a:t>
            </a:r>
            <a:r>
              <a:rPr lang="en-US" sz="5800" b="1" dirty="0"/>
              <a:t>motivated </a:t>
            </a:r>
            <a:r>
              <a:rPr lang="en-US" sz="5800" b="1" dirty="0" smtClean="0"/>
              <a:t>teachers are needed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sk-SK" dirty="0" err="1" smtClean="0"/>
              <a:t>However</a:t>
            </a:r>
            <a:r>
              <a:rPr lang="sk-SK" dirty="0" smtClean="0"/>
              <a:t>, </a:t>
            </a:r>
            <a:r>
              <a:rPr lang="sk-SK" dirty="0"/>
              <a:t>t</a:t>
            </a:r>
            <a:r>
              <a:rPr lang="en-US" dirty="0" err="1" smtClean="0"/>
              <a:t>eachers</a:t>
            </a:r>
            <a:r>
              <a:rPr lang="sk-SK" dirty="0"/>
              <a:t> </a:t>
            </a:r>
            <a:r>
              <a:rPr lang="sk-SK" dirty="0" err="1" smtClean="0"/>
              <a:t>often</a:t>
            </a:r>
            <a:r>
              <a:rPr lang="sk-SK" dirty="0" smtClean="0"/>
              <a:t> </a:t>
            </a:r>
            <a:r>
              <a:rPr lang="sk-SK" dirty="0" err="1" smtClean="0"/>
              <a:t>feel</a:t>
            </a:r>
            <a:r>
              <a:rPr lang="sk-SK" dirty="0" smtClean="0"/>
              <a:t> </a:t>
            </a:r>
            <a:r>
              <a:rPr lang="sk-SK" sz="5800" b="1" dirty="0" err="1"/>
              <a:t>lonely</a:t>
            </a:r>
            <a:r>
              <a:rPr lang="sk-SK" sz="9600" dirty="0" smtClean="0"/>
              <a:t> </a:t>
            </a:r>
            <a:r>
              <a:rPr lang="sk-SK" dirty="0" err="1" smtClean="0"/>
              <a:t>as</a:t>
            </a:r>
            <a:r>
              <a:rPr lang="sk-SK" dirty="0" smtClean="0"/>
              <a:t> </a:t>
            </a:r>
            <a:r>
              <a:rPr lang="sk-SK" dirty="0" err="1" smtClean="0"/>
              <a:t>they</a:t>
            </a:r>
            <a:r>
              <a:rPr lang="sk-SK" dirty="0" smtClean="0"/>
              <a:t> </a:t>
            </a:r>
            <a:r>
              <a:rPr lang="en-US" sz="5800" b="1" dirty="0"/>
              <a:t>lack an ecosystem to interconnect them </a:t>
            </a:r>
            <a:r>
              <a:rPr lang="en-US" dirty="0" smtClean="0"/>
              <a:t>effectively </a:t>
            </a:r>
            <a:r>
              <a:rPr lang="en-US" dirty="0"/>
              <a:t>and provide them with the opportunity to share the best innovative learning approaches.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329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1318792" y="809328"/>
            <a:ext cx="21005800" cy="2286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9600" dirty="0"/>
              <a:t>Generation 3.0</a:t>
            </a:r>
            <a:r>
              <a:rPr lang="sk-SK" sz="9600" dirty="0"/>
              <a:t>:</a:t>
            </a:r>
            <a:r>
              <a:rPr lang="en-US" sz="9600" dirty="0"/>
              <a:t> Answer for Slovak Education and Skills of the 21</a:t>
            </a:r>
            <a:r>
              <a:rPr lang="en-US" sz="9600" baseline="30000" dirty="0"/>
              <a:t>st</a:t>
            </a:r>
            <a:r>
              <a:rPr lang="en-US" sz="9600" dirty="0"/>
              <a:t> Century</a:t>
            </a:r>
            <a:endParaRPr sz="9600" dirty="0"/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1812580" y="2306839"/>
            <a:ext cx="20018224" cy="10386641"/>
          </a:xfrm>
          <a:prstGeom prst="rect">
            <a:avLst/>
          </a:prstGeom>
        </p:spPr>
        <p:txBody>
          <a:bodyPr/>
          <a:lstStyle/>
          <a:p>
            <a:r>
              <a:rPr lang="en-US" sz="7200" b="1" dirty="0" err="1" smtClean="0"/>
              <a:t>EDUpoint</a:t>
            </a:r>
            <a:r>
              <a:rPr lang="en-US" sz="8800" dirty="0" smtClean="0"/>
              <a:t> </a:t>
            </a:r>
            <a:r>
              <a:rPr lang="sk-SK" dirty="0" err="1" smtClean="0"/>
              <a:t>creates</a:t>
            </a:r>
            <a:r>
              <a:rPr lang="en-US" dirty="0" smtClean="0"/>
              <a:t> </a:t>
            </a:r>
            <a:r>
              <a:rPr lang="en-US" dirty="0"/>
              <a:t>space </a:t>
            </a:r>
            <a:r>
              <a:rPr lang="en-US" dirty="0" smtClean="0"/>
              <a:t>for </a:t>
            </a:r>
            <a:r>
              <a:rPr lang="en-US" dirty="0"/>
              <a:t>regular meetings of </a:t>
            </a:r>
            <a:r>
              <a:rPr lang="en-US" b="1" dirty="0"/>
              <a:t>leaders in education, teachers, school principals, </a:t>
            </a:r>
            <a:r>
              <a:rPr lang="en-US" dirty="0"/>
              <a:t>pedagogy students, </a:t>
            </a:r>
            <a:r>
              <a:rPr lang="en-US" dirty="0" smtClean="0"/>
              <a:t>and the </a:t>
            </a:r>
            <a:r>
              <a:rPr lang="en-US" dirty="0"/>
              <a:t>general public interested in better learning.</a:t>
            </a:r>
            <a:endParaRPr lang="sk-SK" dirty="0" smtClean="0"/>
          </a:p>
          <a:p>
            <a:r>
              <a:rPr lang="en-US" dirty="0" smtClean="0"/>
              <a:t>It </a:t>
            </a:r>
            <a:r>
              <a:rPr lang="en-US" dirty="0"/>
              <a:t>brings inspirational workshops, </a:t>
            </a:r>
            <a:r>
              <a:rPr lang="sk-SK" dirty="0" err="1" smtClean="0"/>
              <a:t>good</a:t>
            </a:r>
            <a:r>
              <a:rPr lang="sk-SK" dirty="0" smtClean="0"/>
              <a:t> </a:t>
            </a:r>
            <a:r>
              <a:rPr lang="sk-SK" dirty="0" err="1" smtClean="0"/>
              <a:t>practice</a:t>
            </a:r>
            <a:r>
              <a:rPr lang="sk-SK" dirty="0" smtClean="0"/>
              <a:t> </a:t>
            </a:r>
            <a:r>
              <a:rPr lang="sk-SK" dirty="0" err="1" smtClean="0"/>
              <a:t>sharing</a:t>
            </a:r>
            <a:r>
              <a:rPr lang="en-US" dirty="0" smtClean="0"/>
              <a:t>, discuss</a:t>
            </a:r>
            <a:r>
              <a:rPr lang="sk-SK" dirty="0" err="1" smtClean="0"/>
              <a:t>ions</a:t>
            </a:r>
            <a:r>
              <a:rPr lang="en-US" dirty="0" smtClean="0"/>
              <a:t>,</a:t>
            </a:r>
            <a:r>
              <a:rPr lang="sk-SK" dirty="0" smtClean="0"/>
              <a:t> </a:t>
            </a:r>
            <a:r>
              <a:rPr lang="en-US" dirty="0" smtClean="0"/>
              <a:t>experience</a:t>
            </a:r>
            <a:r>
              <a:rPr lang="sk-SK" dirty="0" smtClean="0"/>
              <a:t> ex-change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creation</a:t>
            </a:r>
            <a:r>
              <a:rPr lang="sk-SK" dirty="0" smtClean="0"/>
              <a:t> of </a:t>
            </a:r>
            <a:r>
              <a:rPr lang="en-US" b="1" dirty="0"/>
              <a:t>incentives to improve education.</a:t>
            </a:r>
            <a:endParaRPr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614" y="3473624"/>
            <a:ext cx="21005800" cy="8468320"/>
          </a:xfrm>
        </p:spPr>
        <p:txBody>
          <a:bodyPr>
            <a:noAutofit/>
          </a:bodyPr>
          <a:lstStyle/>
          <a:p>
            <a:endParaRPr lang="en-GB" sz="4400" b="1" dirty="0" smtClean="0"/>
          </a:p>
          <a:p>
            <a:endParaRPr lang="en-GB" sz="4400" b="1" dirty="0"/>
          </a:p>
          <a:p>
            <a:r>
              <a:rPr lang="en-GB" sz="4400" b="1" dirty="0" smtClean="0"/>
              <a:t>72 </a:t>
            </a:r>
            <a:r>
              <a:rPr lang="en-GB" sz="4400" b="1" dirty="0"/>
              <a:t>%</a:t>
            </a:r>
            <a:r>
              <a:rPr lang="en-GB" sz="4400" dirty="0"/>
              <a:t> </a:t>
            </a:r>
            <a:r>
              <a:rPr lang="en-GB" sz="4400" dirty="0" smtClean="0"/>
              <a:t>teachers reported, that thanks to the activity, their </a:t>
            </a:r>
            <a:r>
              <a:rPr lang="en-GB" sz="4400" b="1" dirty="0" smtClean="0"/>
              <a:t>motivation to teach has </a:t>
            </a:r>
            <a:r>
              <a:rPr lang="en-GB" sz="4400" b="1" dirty="0" err="1" smtClean="0"/>
              <a:t>encreased</a:t>
            </a:r>
            <a:r>
              <a:rPr lang="en-GB" sz="4400" b="1" dirty="0" smtClean="0"/>
              <a:t>. </a:t>
            </a:r>
          </a:p>
          <a:p>
            <a:r>
              <a:rPr lang="sk-SK" sz="4400" dirty="0" err="1" smtClean="0"/>
              <a:t>Almost</a:t>
            </a:r>
            <a:r>
              <a:rPr lang="sk-SK" sz="4400" dirty="0" smtClean="0"/>
              <a:t> </a:t>
            </a:r>
            <a:r>
              <a:rPr lang="sk-SK" sz="4400" b="1" dirty="0"/>
              <a:t>69 %</a:t>
            </a:r>
            <a:r>
              <a:rPr lang="sk-SK" sz="4400" dirty="0"/>
              <a:t> </a:t>
            </a:r>
            <a:r>
              <a:rPr lang="sk-SK" sz="4400" dirty="0" err="1" smtClean="0"/>
              <a:t>reported</a:t>
            </a:r>
            <a:r>
              <a:rPr lang="sk-SK" sz="4400" dirty="0" smtClean="0"/>
              <a:t>, </a:t>
            </a:r>
            <a:r>
              <a:rPr lang="sk-SK" sz="4400" dirty="0" err="1" smtClean="0"/>
              <a:t>that</a:t>
            </a:r>
            <a:r>
              <a:rPr lang="sk-SK" sz="4400" dirty="0" smtClean="0"/>
              <a:t> </a:t>
            </a:r>
            <a:r>
              <a:rPr lang="sk-SK" sz="4400" dirty="0" err="1" smtClean="0"/>
              <a:t>the</a:t>
            </a:r>
            <a:r>
              <a:rPr lang="sk-SK" sz="4400" dirty="0" smtClean="0"/>
              <a:t> new </a:t>
            </a:r>
            <a:r>
              <a:rPr lang="sk-SK" sz="4400" dirty="0" err="1" smtClean="0"/>
              <a:t>educational</a:t>
            </a:r>
            <a:r>
              <a:rPr lang="sk-SK" sz="4400" dirty="0" smtClean="0"/>
              <a:t> </a:t>
            </a:r>
            <a:r>
              <a:rPr lang="sk-SK" sz="4400" dirty="0" err="1" smtClean="0"/>
              <a:t>aproach</a:t>
            </a:r>
            <a:r>
              <a:rPr lang="sk-SK" sz="4400" dirty="0" smtClean="0"/>
              <a:t> </a:t>
            </a:r>
            <a:r>
              <a:rPr lang="sk-SK" sz="4400" dirty="0" err="1" smtClean="0"/>
              <a:t>gave</a:t>
            </a:r>
            <a:r>
              <a:rPr lang="sk-SK" sz="4400" dirty="0" smtClean="0"/>
              <a:t> </a:t>
            </a:r>
            <a:r>
              <a:rPr lang="sk-SK" sz="4400" dirty="0" err="1" smtClean="0"/>
              <a:t>them</a:t>
            </a:r>
            <a:r>
              <a:rPr lang="sk-SK" sz="4400" dirty="0" smtClean="0"/>
              <a:t> </a:t>
            </a:r>
            <a:r>
              <a:rPr lang="sk-SK" sz="4400" b="1" dirty="0" smtClean="0"/>
              <a:t>new </a:t>
            </a:r>
            <a:r>
              <a:rPr lang="sk-SK" sz="4400" b="1" dirty="0" err="1" smtClean="0"/>
              <a:t>didactic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techniques</a:t>
            </a:r>
            <a:r>
              <a:rPr lang="sk-SK" sz="4400" dirty="0" smtClean="0"/>
              <a:t>, </a:t>
            </a:r>
            <a:r>
              <a:rPr lang="sk-SK" sz="4400" dirty="0" err="1" smtClean="0"/>
              <a:t>which</a:t>
            </a:r>
            <a:r>
              <a:rPr lang="sk-SK" sz="4400" dirty="0" smtClean="0"/>
              <a:t> </a:t>
            </a:r>
            <a:r>
              <a:rPr lang="sk-SK" sz="4400" b="1" dirty="0" err="1" smtClean="0"/>
              <a:t>they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immediatelly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used</a:t>
            </a:r>
            <a:r>
              <a:rPr lang="sk-SK" sz="4400" b="1" dirty="0" smtClean="0"/>
              <a:t> in </a:t>
            </a:r>
            <a:r>
              <a:rPr lang="sk-SK" sz="4400" b="1" dirty="0" err="1" smtClean="0"/>
              <a:t>teaching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process</a:t>
            </a:r>
            <a:r>
              <a:rPr lang="sk-SK" sz="4400" dirty="0" smtClean="0"/>
              <a:t>.</a:t>
            </a:r>
            <a:endParaRPr lang="en-GB" sz="4400" dirty="0"/>
          </a:p>
          <a:p>
            <a:r>
              <a:rPr lang="en-GB" sz="4400" b="1" dirty="0" smtClean="0"/>
              <a:t>Up to 88 </a:t>
            </a:r>
            <a:r>
              <a:rPr lang="en-GB" sz="4400" b="1" dirty="0"/>
              <a:t>%</a:t>
            </a:r>
            <a:r>
              <a:rPr lang="en-GB" sz="4400" dirty="0"/>
              <a:t> </a:t>
            </a:r>
            <a:r>
              <a:rPr lang="en-GB" sz="4400" dirty="0" smtClean="0"/>
              <a:t>would </a:t>
            </a:r>
            <a:r>
              <a:rPr lang="en-GB" sz="4400" b="1" dirty="0" smtClean="0"/>
              <a:t>recommend the activity</a:t>
            </a:r>
            <a:r>
              <a:rPr lang="en-GB" sz="4400" dirty="0" smtClean="0"/>
              <a:t>, which they were part of to their </a:t>
            </a:r>
            <a:r>
              <a:rPr lang="en-GB" sz="4400" b="1" dirty="0" smtClean="0"/>
              <a:t>colleagues.</a:t>
            </a:r>
            <a:r>
              <a:rPr lang="en-GB" sz="4400" dirty="0" smtClean="0"/>
              <a:t> </a:t>
            </a:r>
          </a:p>
          <a:p>
            <a:r>
              <a:rPr lang="en-GB" sz="4400" dirty="0" smtClean="0"/>
              <a:t>Up to </a:t>
            </a:r>
            <a:r>
              <a:rPr lang="en-GB" sz="4400" b="1" dirty="0"/>
              <a:t>71,5 %</a:t>
            </a:r>
            <a:r>
              <a:rPr lang="en-GB" sz="4400" dirty="0"/>
              <a:t> </a:t>
            </a:r>
            <a:r>
              <a:rPr lang="en-GB" sz="4400" dirty="0" smtClean="0"/>
              <a:t>teachers reported, their main motivation to participate in activities were: “</a:t>
            </a:r>
            <a:r>
              <a:rPr lang="en-GB" sz="4400" b="1" dirty="0" smtClean="0"/>
              <a:t>I am searching for new methods </a:t>
            </a:r>
            <a:r>
              <a:rPr lang="en-GB" sz="4400" dirty="0" smtClean="0"/>
              <a:t>to have my teaching more interesting.”</a:t>
            </a:r>
            <a:endParaRPr lang="en-GB" sz="4400" dirty="0"/>
          </a:p>
          <a:p>
            <a:endParaRPr lang="en-GB" sz="4400" dirty="0"/>
          </a:p>
          <a:p>
            <a:endParaRPr lang="en-US" sz="4400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663614" y="952500"/>
            <a:ext cx="21005800" cy="2286000"/>
          </a:xfrm>
        </p:spPr>
        <p:txBody>
          <a:bodyPr>
            <a:normAutofit/>
          </a:bodyPr>
          <a:lstStyle/>
          <a:p>
            <a:r>
              <a:rPr lang="sk-SK" sz="8600" dirty="0" err="1" smtClean="0"/>
              <a:t>Results</a:t>
            </a:r>
            <a:endParaRPr lang="sk-SK" sz="8600" dirty="0"/>
          </a:p>
        </p:txBody>
      </p:sp>
    </p:spTree>
    <p:extLst>
      <p:ext uri="{BB962C8B-B14F-4D97-AF65-F5344CB8AC3E}">
        <p14:creationId xmlns:p14="http://schemas.microsoft.com/office/powerpoint/2010/main" val="145805934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301</Words>
  <Application>Microsoft Macintosh PowerPoint</Application>
  <PresentationFormat>Custom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Helvetica</vt:lpstr>
      <vt:lpstr>Helvetica Light</vt:lpstr>
      <vt:lpstr>Helvetica Neue</vt:lpstr>
      <vt:lpstr>Arial</vt:lpstr>
      <vt:lpstr>White</vt:lpstr>
      <vt:lpstr>  Help us change Slovak Education  EDUpoint – an innovative space for teachers´ encouragement and support in education     </vt:lpstr>
      <vt:lpstr>Alarming signals</vt:lpstr>
      <vt:lpstr>Generation 3.0: Answer for Slovak Education and Skills of the 21st Century</vt:lpstr>
      <vt:lpstr>Generation 3.0: Answer for Slovak Education and Skills of the 21st Century</vt:lpstr>
      <vt:lpstr>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Názov konferencie</dc:title>
  <dc:creator>Judita Majerova</dc:creator>
  <cp:lastModifiedBy>Norbert Maur</cp:lastModifiedBy>
  <cp:revision>95</cp:revision>
  <dcterms:modified xsi:type="dcterms:W3CDTF">2019-06-05T09:15:24Z</dcterms:modified>
</cp:coreProperties>
</file>