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50.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65.jp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89.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757" r:id="rId1"/>
    <p:sldMasterId id="2147483763" r:id="rId2"/>
  </p:sldMasterIdLst>
  <p:notesMasterIdLst>
    <p:notesMasterId r:id="rId34"/>
  </p:notesMasterIdLst>
  <p:handoutMasterIdLst>
    <p:handoutMasterId r:id="rId35"/>
  </p:handoutMasterIdLst>
  <p:sldIdLst>
    <p:sldId id="332" r:id="rId3"/>
    <p:sldId id="706" r:id="rId4"/>
    <p:sldId id="709" r:id="rId5"/>
    <p:sldId id="697" r:id="rId6"/>
    <p:sldId id="714" r:id="rId7"/>
    <p:sldId id="708" r:id="rId8"/>
    <p:sldId id="666" r:id="rId9"/>
    <p:sldId id="668" r:id="rId10"/>
    <p:sldId id="326" r:id="rId11"/>
    <p:sldId id="712" r:id="rId12"/>
    <p:sldId id="696" r:id="rId13"/>
    <p:sldId id="669" r:id="rId14"/>
    <p:sldId id="670" r:id="rId15"/>
    <p:sldId id="671" r:id="rId16"/>
    <p:sldId id="675" r:id="rId17"/>
    <p:sldId id="677" r:id="rId18"/>
    <p:sldId id="679" r:id="rId19"/>
    <p:sldId id="672" r:id="rId20"/>
    <p:sldId id="703" r:id="rId21"/>
    <p:sldId id="689" r:id="rId22"/>
    <p:sldId id="680" r:id="rId23"/>
    <p:sldId id="681" r:id="rId24"/>
    <p:sldId id="701" r:id="rId25"/>
    <p:sldId id="713" r:id="rId26"/>
    <p:sldId id="684" r:id="rId27"/>
    <p:sldId id="685" r:id="rId28"/>
    <p:sldId id="686" r:id="rId29"/>
    <p:sldId id="687" r:id="rId30"/>
    <p:sldId id="704" r:id="rId31"/>
    <p:sldId id="257" r:id="rId32"/>
    <p:sldId id="705" r:id="rId33"/>
  </p:sldIdLst>
  <p:sldSz cx="9144000" cy="5143500" type="screen16x9"/>
  <p:notesSz cx="6797675" cy="9928225"/>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42946" algn="l" rtl="0" fontAlgn="base">
      <a:spcBef>
        <a:spcPct val="0"/>
      </a:spcBef>
      <a:spcAft>
        <a:spcPct val="0"/>
      </a:spcAft>
      <a:defRPr kern="1200">
        <a:solidFill>
          <a:schemeClr val="tx1"/>
        </a:solidFill>
        <a:latin typeface="Arial" charset="0"/>
        <a:ea typeface="+mn-ea"/>
        <a:cs typeface="Arial" charset="0"/>
      </a:defRPr>
    </a:lvl2pPr>
    <a:lvl3pPr marL="685891" algn="l" rtl="0" fontAlgn="base">
      <a:spcBef>
        <a:spcPct val="0"/>
      </a:spcBef>
      <a:spcAft>
        <a:spcPct val="0"/>
      </a:spcAft>
      <a:defRPr kern="1200">
        <a:solidFill>
          <a:schemeClr val="tx1"/>
        </a:solidFill>
        <a:latin typeface="Arial" charset="0"/>
        <a:ea typeface="+mn-ea"/>
        <a:cs typeface="Arial" charset="0"/>
      </a:defRPr>
    </a:lvl3pPr>
    <a:lvl4pPr marL="1028837" algn="l" rtl="0" fontAlgn="base">
      <a:spcBef>
        <a:spcPct val="0"/>
      </a:spcBef>
      <a:spcAft>
        <a:spcPct val="0"/>
      </a:spcAft>
      <a:defRPr kern="1200">
        <a:solidFill>
          <a:schemeClr val="tx1"/>
        </a:solidFill>
        <a:latin typeface="Arial" charset="0"/>
        <a:ea typeface="+mn-ea"/>
        <a:cs typeface="Arial" charset="0"/>
      </a:defRPr>
    </a:lvl4pPr>
    <a:lvl5pPr marL="1371783" algn="l" rtl="0" fontAlgn="base">
      <a:spcBef>
        <a:spcPct val="0"/>
      </a:spcBef>
      <a:spcAft>
        <a:spcPct val="0"/>
      </a:spcAft>
      <a:defRPr kern="1200">
        <a:solidFill>
          <a:schemeClr val="tx1"/>
        </a:solidFill>
        <a:latin typeface="Arial" charset="0"/>
        <a:ea typeface="+mn-ea"/>
        <a:cs typeface="Arial" charset="0"/>
      </a:defRPr>
    </a:lvl5pPr>
    <a:lvl6pPr marL="1714729" algn="l" defTabSz="685891" rtl="0" eaLnBrk="1" latinLnBrk="0" hangingPunct="1">
      <a:defRPr kern="1200">
        <a:solidFill>
          <a:schemeClr val="tx1"/>
        </a:solidFill>
        <a:latin typeface="Arial" charset="0"/>
        <a:ea typeface="+mn-ea"/>
        <a:cs typeface="Arial" charset="0"/>
      </a:defRPr>
    </a:lvl6pPr>
    <a:lvl7pPr marL="2057674" algn="l" defTabSz="685891" rtl="0" eaLnBrk="1" latinLnBrk="0" hangingPunct="1">
      <a:defRPr kern="1200">
        <a:solidFill>
          <a:schemeClr val="tx1"/>
        </a:solidFill>
        <a:latin typeface="Arial" charset="0"/>
        <a:ea typeface="+mn-ea"/>
        <a:cs typeface="Arial" charset="0"/>
      </a:defRPr>
    </a:lvl7pPr>
    <a:lvl8pPr marL="2400620" algn="l" defTabSz="685891" rtl="0" eaLnBrk="1" latinLnBrk="0" hangingPunct="1">
      <a:defRPr kern="1200">
        <a:solidFill>
          <a:schemeClr val="tx1"/>
        </a:solidFill>
        <a:latin typeface="Arial" charset="0"/>
        <a:ea typeface="+mn-ea"/>
        <a:cs typeface="Arial" charset="0"/>
      </a:defRPr>
    </a:lvl8pPr>
    <a:lvl9pPr marL="2743566" algn="l" defTabSz="685891"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777" userDrawn="1">
          <p15:clr>
            <a:srgbClr val="A4A3A4"/>
          </p15:clr>
        </p15:guide>
        <p15:guide id="5" orient="horz" pos="4223">
          <p15:clr>
            <a:srgbClr val="A4A3A4"/>
          </p15:clr>
        </p15:guide>
        <p15:guide id="6" orient="horz" pos="4142">
          <p15:clr>
            <a:srgbClr val="A4A3A4"/>
          </p15:clr>
        </p15:guide>
        <p15:guide id="7" orient="horz" pos="4090">
          <p15:clr>
            <a:srgbClr val="A4A3A4"/>
          </p15:clr>
        </p15:guide>
        <p15:guide id="20" orient="horz" pos="4083">
          <p15:clr>
            <a:srgbClr val="A4A3A4"/>
          </p15:clr>
        </p15:guide>
        <p15:guide id="23" pos="7384">
          <p15:clr>
            <a:srgbClr val="A4A3A4"/>
          </p15:clr>
        </p15:guide>
        <p15:guide id="28" pos="5022">
          <p15:clr>
            <a:srgbClr val="A4A3A4"/>
          </p15:clr>
        </p15:guide>
        <p15:guide id="29" pos="5163">
          <p15:clr>
            <a:srgbClr val="A4A3A4"/>
          </p15:clr>
        </p15:guide>
        <p15:guide id="30" orient="horz" pos="1643" userDrawn="1">
          <p15:clr>
            <a:srgbClr val="A4A3A4"/>
          </p15:clr>
        </p15:guide>
        <p15:guide id="35" orient="horz" pos="146" userDrawn="1">
          <p15:clr>
            <a:srgbClr val="A4A3A4"/>
          </p15:clr>
        </p15:guide>
        <p15:guide id="44" pos="2177" userDrawn="1">
          <p15:clr>
            <a:srgbClr val="A4A3A4"/>
          </p15:clr>
        </p15:guide>
        <p15:guide id="45" pos="5524">
          <p15:clr>
            <a:srgbClr val="A4A3A4"/>
          </p15:clr>
        </p15:guide>
        <p15:guide id="46" pos="226" userDrawn="1">
          <p15:clr>
            <a:srgbClr val="A4A3A4"/>
          </p15:clr>
        </p15:guide>
        <p15:guide id="47" orient="horz" pos="89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49"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519"/>
    <a:srgbClr val="F2F2F2"/>
    <a:srgbClr val="66D117"/>
    <a:srgbClr val="F4F4F4"/>
    <a:srgbClr val="97D258"/>
    <a:srgbClr val="58C10C"/>
    <a:srgbClr val="72A64C"/>
    <a:srgbClr val="3C5566"/>
    <a:srgbClr val="6089A5"/>
    <a:srgbClr val="AD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5875C-316D-406B-A8C7-DA05CDB95F78}" v="4" dt="2019-06-04T08:59:46.613"/>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1" autoAdjust="0"/>
    <p:restoredTop sz="89645" autoAdjust="0"/>
  </p:normalViewPr>
  <p:slideViewPr>
    <p:cSldViewPr snapToGrid="0" snapToObjects="1" showGuides="1">
      <p:cViewPr varScale="1">
        <p:scale>
          <a:sx n="71" d="100"/>
          <a:sy n="71" d="100"/>
        </p:scale>
        <p:origin x="1412" y="48"/>
      </p:cViewPr>
      <p:guideLst>
        <p:guide orient="horz" pos="2777"/>
        <p:guide orient="horz" pos="4223"/>
        <p:guide orient="horz" pos="4142"/>
        <p:guide orient="horz" pos="4090"/>
        <p:guide orient="horz" pos="4083"/>
        <p:guide pos="7384"/>
        <p:guide pos="5022"/>
        <p:guide pos="5163"/>
        <p:guide orient="horz" pos="1643"/>
        <p:guide orient="horz" pos="146"/>
        <p:guide pos="2177"/>
        <p:guide pos="5524"/>
        <p:guide pos="226"/>
        <p:guide orient="horz" pos="894"/>
      </p:guideLst>
    </p:cSldViewPr>
  </p:slideViewPr>
  <p:outlineViewPr>
    <p:cViewPr>
      <p:scale>
        <a:sx n="33" d="100"/>
        <a:sy n="33" d="100"/>
      </p:scale>
      <p:origin x="0" y="-82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1" d="100"/>
          <a:sy n="51" d="100"/>
        </p:scale>
        <p:origin x="289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latin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128"/>
              </a:defRPr>
            </a:lvl1pPr>
          </a:lstStyle>
          <a:p>
            <a:pPr>
              <a:defRPr/>
            </a:pPr>
            <a:fld id="{5E4C7717-A413-48EB-9E74-9CC8DF624EC2}" type="datetime1">
              <a:rPr lang="en-US">
                <a:latin typeface="Arial" pitchFamily="34" charset="0"/>
              </a:rPr>
              <a:pPr>
                <a:defRPr/>
              </a:pPr>
              <a:t>04-Jun-19</a:t>
            </a:fld>
            <a:endParaRPr lang="en-US" dirty="0">
              <a:latin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latin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128"/>
              </a:defRPr>
            </a:lvl1pPr>
          </a:lstStyle>
          <a:p>
            <a:pPr>
              <a:defRPr/>
            </a:pPr>
            <a:fld id="{311B6921-662F-4705-A734-0B75ECCE1C4E}" type="slidenum">
              <a:rPr lang="en-US">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29857231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Arial" pitchFamily="34" charset="0"/>
                <a:ea typeface="+mn-ea"/>
                <a:cs typeface="+mn-cs"/>
              </a:defRPr>
            </a:lvl1pPr>
          </a:lstStyle>
          <a:p>
            <a:pPr>
              <a:defRPr/>
            </a:pPr>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4612C19A-B064-4A02-B1DD-2674A5B33712}" type="datetime1">
              <a:rPr lang="en-US" smtClean="0"/>
              <a:pPr>
                <a:defRPr/>
              </a:pPr>
              <a:t>04-Jun-19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E57817C-C749-40AE-A5FD-F6A74744A7F9}" type="slidenum">
              <a:rPr lang="en-GB" smtClean="0"/>
              <a:pPr>
                <a:defRPr/>
              </a:pPr>
              <a:t>‹#›</a:t>
            </a:fld>
            <a:endParaRPr lang="en-GB" dirty="0"/>
          </a:p>
        </p:txBody>
      </p:sp>
    </p:spTree>
    <p:extLst>
      <p:ext uri="{BB962C8B-B14F-4D97-AF65-F5344CB8AC3E}">
        <p14:creationId xmlns:p14="http://schemas.microsoft.com/office/powerpoint/2010/main" val="179590629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900" kern="1200">
        <a:solidFill>
          <a:schemeClr val="tx1"/>
        </a:solidFill>
        <a:latin typeface="Arial" pitchFamily="34" charset="0"/>
        <a:ea typeface="Arial" pitchFamily="34" charset="0"/>
        <a:cs typeface="Arial" pitchFamily="34" charset="0"/>
      </a:defRPr>
    </a:lvl1pPr>
    <a:lvl2pPr marL="342946" algn="l" rtl="0" eaLnBrk="0" fontAlgn="base" hangingPunct="0">
      <a:spcBef>
        <a:spcPct val="30000"/>
      </a:spcBef>
      <a:spcAft>
        <a:spcPct val="0"/>
      </a:spcAft>
      <a:defRPr sz="900" kern="1200">
        <a:solidFill>
          <a:schemeClr val="tx1"/>
        </a:solidFill>
        <a:latin typeface="Arial" pitchFamily="34" charset="0"/>
        <a:ea typeface="Arial" pitchFamily="34" charset="0"/>
        <a:cs typeface="+mn-cs"/>
      </a:defRPr>
    </a:lvl2pPr>
    <a:lvl3pPr marL="685891" algn="l" rtl="0" eaLnBrk="0" fontAlgn="base" hangingPunct="0">
      <a:spcBef>
        <a:spcPct val="30000"/>
      </a:spcBef>
      <a:spcAft>
        <a:spcPct val="0"/>
      </a:spcAft>
      <a:defRPr sz="900" kern="1200">
        <a:solidFill>
          <a:schemeClr val="tx1"/>
        </a:solidFill>
        <a:latin typeface="Arial" pitchFamily="34" charset="0"/>
        <a:ea typeface="Arial" pitchFamily="34" charset="0"/>
        <a:cs typeface="+mn-cs"/>
      </a:defRPr>
    </a:lvl3pPr>
    <a:lvl4pPr marL="1028837" algn="l" rtl="0" eaLnBrk="0" fontAlgn="base" hangingPunct="0">
      <a:spcBef>
        <a:spcPct val="30000"/>
      </a:spcBef>
      <a:spcAft>
        <a:spcPct val="0"/>
      </a:spcAft>
      <a:defRPr sz="900" kern="1200">
        <a:solidFill>
          <a:schemeClr val="tx1"/>
        </a:solidFill>
        <a:latin typeface="Arial" pitchFamily="34" charset="0"/>
        <a:ea typeface="Arial" pitchFamily="34" charset="0"/>
        <a:cs typeface="+mn-cs"/>
      </a:defRPr>
    </a:lvl4pPr>
    <a:lvl5pPr marL="1371783" algn="l" rtl="0" eaLnBrk="0" fontAlgn="base" hangingPunct="0">
      <a:spcBef>
        <a:spcPct val="30000"/>
      </a:spcBef>
      <a:spcAft>
        <a:spcPct val="0"/>
      </a:spcAft>
      <a:defRPr sz="900" kern="1200">
        <a:solidFill>
          <a:schemeClr val="tx1"/>
        </a:solidFill>
        <a:latin typeface="Arial" pitchFamily="34" charset="0"/>
        <a:ea typeface="Arial" pitchFamily="34" charset="0"/>
        <a:cs typeface="+mn-cs"/>
      </a:defRPr>
    </a:lvl5pPr>
    <a:lvl6pPr marL="1714729"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5lcNLSBqs90&amp;feature=youtu.b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B1D14-4CAF-4CB0-8C7C-74ACE0BA5BCC}" type="slidenum">
              <a:rPr lang="en-US" smtClean="0"/>
              <a:t>1</a:t>
            </a:fld>
            <a:endParaRPr lang="en-US"/>
          </a:p>
        </p:txBody>
      </p:sp>
    </p:spTree>
    <p:extLst>
      <p:ext uri="{BB962C8B-B14F-4D97-AF65-F5344CB8AC3E}">
        <p14:creationId xmlns:p14="http://schemas.microsoft.com/office/powerpoint/2010/main" val="137497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Clr>
                <a:schemeClr val="accent1"/>
              </a:buClr>
              <a:buFont typeface="Wingdings" panose="05000000000000000000" pitchFamily="2" charset="2"/>
              <a:buChar char="ü"/>
            </a:pPr>
            <a:r>
              <a:rPr lang="en-US" sz="1200" b="1" kern="1200" dirty="0">
                <a:solidFill>
                  <a:srgbClr val="00BAFF"/>
                </a:solidFill>
                <a:latin typeface="Arial" pitchFamily="34" charset="0"/>
                <a:ea typeface="Arial" pitchFamily="34" charset="0"/>
                <a:cs typeface="Arial" pitchFamily="34" charset="0"/>
              </a:rPr>
              <a:t>CONTENT RELEVANCY IN TIME </a:t>
            </a:r>
            <a:r>
              <a:rPr lang="en-US" sz="1200" kern="1200" dirty="0">
                <a:solidFill>
                  <a:prstClr val="black"/>
                </a:solidFill>
                <a:latin typeface="Arial" pitchFamily="34" charset="0"/>
                <a:ea typeface="Arial" pitchFamily="34" charset="0"/>
                <a:cs typeface="Arial" pitchFamily="34" charset="0"/>
              </a:rPr>
              <a:t>ensured - is updated and enhanced on ongoing basis </a:t>
            </a:r>
          </a:p>
          <a:p>
            <a:pPr marL="285750" indent="-285750">
              <a:spcBef>
                <a:spcPts val="600"/>
              </a:spcBef>
              <a:buClr>
                <a:schemeClr val="accent1"/>
              </a:buClr>
              <a:buFont typeface="Wingdings" panose="05000000000000000000" pitchFamily="2" charset="2"/>
              <a:buChar char="ü"/>
            </a:pPr>
            <a:r>
              <a:rPr lang="en-US" sz="1200" b="1" kern="1200" dirty="0">
                <a:solidFill>
                  <a:srgbClr val="00BAFF"/>
                </a:solidFill>
                <a:latin typeface="Arial" pitchFamily="34" charset="0"/>
                <a:ea typeface="Arial" pitchFamily="34" charset="0"/>
                <a:cs typeface="Arial" pitchFamily="34" charset="0"/>
              </a:rPr>
              <a:t>Easy adoption by teachers </a:t>
            </a:r>
            <a:r>
              <a:rPr lang="en-US" sz="1200" kern="1200" dirty="0">
                <a:solidFill>
                  <a:prstClr val="black"/>
                </a:solidFill>
                <a:latin typeface="Arial" pitchFamily="34" charset="0"/>
                <a:ea typeface="Arial" pitchFamily="34" charset="0"/>
                <a:cs typeface="Arial" pitchFamily="34" charset="0"/>
              </a:rPr>
              <a:t>supported by ready to use teachers tools and dashboards</a:t>
            </a:r>
          </a:p>
          <a:p>
            <a:pPr marL="285750" indent="-285750">
              <a:spcBef>
                <a:spcPts val="600"/>
              </a:spcBef>
              <a:buClr>
                <a:schemeClr val="accent1"/>
              </a:buClr>
              <a:buFont typeface="Wingdings" panose="05000000000000000000" pitchFamily="2" charset="2"/>
              <a:buChar char="ü"/>
            </a:pPr>
            <a:r>
              <a:rPr lang="en-US" sz="1200" kern="1200" dirty="0">
                <a:solidFill>
                  <a:prstClr val="black"/>
                </a:solidFill>
                <a:latin typeface="Arial" pitchFamily="34" charset="0"/>
                <a:ea typeface="Arial" pitchFamily="34" charset="0"/>
                <a:cs typeface="Arial" pitchFamily="34" charset="0"/>
              </a:rPr>
              <a:t>Suitable also for </a:t>
            </a:r>
            <a:r>
              <a:rPr lang="en-US" sz="1200" b="1" kern="1200" dirty="0">
                <a:solidFill>
                  <a:srgbClr val="00BAFF"/>
                </a:solidFill>
                <a:latin typeface="Arial" pitchFamily="34" charset="0"/>
                <a:ea typeface="Arial" pitchFamily="34" charset="0"/>
                <a:cs typeface="Arial" pitchFamily="34" charset="0"/>
              </a:rPr>
              <a:t>UNQUALIFIED TEACHERS</a:t>
            </a:r>
          </a:p>
          <a:p>
            <a:pPr marL="285750" indent="-285750">
              <a:spcBef>
                <a:spcPts val="600"/>
              </a:spcBef>
              <a:buClr>
                <a:schemeClr val="accent1"/>
              </a:buClr>
              <a:buFont typeface="Wingdings" panose="05000000000000000000" pitchFamily="2" charset="2"/>
              <a:buChar char="ü"/>
            </a:pPr>
            <a:r>
              <a:rPr lang="en-US" sz="1200" b="1" kern="1200" dirty="0">
                <a:solidFill>
                  <a:srgbClr val="00BAFF"/>
                </a:solidFill>
                <a:latin typeface="Arial" pitchFamily="34" charset="0"/>
                <a:ea typeface="Arial" pitchFamily="34" charset="0"/>
                <a:cs typeface="Arial" pitchFamily="34" charset="0"/>
              </a:rPr>
              <a:t>ATTRACTIVE FOR KIDS </a:t>
            </a:r>
            <a:r>
              <a:rPr lang="en-US" sz="1200" kern="1200" dirty="0">
                <a:solidFill>
                  <a:prstClr val="black"/>
                </a:solidFill>
                <a:latin typeface="Arial" pitchFamily="34" charset="0"/>
                <a:ea typeface="Arial" pitchFamily="34" charset="0"/>
                <a:cs typeface="Arial" pitchFamily="34" charset="0"/>
              </a:rPr>
              <a:t>(using popular themes for girls and boys, thus supporting both genders equal involvement)</a:t>
            </a:r>
          </a:p>
          <a:p>
            <a:pPr marL="285750" indent="-285750">
              <a:spcBef>
                <a:spcPts val="600"/>
              </a:spcBef>
              <a:buClr>
                <a:schemeClr val="accent1"/>
              </a:buClr>
              <a:buFont typeface="Wingdings" panose="05000000000000000000" pitchFamily="2" charset="2"/>
              <a:buChar char="ü"/>
            </a:pPr>
            <a:r>
              <a:rPr lang="en-US" sz="1200" kern="1200" dirty="0">
                <a:solidFill>
                  <a:prstClr val="black"/>
                </a:solidFill>
                <a:latin typeface="Arial" pitchFamily="34" charset="0"/>
                <a:ea typeface="Arial" pitchFamily="34" charset="0"/>
                <a:cs typeface="Arial" pitchFamily="34" charset="0"/>
              </a:rPr>
              <a:t>Suitable even for </a:t>
            </a:r>
            <a:r>
              <a:rPr lang="en-US" sz="1200" b="1" kern="1200" dirty="0">
                <a:solidFill>
                  <a:srgbClr val="00BAFF"/>
                </a:solidFill>
                <a:latin typeface="Arial" pitchFamily="34" charset="0"/>
                <a:ea typeface="Arial" pitchFamily="34" charset="0"/>
                <a:cs typeface="Arial" pitchFamily="34" charset="0"/>
              </a:rPr>
              <a:t>INTEGRATED CHILDREN </a:t>
            </a:r>
            <a:r>
              <a:rPr lang="en-US" sz="1200" kern="1200" dirty="0">
                <a:solidFill>
                  <a:prstClr val="black"/>
                </a:solidFill>
                <a:latin typeface="Arial" pitchFamily="34" charset="0"/>
                <a:ea typeface="Arial" pitchFamily="34" charset="0"/>
                <a:cs typeface="Arial" pitchFamily="34" charset="0"/>
              </a:rPr>
              <a:t>with special needs</a:t>
            </a:r>
          </a:p>
          <a:p>
            <a:pPr marL="285750" indent="-285750">
              <a:spcBef>
                <a:spcPts val="600"/>
              </a:spcBef>
              <a:buClr>
                <a:schemeClr val="accent1"/>
              </a:buClr>
              <a:buFont typeface="Wingdings" panose="05000000000000000000" pitchFamily="2" charset="2"/>
              <a:buChar char="ü"/>
            </a:pPr>
            <a:r>
              <a:rPr lang="en-US" sz="1200" kern="1200" dirty="0">
                <a:solidFill>
                  <a:prstClr val="black"/>
                </a:solidFill>
                <a:latin typeface="Arial" pitchFamily="34" charset="0"/>
                <a:ea typeface="Arial" pitchFamily="34" charset="0"/>
                <a:cs typeface="Arial" pitchFamily="34" charset="0"/>
              </a:rPr>
              <a:t>Providing enough content to be used in CS lessons </a:t>
            </a:r>
            <a:r>
              <a:rPr lang="en-US" sz="1200" b="1" kern="1200" dirty="0">
                <a:solidFill>
                  <a:srgbClr val="00BAFF"/>
                </a:solidFill>
                <a:latin typeface="Arial" pitchFamily="34" charset="0"/>
                <a:ea typeface="Arial" pitchFamily="34" charset="0"/>
                <a:cs typeface="Arial" pitchFamily="34" charset="0"/>
              </a:rPr>
              <a:t>LONG TERM </a:t>
            </a:r>
            <a:r>
              <a:rPr lang="en-US" sz="1200" kern="1200" dirty="0">
                <a:solidFill>
                  <a:prstClr val="black"/>
                </a:solidFill>
                <a:latin typeface="Arial" pitchFamily="34" charset="0"/>
                <a:ea typeface="Arial" pitchFamily="34" charset="0"/>
                <a:cs typeface="Arial" pitchFamily="34" charset="0"/>
              </a:rPr>
              <a:t>(thus enabling gradual improvement of Slovakia CS education‘s quality).</a:t>
            </a:r>
          </a:p>
          <a:p>
            <a:pPr marL="285750" indent="-285750">
              <a:spcBef>
                <a:spcPts val="600"/>
              </a:spcBef>
              <a:buClr>
                <a:schemeClr val="accent1"/>
              </a:buClr>
              <a:buFont typeface="Wingdings" panose="05000000000000000000" pitchFamily="2" charset="2"/>
              <a:buChar char="ü"/>
            </a:pPr>
            <a:r>
              <a:rPr lang="en-US" sz="1200" b="1" kern="1200" dirty="0">
                <a:solidFill>
                  <a:srgbClr val="00BAFF"/>
                </a:solidFill>
                <a:latin typeface="Arial" pitchFamily="34" charset="0"/>
                <a:ea typeface="Arial" pitchFamily="34" charset="0"/>
                <a:cs typeface="Arial" pitchFamily="34" charset="0"/>
              </a:rPr>
              <a:t>FREE OF CHARGE </a:t>
            </a:r>
            <a:r>
              <a:rPr lang="en-US" sz="1200" b="0" kern="1200" dirty="0">
                <a:solidFill>
                  <a:srgbClr val="00BAFF"/>
                </a:solidFill>
                <a:latin typeface="Arial" pitchFamily="34" charset="0"/>
                <a:ea typeface="Arial" pitchFamily="34" charset="0"/>
                <a:cs typeface="Arial" pitchFamily="34" charset="0"/>
              </a:rPr>
              <a:t>Also our training is free of charge.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0" dirty="0">
              <a:latin typeface="Graphik Regular" panose="020B050303020206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86470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the most innovative technologies fail if their application lacks behind. The market is </a:t>
            </a:r>
            <a:r>
              <a:rPr lang="en-US" b="1" dirty="0"/>
              <a:t>full</a:t>
            </a:r>
            <a:r>
              <a:rPr lang="en-US" dirty="0"/>
              <a:t> of great technology resources to teach Computer Science; however, success heavily relies on application. We see a missing link between these resources and children: and that’s the TEACHERS. </a:t>
            </a:r>
          </a:p>
          <a:p>
            <a:endParaRPr lang="en-US" dirty="0"/>
          </a:p>
          <a:p>
            <a:r>
              <a:rPr lang="en-US" dirty="0"/>
              <a:t>Teachers are those, who are in daily contact with children. It is their mission to teach them the digital skills needed to succeed in the 21</a:t>
            </a:r>
            <a:r>
              <a:rPr lang="en-US" baseline="30000" dirty="0"/>
              <a:t>st</a:t>
            </a:r>
            <a:r>
              <a:rPr lang="en-US" dirty="0"/>
              <a:t> century. In most cases, however, they lack these critical skills themselves and we must provide them with proper tools so that ALL CHILDREN FROM ALL SCHOOLS get the skills needed.   </a:t>
            </a:r>
          </a:p>
          <a:p>
            <a:endParaRPr lang="en-US" dirty="0"/>
          </a:p>
          <a:p>
            <a:r>
              <a:rPr lang="en-US" dirty="0"/>
              <a:t>How do we address this challenge?  </a:t>
            </a:r>
          </a:p>
          <a:p>
            <a:pPr lvl="0"/>
            <a:r>
              <a:rPr lang="en-US" dirty="0"/>
              <a:t>We train teachers in order to maximize the number of reached students in the long-term perspective</a:t>
            </a:r>
          </a:p>
          <a:p>
            <a:pPr lvl="0"/>
            <a:r>
              <a:rPr lang="en-US" dirty="0"/>
              <a:t>We partner with other tech companies, including our clients</a:t>
            </a:r>
          </a:p>
          <a:p>
            <a:r>
              <a:rPr lang="en-US" dirty="0"/>
              <a:t>Our approach enables us to reach critical mass of schools and more than 40 000 children within 1 year. </a:t>
            </a:r>
          </a:p>
          <a:p>
            <a:r>
              <a:rPr lang="en-US" dirty="0"/>
              <a:t>This way, 1 volunteer can make a real difference in the life of 2000 children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344813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 Another method that we used, which we regularly apply in the work for our clients is pilot-rollout approach. </a:t>
            </a:r>
            <a:endParaRPr lang="en-US" sz="1200" b="0" spc="0" dirty="0">
              <a:latin typeface="Graphik Regular" panose="020B050303020206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125587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 </a:t>
            </a:r>
            <a:endParaRPr lang="en-US" sz="1200" b="0" spc="0" dirty="0">
              <a:latin typeface="Graphik Regular" panose="020B0503030202060203" pitchFamily="34" charset="0"/>
            </a:endParaRPr>
          </a:p>
          <a:p>
            <a:r>
              <a:rPr lang="en-US" dirty="0"/>
              <a:t>And this was our extra mile: to address the issues identified through teachers’ feedback – what were the barriers of the method adoption into teaching practice?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1550065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301981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 </a:t>
            </a:r>
            <a:endParaRPr lang="en-US" sz="1200" b="0" spc="0" dirty="0">
              <a:latin typeface="Graphik Regular" panose="020B0503030202060203" pitchFamily="34" charset="0"/>
            </a:endParaRPr>
          </a:p>
          <a:p>
            <a:r>
              <a:rPr lang="en-US" dirty="0"/>
              <a:t>It’s not only about training delivery. We are using different knowledge, skills and strengths of various people – from PM &amp; organization, gathering contacts, promo, </a:t>
            </a:r>
            <a:r>
              <a:rPr lang="en-US" dirty="0" err="1"/>
              <a:t>trasnlations</a:t>
            </a:r>
            <a:r>
              <a:rPr lang="en-US" dirty="0"/>
              <a:t>, </a:t>
            </a:r>
            <a:r>
              <a:rPr lang="en-US" dirty="0" err="1"/>
              <a:t>etc</a:t>
            </a:r>
            <a:r>
              <a:rPr lang="en-US" dirty="0"/>
              <a:t>… we can use many profiles. </a:t>
            </a:r>
          </a:p>
          <a:p>
            <a:r>
              <a:rPr lang="en-US" dirty="0"/>
              <a:t>We started with 20 Accenture volunteers/trainers, now we have 100 trained and 80 active volunteers from 5 companies. People volunteer to train as well as to translate….</a:t>
            </a:r>
          </a:p>
          <a:p>
            <a:r>
              <a:rPr lang="en-US" dirty="0"/>
              <a:t>In addition, companies provide financial and non-financial support – dedicated pro bono budget, expenses reimbursement, TNT contributed by delivery services, </a:t>
            </a:r>
            <a:r>
              <a:rPr lang="en-US" dirty="0" err="1"/>
              <a:t>etc</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141853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 </a:t>
            </a:r>
            <a:endParaRPr lang="en-US" sz="1200" b="0" spc="0" dirty="0">
              <a:latin typeface="Graphik Regular" panose="020B050303020206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10963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Of course, it took us some time to make an impact that we are presenting now. We launched our project in spring 2016, following our initial local participation in Hour of Code campaign. The pilot training was organized in our premises in Bratislava for ~50 teachers, we rolled-out the training to several Slovak cities / regional centers in 2017 and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0" dirty="0">
              <a:latin typeface="Graphik Black" charset="0"/>
              <a:ea typeface="Graphik Black" charset="0"/>
              <a:cs typeface="Graphik Black"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An important milestone was </a:t>
            </a:r>
            <a:r>
              <a:rPr lang="en-US" sz="1200" b="1" spc="0" dirty="0">
                <a:latin typeface="Graphik Black" charset="0"/>
                <a:ea typeface="Graphik Black" charset="0"/>
                <a:cs typeface="Graphik Black" charset="0"/>
              </a:rPr>
              <a:t>VIA BONA Slovakia </a:t>
            </a:r>
            <a:r>
              <a:rPr lang="en-US" sz="1200" b="0" spc="0" dirty="0">
                <a:latin typeface="Graphik Black" charset="0"/>
                <a:ea typeface="Graphik Black" charset="0"/>
                <a:cs typeface="Graphik Black" charset="0"/>
              </a:rPr>
              <a:t>award in 2018 that project received as the country social innovation of the year, awarded to socially responsible companies. This boosted the interest of other socially responsible companies to join forces with us and co-volunteer for even bigger impact. This enabled us to GO BIG in 2019 under the slogan ‘Let’s teach computer science differently!’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0" dirty="0">
              <a:latin typeface="Graphik Regular" panose="020B050303020206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Graphik"/>
              <a:ea typeface="+mn-ea"/>
              <a:cs typeface="Arial" charset="0"/>
            </a:endParaRPr>
          </a:p>
        </p:txBody>
      </p:sp>
    </p:spTree>
    <p:extLst>
      <p:ext uri="{BB962C8B-B14F-4D97-AF65-F5344CB8AC3E}">
        <p14:creationId xmlns:p14="http://schemas.microsoft.com/office/powerpoint/2010/main" val="353332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 </a:t>
            </a:r>
            <a:endParaRPr lang="en-US" sz="1200" b="0" spc="0" dirty="0">
              <a:latin typeface="Graphik Regular" panose="020B050303020206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3613161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top 5 things that teachers appreciate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76070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Arial" pitchFamily="34" charset="0"/>
                <a:ea typeface="Arial" pitchFamily="34" charset="0"/>
                <a:cs typeface="Arial" pitchFamily="34" charset="0"/>
              </a:rPr>
              <a:t>Our focus on innovating for society has grown well beyond what we envisioned when we launched Skills to Succeed. We continue to explore new horizons with our clients and our nonprofit partners to help achieve the goals we have set for 2020.</a:t>
            </a:r>
          </a:p>
          <a:p>
            <a:endParaRPr lang="en-US" sz="900" kern="1200" dirty="0">
              <a:solidFill>
                <a:schemeClr val="tx1"/>
              </a:solidFill>
              <a:effectLst/>
              <a:latin typeface="Arial" pitchFamily="34" charset="0"/>
              <a:ea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Graphik"/>
              <a:ea typeface="+mn-ea"/>
              <a:cs typeface="Arial" charset="0"/>
            </a:endParaRPr>
          </a:p>
        </p:txBody>
      </p:sp>
    </p:spTree>
    <p:extLst>
      <p:ext uri="{BB962C8B-B14F-4D97-AF65-F5344CB8AC3E}">
        <p14:creationId xmlns:p14="http://schemas.microsoft.com/office/powerpoint/2010/main" val="127717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Thanks to our </a:t>
            </a:r>
            <a:r>
              <a:rPr lang="en-US" sz="1200" dirty="0" err="1"/>
              <a:t>S♥Code</a:t>
            </a:r>
            <a:r>
              <a:rPr lang="en-US" sz="1200" dirty="0"/>
              <a:t> program, thousands of kids can learn the foundational computer science concepts already at the primary school.  </a:t>
            </a:r>
          </a:p>
          <a:p>
            <a:r>
              <a:rPr lang="en-US" sz="1200" dirty="0"/>
              <a:t>They might not become programmers, but thanks to this, they are </a:t>
            </a:r>
            <a:r>
              <a:rPr lang="en-US" sz="1200" b="1" dirty="0"/>
              <a:t>more prepared to face the digital disruption at any job they choose in their life.</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3108393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 </a:t>
            </a:r>
            <a:endParaRPr lang="en-US" sz="1200" b="0" spc="0" dirty="0">
              <a:latin typeface="Graphik Regular" panose="020B050303020206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2797735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 </a:t>
            </a:r>
            <a:endParaRPr lang="en-US" sz="1200" b="0" spc="0" dirty="0">
              <a:latin typeface="Graphik Regular" panose="020B050303020206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2810584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 </a:t>
            </a:r>
            <a:endParaRPr lang="en-US" sz="1200" b="0" spc="0" dirty="0">
              <a:latin typeface="Graphik Regular" panose="020B050303020206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553718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 </a:t>
            </a:r>
            <a:endParaRPr lang="en-US" sz="1200" b="0" spc="0" dirty="0">
              <a:latin typeface="Graphik Regular" panose="020B050303020206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789824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latin typeface="Graphik Black" charset="0"/>
                <a:ea typeface="Graphik Black" charset="0"/>
                <a:cs typeface="Graphik Black" charset="0"/>
              </a:rPr>
              <a:t> </a:t>
            </a:r>
            <a:endParaRPr lang="en-US" sz="1200" b="0" spc="0" dirty="0">
              <a:latin typeface="Graphik Regular" panose="020B050303020206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2639150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C157E0A-F321-48DC-AF94-681D4DCF344D}" type="slidenum">
              <a:rPr lang="en-US">
                <a:solidFill>
                  <a:prstClr val="black"/>
                </a:solidFill>
                <a:latin typeface="Graphik"/>
                <a:cs typeface="Arial" charset="0"/>
              </a:rPr>
              <a:pPr defTabSz="931774">
                <a:defRPr/>
              </a:pPr>
              <a:t>29</a:t>
            </a:fld>
            <a:endParaRPr lang="en-US">
              <a:solidFill>
                <a:prstClr val="black"/>
              </a:solidFill>
              <a:latin typeface="Graphik"/>
              <a:cs typeface="Arial" charset="0"/>
            </a:endParaRPr>
          </a:p>
        </p:txBody>
      </p:sp>
    </p:spTree>
    <p:extLst>
      <p:ext uri="{BB962C8B-B14F-4D97-AF65-F5344CB8AC3E}">
        <p14:creationId xmlns:p14="http://schemas.microsoft.com/office/powerpoint/2010/main" val="1070402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C157E0A-F321-48DC-AF94-681D4DCF344D}" type="slidenum">
              <a:rPr lang="en-US">
                <a:solidFill>
                  <a:prstClr val="black"/>
                </a:solidFill>
                <a:latin typeface="Graphik"/>
                <a:cs typeface="Arial" charset="0"/>
              </a:rPr>
              <a:pPr defTabSz="931774">
                <a:defRPr/>
              </a:pPr>
              <a:t>31</a:t>
            </a:fld>
            <a:endParaRPr lang="en-US">
              <a:solidFill>
                <a:prstClr val="black"/>
              </a:solidFill>
              <a:latin typeface="Graphik"/>
              <a:cs typeface="Arial" charset="0"/>
            </a:endParaRPr>
          </a:p>
        </p:txBody>
      </p:sp>
    </p:spTree>
    <p:extLst>
      <p:ext uri="{BB962C8B-B14F-4D97-AF65-F5344CB8AC3E}">
        <p14:creationId xmlns:p14="http://schemas.microsoft.com/office/powerpoint/2010/main" val="323358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Arial" pitchFamily="34" charset="0"/>
                <a:ea typeface="Arial" pitchFamily="34" charset="0"/>
                <a:cs typeface="Arial" pitchFamily="34" charset="0"/>
              </a:rPr>
              <a:t>Our focus on innovating for society has grown well beyond what we envisioned when we launched Skills to Succeed. We continue to explore new horizons with our clients and our nonprofit partners to help achieve the goals we have set for 2020. </a:t>
            </a:r>
          </a:p>
          <a:p>
            <a:endParaRPr lang="en-US" sz="900" b="0" i="0" kern="1200" dirty="0">
              <a:solidFill>
                <a:schemeClr val="tx1"/>
              </a:solidFill>
              <a:effectLst/>
              <a:latin typeface="Arial" pitchFamily="34" charset="0"/>
              <a:ea typeface="Arial" pitchFamily="34" charset="0"/>
              <a:cs typeface="Arial" pitchFamily="34" charset="0"/>
            </a:endParaRPr>
          </a:p>
          <a:p>
            <a:r>
              <a:rPr lang="en-US" sz="900" u="sng" kern="1200" dirty="0">
                <a:solidFill>
                  <a:schemeClr val="tx1"/>
                </a:solidFill>
                <a:effectLst/>
                <a:latin typeface="Arial" pitchFamily="34" charset="0"/>
                <a:ea typeface="Arial" pitchFamily="34" charset="0"/>
                <a:cs typeface="Arial" pitchFamily="34" charset="0"/>
                <a:hlinkClick r:id="rId3"/>
              </a:rPr>
              <a:t>https://www.youtube.com/watch?v=5lcNLSBqs90&amp;feature=youtu.be</a:t>
            </a:r>
            <a:endParaRPr lang="en-US" sz="900" b="0" i="0" kern="1200" dirty="0">
              <a:solidFill>
                <a:schemeClr val="tx1"/>
              </a:solidFill>
              <a:effectLst/>
              <a:latin typeface="Arial" pitchFamily="34" charset="0"/>
              <a:ea typeface="Arial" pitchFamily="34" charset="0"/>
              <a:cs typeface="Arial" pitchFamily="34" charset="0"/>
            </a:endParaRPr>
          </a:p>
          <a:p>
            <a:endParaRPr lang="en-US" sz="900" kern="1200" dirty="0">
              <a:solidFill>
                <a:schemeClr val="tx1"/>
              </a:solidFill>
              <a:effectLst/>
              <a:latin typeface="Arial" pitchFamily="34" charset="0"/>
              <a:ea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Graphik"/>
              <a:ea typeface="+mn-ea"/>
              <a:cs typeface="Arial" charset="0"/>
            </a:endParaRPr>
          </a:p>
        </p:txBody>
      </p:sp>
    </p:spTree>
    <p:extLst>
      <p:ext uri="{BB962C8B-B14F-4D97-AF65-F5344CB8AC3E}">
        <p14:creationId xmlns:p14="http://schemas.microsoft.com/office/powerpoint/2010/main" val="252665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kern="1200" dirty="0">
                <a:solidFill>
                  <a:schemeClr val="tx1"/>
                </a:solidFill>
                <a:effectLst/>
                <a:latin typeface="Arial" pitchFamily="34" charset="0"/>
                <a:ea typeface="Arial" pitchFamily="34" charset="0"/>
                <a:cs typeface="Arial" pitchFamily="34" charset="0"/>
              </a:rPr>
              <a:t>As we could learn from a video, digital technologies are transforming every facet of our society, creating new opportunities and challenges while fundamentally altering the way we live, work and interact. The use of technology can change lives for the better by allowing businesses, governments and nonprofits to tackle societal challenges in new and innovative ways.</a:t>
            </a:r>
          </a:p>
          <a:p>
            <a:r>
              <a:rPr lang="en-US" sz="900" kern="1200" dirty="0">
                <a:solidFill>
                  <a:schemeClr val="tx1"/>
                </a:solidFill>
                <a:effectLst/>
                <a:latin typeface="Arial" pitchFamily="34" charset="0"/>
                <a:ea typeface="Arial" pitchFamily="34" charset="0"/>
                <a:cs typeface="Arial" pitchFamily="34" charset="0"/>
              </a:rPr>
              <a:t> </a:t>
            </a:r>
          </a:p>
          <a:p>
            <a:pPr lvl="0"/>
            <a:r>
              <a:rPr lang="en-US" sz="900" kern="1200" dirty="0">
                <a:solidFill>
                  <a:schemeClr val="tx1"/>
                </a:solidFill>
                <a:effectLst/>
                <a:latin typeface="Arial" pitchFamily="34" charset="0"/>
                <a:ea typeface="Arial" pitchFamily="34" charset="0"/>
                <a:cs typeface="Arial" pitchFamily="34" charset="0"/>
              </a:rPr>
              <a:t>At the same time, the unprecedented pace of change is disrupting society faster than humans can adapt.                                                                                                                                                                                                                                                                                                                                                                                                                                                                                                                                                                                                                                                                                                                                                                                                                                                                                                                                                                                                                                                                                                                                                                                                                                                                                                                                                                                                                                                                                                                                                                                                                                                                                                                                                                                                                       Accenture is committed to confronting these complex issues by harnessing our ecosystem of strategic partners and our global reach. </a:t>
            </a:r>
          </a:p>
          <a:p>
            <a:r>
              <a:rPr lang="en-US" sz="900" kern="1200" dirty="0">
                <a:solidFill>
                  <a:schemeClr val="tx1"/>
                </a:solidFill>
                <a:effectLst/>
                <a:latin typeface="Arial" pitchFamily="34" charset="0"/>
                <a:ea typeface="Arial" pitchFamily="34" charset="0"/>
                <a:cs typeface="Arial" pitchFamily="34" charset="0"/>
              </a:rPr>
              <a:t> </a:t>
            </a:r>
          </a:p>
          <a:p>
            <a:pPr lvl="0"/>
            <a:r>
              <a:rPr lang="en-US" sz="900" kern="1200" dirty="0">
                <a:solidFill>
                  <a:schemeClr val="tx1"/>
                </a:solidFill>
                <a:effectLst/>
                <a:latin typeface="Arial" pitchFamily="34" charset="0"/>
                <a:ea typeface="Arial" pitchFamily="34" charset="0"/>
                <a:cs typeface="Arial" pitchFamily="34" charset="0"/>
              </a:rPr>
              <a:t>We are continually evolving our corporate citizenship programs not only to meet the priorities of today, </a:t>
            </a:r>
            <a:r>
              <a:rPr lang="en-US" sz="900" b="1" kern="1200" dirty="0">
                <a:solidFill>
                  <a:schemeClr val="tx1"/>
                </a:solidFill>
                <a:effectLst/>
                <a:latin typeface="Arial" pitchFamily="34" charset="0"/>
                <a:ea typeface="Arial" pitchFamily="34" charset="0"/>
                <a:cs typeface="Arial" pitchFamily="34" charset="0"/>
              </a:rPr>
              <a:t>but to anticipate the needs of tomorrow</a:t>
            </a:r>
            <a:r>
              <a:rPr lang="en-US" sz="900" kern="1200" dirty="0">
                <a:solidFill>
                  <a:schemeClr val="tx1"/>
                </a:solidFill>
                <a:effectLst/>
                <a:latin typeface="Arial" pitchFamily="34" charset="0"/>
                <a:ea typeface="Arial" pitchFamily="34" charset="0"/>
                <a:cs typeface="Arial" pitchFamily="34" charset="0"/>
              </a:rPr>
              <a:t>. Our local CC strategy went through the refresh in past years, to address these challenges and one of the areas of focus we have </a:t>
            </a:r>
            <a:r>
              <a:rPr lang="en-US" sz="900" b="1" kern="1200" dirty="0">
                <a:solidFill>
                  <a:schemeClr val="tx1"/>
                </a:solidFill>
                <a:effectLst/>
                <a:latin typeface="Arial" pitchFamily="34" charset="0"/>
                <a:ea typeface="Arial" pitchFamily="34" charset="0"/>
                <a:cs typeface="Arial" pitchFamily="34" charset="0"/>
              </a:rPr>
              <a:t>defined is building digital skills.  </a:t>
            </a:r>
          </a:p>
          <a:p>
            <a:pPr lvl="0"/>
            <a:endParaRPr lang="en-US" sz="900" kern="1200" dirty="0">
              <a:solidFill>
                <a:schemeClr val="tx1"/>
              </a:solidFill>
              <a:effectLst/>
              <a:latin typeface="Arial" pitchFamily="34" charset="0"/>
              <a:ea typeface="Arial" pitchFamily="34" charset="0"/>
              <a:cs typeface="Arial" pitchFamily="34" charset="0"/>
            </a:endParaRPr>
          </a:p>
          <a:p>
            <a:pPr lvl="0"/>
            <a:r>
              <a:rPr lang="en-US" sz="900" kern="1200" dirty="0">
                <a:solidFill>
                  <a:schemeClr val="tx1"/>
                </a:solidFill>
                <a:effectLst/>
                <a:latin typeface="Arial" pitchFamily="34" charset="0"/>
                <a:ea typeface="Arial" pitchFamily="34" charset="0"/>
                <a:cs typeface="Arial" pitchFamily="34" charset="0"/>
              </a:rPr>
              <a:t>So on the top of investing into initiatives aiming at general shift of education systems towards building the new skills in general, our focus is on digital skills building, since we perceive this as an area where we as a technology company can contribute the most.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Graphik"/>
              <a:ea typeface="+mn-ea"/>
              <a:cs typeface="Arial" charset="0"/>
            </a:endParaRPr>
          </a:p>
        </p:txBody>
      </p:sp>
    </p:spTree>
    <p:extLst>
      <p:ext uri="{BB962C8B-B14F-4D97-AF65-F5344CB8AC3E}">
        <p14:creationId xmlns:p14="http://schemas.microsoft.com/office/powerpoint/2010/main" val="416998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is not only about closure of immediate employment gaps (that we focus on within several own initiatives or programs which we pursue e.g. through partnerships with NGOs to provide IT re-skilling or new skilling programs for adults), part of our local activities are aimed at bringing systematic change to Slovak education system to prepare young generation to succeed in the labor market, with specific focus on digital skills.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239855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is whether we can contribute to the systematic change of computer science education. And the answer is YES.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143976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from initial 3 years of the program has been multiplied this year and interim results show that we will trespass the critical 20% mass of change agents if we continue with the teacher training in the current pace.  </a:t>
            </a:r>
          </a:p>
        </p:txBody>
      </p:sp>
      <p:sp>
        <p:nvSpPr>
          <p:cNvPr id="4" name="Slide Number Placeholder 3"/>
          <p:cNvSpPr>
            <a:spLocks noGrp="1"/>
          </p:cNvSpPr>
          <p:nvPr>
            <p:ph type="sldNum" sz="quarter" idx="5"/>
          </p:nvPr>
        </p:nvSpPr>
        <p:spPr/>
        <p:txBody>
          <a:bodyPr/>
          <a:lstStyle/>
          <a:p>
            <a:fld id="{FAEB1D14-4CAF-4CB0-8C7C-74ACE0BA5BCC}" type="slidenum">
              <a:rPr lang="en-US" smtClean="0"/>
              <a:t>9</a:t>
            </a:fld>
            <a:endParaRPr lang="en-US"/>
          </a:p>
        </p:txBody>
      </p:sp>
    </p:spTree>
    <p:extLst>
      <p:ext uri="{BB962C8B-B14F-4D97-AF65-F5344CB8AC3E}">
        <p14:creationId xmlns:p14="http://schemas.microsoft.com/office/powerpoint/2010/main" val="367392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how did we do it?</a:t>
            </a:r>
          </a:p>
        </p:txBody>
      </p:sp>
    </p:spTree>
    <p:extLst>
      <p:ext uri="{BB962C8B-B14F-4D97-AF65-F5344CB8AC3E}">
        <p14:creationId xmlns:p14="http://schemas.microsoft.com/office/powerpoint/2010/main" val="279975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components, which made our project successful and in upcoming minutes we will introduce each of them.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382987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80F6-F9E0-445D-9E64-24E432BA46A2}"/>
              </a:ext>
            </a:extLst>
          </p:cNvPr>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EF24E67B-DE31-4F09-A548-0F779409C6B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58317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ort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285751" y="1371602"/>
            <a:ext cx="6429375" cy="3517106"/>
          </a:xfrm>
        </p:spPr>
        <p:txBody>
          <a:bodyPr/>
          <a:lstStyle>
            <a:lvl3pPr marL="385754" indent="-172637">
              <a:buFont typeface="Graphik" panose="020B0503030202060203" pitchFamily="34" charset="0"/>
              <a:buChar char="–"/>
              <a:defRPr/>
            </a:lvl3pPr>
            <a:lvl5pPr marL="642922" indent="-133347">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285750" y="285750"/>
            <a:ext cx="4286250" cy="742951"/>
          </a:xfrm>
        </p:spPr>
        <p:txBody>
          <a:bodyPr/>
          <a:lstStyle/>
          <a:p>
            <a:r>
              <a:rPr lang="en-US" dirty="0"/>
              <a:t>Click to edit Master title style</a:t>
            </a:r>
          </a:p>
        </p:txBody>
      </p:sp>
      <p:sp>
        <p:nvSpPr>
          <p:cNvPr id="3" name="Footer Placeholder 2"/>
          <p:cNvSpPr>
            <a:spLocks noGrp="1"/>
          </p:cNvSpPr>
          <p:nvPr>
            <p:ph type="ftr" sz="quarter" idx="20"/>
          </p:nvPr>
        </p:nvSpPr>
        <p:spPr/>
        <p:txBody>
          <a:bodyPr/>
          <a:lstStyle/>
          <a:p>
            <a:r>
              <a:rPr lang="en-US"/>
              <a:t>Copyright © 2017 Accenture. All rights reserved.</a:t>
            </a:r>
            <a:endParaRPr lang="en-US" dirty="0"/>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48102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t>Copyright © 2017 Accenture. All rights reserved.</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8734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with foo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Copyright © 2017 Accenture. All rights reserved.</a:t>
            </a:r>
            <a:endParaRPr lang="en-US" dirty="0"/>
          </a:p>
        </p:txBody>
      </p:sp>
      <p:sp>
        <p:nvSpPr>
          <p:cNvPr id="7" name="Slide Number Placeholder 6"/>
          <p:cNvSpPr>
            <a:spLocks noGrp="1"/>
          </p:cNvSpPr>
          <p:nvPr>
            <p:ph type="sldNum" sz="quarter" idx="12"/>
          </p:nvPr>
        </p:nvSpPr>
        <p:spPr/>
        <p:txBody>
          <a:bodyPr/>
          <a:lstStyle/>
          <a:p>
            <a:fld id="{4F9AC08D-23A9-440E-BCB9-AA1E9877CC38}" type="slidenum">
              <a:rPr lang="en-US" smtClean="0"/>
              <a:pPr/>
              <a:t>‹#›</a:t>
            </a:fld>
            <a:endParaRPr lang="en-US"/>
          </a:p>
        </p:txBody>
      </p:sp>
    </p:spTree>
    <p:extLst>
      <p:ext uri="{BB962C8B-B14F-4D97-AF65-F5344CB8AC3E}">
        <p14:creationId xmlns:p14="http://schemas.microsoft.com/office/powerpoint/2010/main" val="177394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80F6-F9E0-445D-9E64-24E432BA46A2}"/>
              </a:ext>
            </a:extLst>
          </p:cNvPr>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EF24E67B-DE31-4F09-A548-0F779409C6B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2599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050"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1" name="Title 10"/>
          <p:cNvSpPr>
            <a:spLocks noGrp="1"/>
          </p:cNvSpPr>
          <p:nvPr>
            <p:ph type="title"/>
          </p:nvPr>
        </p:nvSpPr>
        <p:spPr/>
        <p:txBody>
          <a:bodyPr/>
          <a:lstStyle/>
          <a:p>
            <a:r>
              <a:rPr lang="en-US" dirty="0"/>
              <a:t>Click to edit Master title style</a:t>
            </a:r>
          </a:p>
        </p:txBody>
      </p:sp>
      <p:sp>
        <p:nvSpPr>
          <p:cNvPr id="5" name="Footer Placeholder 4"/>
          <p:cNvSpPr>
            <a:spLocks noGrp="1"/>
          </p:cNvSpPr>
          <p:nvPr>
            <p:ph type="ftr" sz="quarter" idx="3"/>
          </p:nvPr>
        </p:nvSpPr>
        <p:spPr>
          <a:xfrm>
            <a:off x="285752" y="4889257"/>
            <a:ext cx="4286249" cy="154781"/>
          </a:xfrm>
          <a:prstGeom prst="rect">
            <a:avLst/>
          </a:prstGeom>
        </p:spPr>
        <p:txBody>
          <a:bodyPr vert="horz" lIns="0" tIns="0" rIns="0" bIns="0" rtlCol="0" anchor="b" anchorCtr="0"/>
          <a:lstStyle>
            <a:lvl1pPr algn="l">
              <a:defRPr sz="750">
                <a:solidFill>
                  <a:schemeClr val="bg1">
                    <a:lumMod val="65000"/>
                  </a:schemeClr>
                </a:solidFill>
                <a:latin typeface="+mn-lt"/>
              </a:defRPr>
            </a:lvl1pPr>
          </a:lstStyle>
          <a:p>
            <a:r>
              <a:rPr lang="en-US" dirty="0"/>
              <a:t>Copyright © 2018 Accenture. All rights reserved.</a:t>
            </a:r>
          </a:p>
        </p:txBody>
      </p:sp>
      <p:sp>
        <p:nvSpPr>
          <p:cNvPr id="6" name="Slide Number Placeholder 5"/>
          <p:cNvSpPr>
            <a:spLocks noGrp="1"/>
          </p:cNvSpPr>
          <p:nvPr>
            <p:ph type="sldNum" sz="quarter" idx="4"/>
          </p:nvPr>
        </p:nvSpPr>
        <p:spPr>
          <a:xfrm>
            <a:off x="8515350" y="4889257"/>
            <a:ext cx="342901" cy="154781"/>
          </a:xfrm>
          <a:prstGeom prst="rect">
            <a:avLst/>
          </a:prstGeom>
        </p:spPr>
        <p:txBody>
          <a:bodyPr vert="horz" lIns="0" tIns="0" rIns="0" bIns="0" rtlCol="0" anchor="b" anchorCtr="0"/>
          <a:lstStyle>
            <a:lvl1pPr algn="r">
              <a:defRPr sz="750">
                <a:solidFill>
                  <a:schemeClr val="bg1">
                    <a:lumMod val="65000"/>
                  </a:schemeClr>
                </a:solidFill>
                <a:latin typeface="+mn-lt"/>
              </a:defRPr>
            </a:lvl1pPr>
          </a:lstStyle>
          <a:p>
            <a:fld id="{4F9AC08D-23A9-440E-BCB9-AA1E9877CC38}" type="slidenum">
              <a:rPr lang="en-US" smtClean="0"/>
              <a:pPr/>
              <a:t>‹#›</a:t>
            </a:fld>
            <a:endParaRPr lang="en-US" dirty="0"/>
          </a:p>
        </p:txBody>
      </p:sp>
      <p:sp>
        <p:nvSpPr>
          <p:cNvPr id="8" name="Content Placeholder 3">
            <a:extLst>
              <a:ext uri="{FF2B5EF4-FFF2-40B4-BE49-F238E27FC236}">
                <a16:creationId xmlns:a16="http://schemas.microsoft.com/office/drawing/2014/main" id="{AF757CF5-E4D7-4908-8716-90A7E479480E}"/>
              </a:ext>
            </a:extLst>
          </p:cNvPr>
          <p:cNvSpPr>
            <a:spLocks noGrp="1"/>
          </p:cNvSpPr>
          <p:nvPr>
            <p:ph sz="quarter" idx="10"/>
          </p:nvPr>
        </p:nvSpPr>
        <p:spPr>
          <a:xfrm>
            <a:off x="285750" y="1371600"/>
            <a:ext cx="8572500" cy="3429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257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ext Placeholder 2"/>
          <p:cNvSpPr>
            <a:spLocks noGrp="1"/>
          </p:cNvSpPr>
          <p:nvPr>
            <p:ph type="body" idx="1"/>
          </p:nvPr>
        </p:nvSpPr>
        <p:spPr>
          <a:xfrm>
            <a:off x="348944" y="1035844"/>
            <a:ext cx="8228012" cy="3618311"/>
          </a:xfrm>
          <a:prstGeom prst="rect">
            <a:avLst/>
          </a:prstGeom>
        </p:spPr>
        <p:txBody>
          <a:bodyPr vert="horz" lIns="0" tIns="0" rIns="0" bIns="0" rtlCol="0">
            <a:normAutofit/>
          </a:body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endParaRPr lang="en-US" dirty="0"/>
          </a:p>
        </p:txBody>
      </p:sp>
      <p:sp>
        <p:nvSpPr>
          <p:cNvPr id="9" name="Title Placeholder 1"/>
          <p:cNvSpPr>
            <a:spLocks noGrp="1"/>
          </p:cNvSpPr>
          <p:nvPr>
            <p:ph type="title"/>
          </p:nvPr>
        </p:nvSpPr>
        <p:spPr>
          <a:xfrm>
            <a:off x="352780" y="127593"/>
            <a:ext cx="8205261" cy="589165"/>
          </a:xfrm>
          <a:prstGeom prst="rect">
            <a:avLst/>
          </a:prstGeom>
        </p:spPr>
        <p:txBody>
          <a:bodyPr vert="horz" lIns="0" tIns="0" rIns="0" bIns="0" rtlCol="0" anchor="b" anchorCtr="0">
            <a:normAutofit/>
          </a:bodyPr>
          <a:lstStyle/>
          <a:p>
            <a:r>
              <a:rPr lang="en-US" dirty="0"/>
              <a:t>Master Title Slide Headline</a:t>
            </a:r>
            <a:endParaRPr lang="en-CA" dirty="0"/>
          </a:p>
        </p:txBody>
      </p:sp>
    </p:spTree>
    <p:extLst>
      <p:ext uri="{BB962C8B-B14F-4D97-AF65-F5344CB8AC3E}">
        <p14:creationId xmlns:p14="http://schemas.microsoft.com/office/powerpoint/2010/main" val="4045099377"/>
      </p:ext>
    </p:extLst>
  </p:cSld>
  <p:clrMap bg1="lt1" tx1="dk1" bg2="lt2" tx2="dk2" accent1="accent1" accent2="accent2" accent3="accent3" accent4="accent4" accent5="accent5" accent6="accent6" hlink="hlink" folHlink="folHlink"/>
  <p:sldLayoutIdLst>
    <p:sldLayoutId id="2147483772" r:id="rId1"/>
  </p:sldLayoutIdLst>
  <p:hf hdr="0" ftr="0" dt="0"/>
  <p:txStyles>
    <p:titleStyle>
      <a:lvl1pPr algn="l" defTabSz="685800" rtl="0" eaLnBrk="1" latinLnBrk="0" hangingPunct="1">
        <a:lnSpc>
          <a:spcPts val="1950"/>
        </a:lnSpc>
        <a:spcBef>
          <a:spcPct val="0"/>
        </a:spcBef>
        <a:buNone/>
        <a:defRPr sz="1950" b="1" kern="1200">
          <a:solidFill>
            <a:srgbClr val="000000"/>
          </a:solidFill>
          <a:latin typeface="Graphik" panose="020B0503030202060203" pitchFamily="34" charset="0"/>
          <a:ea typeface="+mj-ea"/>
          <a:cs typeface="Arial" pitchFamily="34" charset="0"/>
        </a:defRPr>
      </a:lvl1pPr>
    </p:titleStyle>
    <p:bodyStyle>
      <a:lvl1pPr marL="173831" indent="-173831" algn="l" defTabSz="685800" rtl="0" eaLnBrk="1" latinLnBrk="0" hangingPunct="1">
        <a:lnSpc>
          <a:spcPct val="100000"/>
        </a:lnSpc>
        <a:spcBef>
          <a:spcPts val="900"/>
        </a:spcBef>
        <a:spcAft>
          <a:spcPts val="0"/>
        </a:spcAft>
        <a:buClr>
          <a:schemeClr val="tx1"/>
        </a:buClr>
        <a:buSzPct val="80000"/>
        <a:buFont typeface="Arial" pitchFamily="34" charset="0"/>
        <a:buChar char="•"/>
        <a:defRPr sz="1950" b="0" kern="1200">
          <a:solidFill>
            <a:schemeClr val="tx1"/>
          </a:solidFill>
          <a:latin typeface="Graphik" panose="020B0503030202060203" pitchFamily="34" charset="0"/>
          <a:ea typeface="+mn-ea"/>
          <a:cs typeface="Arial" pitchFamily="34" charset="0"/>
        </a:defRPr>
      </a:lvl1pPr>
      <a:lvl2pPr marL="342900" indent="-173831" algn="l" defTabSz="685800" rtl="0" eaLnBrk="1" latinLnBrk="0" hangingPunct="1">
        <a:lnSpc>
          <a:spcPct val="100000"/>
        </a:lnSpc>
        <a:spcBef>
          <a:spcPts val="468"/>
        </a:spcBef>
        <a:spcAft>
          <a:spcPts val="0"/>
        </a:spcAft>
        <a:buClr>
          <a:schemeClr val="tx1"/>
        </a:buClr>
        <a:buSzPct val="80000"/>
        <a:buFont typeface="Arial" pitchFamily="34" charset="0"/>
        <a:buChar char="–"/>
        <a:defRPr sz="1800" kern="1200">
          <a:solidFill>
            <a:srgbClr val="000000"/>
          </a:solidFill>
          <a:latin typeface="Graphik" panose="020B0503030202060203" pitchFamily="34" charset="0"/>
          <a:ea typeface="+mn-ea"/>
          <a:cs typeface="Arial" pitchFamily="34" charset="0"/>
        </a:defRPr>
      </a:lvl2pPr>
      <a:lvl3pPr marL="516731" indent="-173831" algn="l" defTabSz="685800" rtl="0" eaLnBrk="1" latinLnBrk="0" hangingPunct="1">
        <a:lnSpc>
          <a:spcPct val="100000"/>
        </a:lnSpc>
        <a:spcBef>
          <a:spcPts val="432"/>
        </a:spcBef>
        <a:spcAft>
          <a:spcPts val="0"/>
        </a:spcAft>
        <a:buClr>
          <a:schemeClr val="tx1"/>
        </a:buClr>
        <a:buSzPct val="80000"/>
        <a:buFont typeface="Arial" pitchFamily="34" charset="0"/>
        <a:buChar char="•"/>
        <a:defRPr sz="1500" kern="1200" baseline="0">
          <a:solidFill>
            <a:srgbClr val="000000"/>
          </a:solidFill>
          <a:latin typeface="Graphik" panose="020B0503030202060203" pitchFamily="34" charset="0"/>
          <a:ea typeface="+mn-ea"/>
          <a:cs typeface="Arial" pitchFamily="34" charset="0"/>
        </a:defRPr>
      </a:lvl3pPr>
      <a:lvl4pPr marL="685800" indent="-169069" algn="l" defTabSz="685800" rtl="0" eaLnBrk="1" latinLnBrk="0" hangingPunct="1">
        <a:lnSpc>
          <a:spcPct val="100000"/>
        </a:lnSpc>
        <a:spcBef>
          <a:spcPts val="396"/>
        </a:spcBef>
        <a:spcAft>
          <a:spcPts val="0"/>
        </a:spcAft>
        <a:buClr>
          <a:schemeClr val="tx1"/>
        </a:buClr>
        <a:buSzPct val="80000"/>
        <a:buFont typeface="Arial" pitchFamily="34" charset="0"/>
        <a:buChar char="–"/>
        <a:defRPr sz="1350" kern="1200" baseline="0">
          <a:solidFill>
            <a:srgbClr val="000000"/>
          </a:solidFill>
          <a:latin typeface="Graphik" panose="020B0503030202060203" pitchFamily="34" charset="0"/>
          <a:ea typeface="+mn-ea"/>
          <a:cs typeface="Arial" pitchFamily="34" charset="0"/>
        </a:defRPr>
      </a:lvl4pPr>
      <a:lvl5pPr marL="859631" indent="-173831" algn="l" defTabSz="685800" rtl="0" eaLnBrk="1" latinLnBrk="0" hangingPunct="1">
        <a:lnSpc>
          <a:spcPct val="100000"/>
        </a:lnSpc>
        <a:spcBef>
          <a:spcPts val="360"/>
        </a:spcBef>
        <a:spcAft>
          <a:spcPts val="0"/>
        </a:spcAft>
        <a:buClr>
          <a:schemeClr val="tx1"/>
        </a:buClr>
        <a:buSzPct val="80000"/>
        <a:buFont typeface="Arial" pitchFamily="34" charset="0"/>
        <a:buChar char="•"/>
        <a:defRPr sz="1200" kern="1200" baseline="0">
          <a:solidFill>
            <a:srgbClr val="000000"/>
          </a:solidFill>
          <a:latin typeface="Graphik" panose="020B0503030202060203"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285750"/>
            <a:ext cx="8572500" cy="74295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285750" y="1371600"/>
            <a:ext cx="8572500" cy="3514725"/>
          </a:xfrm>
          <a:prstGeom prst="rect">
            <a:avLst/>
          </a:prstGeom>
        </p:spPr>
        <p:txBody>
          <a:bodyPr vert="horz" lIns="0" tIns="91440" rIns="0" bIns="45720" rtlCol="0">
            <a:noAutofit/>
          </a:body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285752" y="4889257"/>
            <a:ext cx="4286249" cy="154781"/>
          </a:xfrm>
          <a:prstGeom prst="rect">
            <a:avLst/>
          </a:prstGeom>
        </p:spPr>
        <p:txBody>
          <a:bodyPr vert="horz" lIns="0" tIns="0" rIns="0" bIns="0" rtlCol="0" anchor="b" anchorCtr="0"/>
          <a:lstStyle>
            <a:lvl1pPr algn="l">
              <a:defRPr sz="750">
                <a:solidFill>
                  <a:schemeClr val="bg1">
                    <a:lumMod val="65000"/>
                  </a:schemeClr>
                </a:solidFill>
                <a:latin typeface="+mn-lt"/>
              </a:defRPr>
            </a:lvl1pPr>
          </a:lstStyle>
          <a:p>
            <a:r>
              <a:rPr lang="en-US"/>
              <a:t>Copyright © 2017 Accenture. All rights reserved.</a:t>
            </a:r>
            <a:endParaRPr lang="en-US" dirty="0"/>
          </a:p>
        </p:txBody>
      </p:sp>
      <p:sp>
        <p:nvSpPr>
          <p:cNvPr id="6" name="Slide Number Placeholder 5"/>
          <p:cNvSpPr>
            <a:spLocks noGrp="1"/>
          </p:cNvSpPr>
          <p:nvPr>
            <p:ph type="sldNum" sz="quarter" idx="4"/>
          </p:nvPr>
        </p:nvSpPr>
        <p:spPr>
          <a:xfrm>
            <a:off x="8629652" y="4889257"/>
            <a:ext cx="228599" cy="154781"/>
          </a:xfrm>
          <a:prstGeom prst="rect">
            <a:avLst/>
          </a:prstGeom>
        </p:spPr>
        <p:txBody>
          <a:bodyPr vert="horz" lIns="0" tIns="0" rIns="0" bIns="0" rtlCol="0" anchor="b" anchorCtr="0"/>
          <a:lstStyle>
            <a:lvl1pPr algn="r">
              <a:defRPr sz="750">
                <a:solidFill>
                  <a:schemeClr val="bg1">
                    <a:lumMod val="65000"/>
                  </a:schemeClr>
                </a:solidFill>
                <a:latin typeface="+mn-lt"/>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593039315"/>
      </p:ext>
    </p:extLst>
  </p:cSld>
  <p:clrMap bg1="lt1" tx1="dk1" bg2="lt2" tx2="dk2" accent1="accent1" accent2="accent2" accent3="accent3" accent4="accent4" accent5="accent5" accent6="accent6" hlink="hlink" folHlink="folHlink"/>
  <p:sldLayoutIdLst>
    <p:sldLayoutId id="2147483764" r:id="rId1"/>
    <p:sldLayoutId id="2147483769" r:id="rId2"/>
    <p:sldLayoutId id="2147483770" r:id="rId3"/>
    <p:sldLayoutId id="2147483773" r:id="rId4"/>
    <p:sldLayoutId id="2147483774" r:id="rId5"/>
  </p:sldLayoutIdLst>
  <p:hf hdr="0" dt="0"/>
  <p:txStyles>
    <p:titleStyle>
      <a:lvl1pPr marL="0" indent="0" algn="l" defTabSz="685783" rtl="0" eaLnBrk="1" latinLnBrk="0" hangingPunct="1">
        <a:lnSpc>
          <a:spcPct val="70000"/>
        </a:lnSpc>
        <a:spcBef>
          <a:spcPct val="0"/>
        </a:spcBef>
        <a:buNone/>
        <a:defRPr sz="3000" b="1" i="0" kern="1200" cap="all" baseline="0">
          <a:solidFill>
            <a:schemeClr val="tx1"/>
          </a:solidFill>
          <a:latin typeface="Graphik Black" charset="0"/>
          <a:ea typeface="Graphik Black" charset="0"/>
          <a:cs typeface="Graphik Black" charset="0"/>
        </a:defRPr>
      </a:lvl1pPr>
    </p:titleStyle>
    <p:bodyStyle>
      <a:lvl1pPr marL="41671" indent="0" algn="l" defTabSz="685783" rtl="0" eaLnBrk="1" latinLnBrk="0" hangingPunct="1">
        <a:lnSpc>
          <a:spcPct val="100000"/>
        </a:lnSpc>
        <a:spcBef>
          <a:spcPts val="0"/>
        </a:spcBef>
        <a:spcAft>
          <a:spcPts val="900"/>
        </a:spcAft>
        <a:buFont typeface="Arial" panose="020B0604020202020204" pitchFamily="34" charset="0"/>
        <a:buNone/>
        <a:defRPr sz="2100" b="1" i="0" kern="1200" cap="none" baseline="0">
          <a:solidFill>
            <a:schemeClr val="tx1"/>
          </a:solidFill>
          <a:latin typeface="Graphik Black" charset="0"/>
          <a:ea typeface="Graphik Black" charset="0"/>
          <a:cs typeface="Graphik Black" charset="0"/>
        </a:defRPr>
      </a:lvl1pPr>
      <a:lvl2pPr marL="214308" indent="-172637" algn="l" defTabSz="685783" rtl="0" eaLnBrk="1" latinLnBrk="0" hangingPunct="1">
        <a:lnSpc>
          <a:spcPct val="100000"/>
        </a:lnSpc>
        <a:spcBef>
          <a:spcPts val="0"/>
        </a:spcBef>
        <a:spcAft>
          <a:spcPts val="900"/>
        </a:spcAft>
        <a:buFont typeface="Arial" panose="020B0604020202020204" pitchFamily="34" charset="0"/>
        <a:buChar char="•"/>
        <a:defRPr sz="1650" b="0" i="0" kern="1200">
          <a:solidFill>
            <a:schemeClr val="tx1"/>
          </a:solidFill>
          <a:latin typeface="Graphik" charset="0"/>
          <a:ea typeface="Graphik" charset="0"/>
          <a:cs typeface="Graphik" charset="0"/>
        </a:defRPr>
      </a:lvl2pPr>
      <a:lvl3pPr marL="385754" indent="-172637" algn="l" defTabSz="685783" rtl="0" eaLnBrk="1" latinLnBrk="0" hangingPunct="1">
        <a:lnSpc>
          <a:spcPct val="100000"/>
        </a:lnSpc>
        <a:spcBef>
          <a:spcPts val="0"/>
        </a:spcBef>
        <a:spcAft>
          <a:spcPts val="450"/>
        </a:spcAft>
        <a:buFont typeface="Graphik" panose="020B0503030202060203" pitchFamily="34" charset="0"/>
        <a:buChar char="–"/>
        <a:defRPr sz="1350" b="0" i="0" kern="1200">
          <a:solidFill>
            <a:schemeClr val="tx1"/>
          </a:solidFill>
          <a:latin typeface="Graphik" charset="0"/>
          <a:ea typeface="Graphik" charset="0"/>
          <a:cs typeface="Graphik" charset="0"/>
        </a:defRPr>
      </a:lvl3pPr>
      <a:lvl4pPr marL="514337" indent="-128585" algn="l" defTabSz="685783" rtl="0" eaLnBrk="1" latinLnBrk="0" hangingPunct="1">
        <a:lnSpc>
          <a:spcPct val="110000"/>
        </a:lnSpc>
        <a:spcBef>
          <a:spcPts val="0"/>
        </a:spcBef>
        <a:spcAft>
          <a:spcPts val="0"/>
        </a:spcAft>
        <a:buFont typeface="Arial" panose="020B0604020202020204" pitchFamily="34" charset="0"/>
        <a:buChar char="•"/>
        <a:defRPr sz="1200" kern="1200">
          <a:solidFill>
            <a:schemeClr val="tx1"/>
          </a:solidFill>
          <a:latin typeface="+mn-lt"/>
          <a:ea typeface="+mn-ea"/>
          <a:cs typeface="+mn-cs"/>
        </a:defRPr>
      </a:lvl4pPr>
      <a:lvl5pPr marL="642922" indent="-133347" algn="l" defTabSz="685783" rtl="0" eaLnBrk="1" latinLnBrk="0" hangingPunct="1">
        <a:lnSpc>
          <a:spcPct val="110000"/>
        </a:lnSpc>
        <a:spcBef>
          <a:spcPts val="0"/>
        </a:spcBef>
        <a:spcAft>
          <a:spcPts val="0"/>
        </a:spcAft>
        <a:buFont typeface="Graphik" panose="020B0503030202060203" pitchFamily="34" charset="0"/>
        <a:buChar char="–"/>
        <a:defRPr sz="1050" kern="1200">
          <a:solidFill>
            <a:schemeClr val="tx1"/>
          </a:solidFill>
          <a:latin typeface="+mn-lt"/>
          <a:ea typeface="+mn-ea"/>
          <a:cs typeface="+mn-cs"/>
        </a:defRPr>
      </a:lvl5pPr>
      <a:lvl6pPr marL="771506" indent="-129776" algn="l" defTabSz="685783"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6pPr>
      <a:lvl7pPr marL="41671" indent="0" algn="l" defTabSz="685783" rtl="0" eaLnBrk="1" latinLnBrk="0" hangingPunct="1">
        <a:lnSpc>
          <a:spcPct val="90000"/>
        </a:lnSpc>
        <a:spcBef>
          <a:spcPts val="600"/>
        </a:spcBef>
        <a:buFont typeface="Arial" panose="020B0604020202020204" pitchFamily="34" charset="0"/>
        <a:buNone/>
        <a:defRPr sz="900" b="1" kern="1200" cap="all" baseline="0">
          <a:solidFill>
            <a:schemeClr val="tx1"/>
          </a:solidFill>
          <a:latin typeface="+mj-lt"/>
          <a:ea typeface="+mn-ea"/>
          <a:cs typeface="+mn-cs"/>
        </a:defRPr>
      </a:lvl7pPr>
      <a:lvl8pPr marL="41671" indent="0" algn="l" defTabSz="685783" rtl="0" eaLnBrk="1" latinLnBrk="0" hangingPunct="1">
        <a:lnSpc>
          <a:spcPct val="100000"/>
        </a:lnSpc>
        <a:spcBef>
          <a:spcPts val="0"/>
        </a:spcBef>
        <a:spcAft>
          <a:spcPts val="600"/>
        </a:spcAft>
        <a:buFont typeface="Arial" panose="020B0604020202020204" pitchFamily="34" charset="0"/>
        <a:buNone/>
        <a:defRPr sz="1350" kern="1200" baseline="0">
          <a:solidFill>
            <a:schemeClr val="tx1"/>
          </a:solidFill>
          <a:latin typeface="+mn-lt"/>
          <a:ea typeface="+mn-ea"/>
          <a:cs typeface="+mn-cs"/>
        </a:defRPr>
      </a:lvl8pPr>
      <a:lvl9pPr marL="41671" indent="0" algn="l" defTabSz="685783" rtl="0" eaLnBrk="1" latinLnBrk="0" hangingPunct="1">
        <a:lnSpc>
          <a:spcPct val="110000"/>
        </a:lnSpc>
        <a:spcBef>
          <a:spcPts val="0"/>
        </a:spcBef>
        <a:spcAft>
          <a:spcPts val="450"/>
        </a:spcAft>
        <a:buFont typeface="Arial" panose="020B0604020202020204" pitchFamily="34" charset="0"/>
        <a:buNone/>
        <a:defRPr sz="9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6" orient="horz">
          <p15:clr>
            <a:srgbClr val="F26B43"/>
          </p15:clr>
        </p15:guide>
        <p15:guide id="8"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6" orient="horz" pos="240">
          <p15:clr>
            <a:srgbClr val="F26B43"/>
          </p15:clr>
        </p15:guide>
        <p15:guide id="17" orient="horz" pos="4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12.xml"/><Relationship Id="rId16" Type="http://schemas.openxmlformats.org/officeDocument/2006/relationships/image" Target="../media/image47.svg"/><Relationship Id="rId1" Type="http://schemas.openxmlformats.org/officeDocument/2006/relationships/slideLayout" Target="../slideLayouts/slideLayout3.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0.jp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58.emf"/><Relationship Id="rId2" Type="http://schemas.openxmlformats.org/officeDocument/2006/relationships/notesSlide" Target="../notesSlides/notesSlide14.xml"/><Relationship Id="rId16"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21.png"/><Relationship Id="rId15" Type="http://schemas.openxmlformats.org/officeDocument/2006/relationships/image" Target="../media/image61.png"/><Relationship Id="rId10" Type="http://schemas.openxmlformats.org/officeDocument/2006/relationships/image" Target="../media/image56.jpeg"/><Relationship Id="rId4" Type="http://schemas.openxmlformats.org/officeDocument/2006/relationships/image" Target="../media/image20.png"/><Relationship Id="rId9" Type="http://schemas.openxmlformats.org/officeDocument/2006/relationships/image" Target="../media/image55.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g"/><Relationship Id="rId7" Type="http://schemas.openxmlformats.org/officeDocument/2006/relationships/image" Target="../media/image69.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45wJSvaR-6g&amp;feature=youtu.be" TargetMode="External"/><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jpeg"/><Relationship Id="rId10" Type="http://schemas.openxmlformats.org/officeDocument/2006/relationships/image" Target="../media/image77.png"/><Relationship Id="rId4" Type="http://schemas.openxmlformats.org/officeDocument/2006/relationships/image" Target="../media/image72.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hyperlink" Target="mailto:zuzana.tankova@accenture.com" TargetMode="External"/><Relationship Id="rId4" Type="http://schemas.openxmlformats.org/officeDocument/2006/relationships/hyperlink" Target="mailto:alena.Kanabova@accentur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facebook.com/groups/ucme.informatiku.inak/" TargetMode="External"/><Relationship Id="rId4" Type="http://schemas.openxmlformats.org/officeDocument/2006/relationships/hyperlink" Target="http://www.ds.blf.s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2.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 Id="rId9" Type="http://schemas.openxmlformats.org/officeDocument/2006/relationships/image" Target="../media/image96.png"/></Relationships>
</file>

<file path=ppt/slides/_rels/slide27.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1.png"/><Relationship Id="rId3" Type="http://schemas.openxmlformats.org/officeDocument/2006/relationships/hyperlink" Target="https://www.tyzden.sk/spolocnost/52884/skolia-ucitelov-informatiky-stretavame-aj-takych-ktory-pred-dvoma-rokmi-ucili-vytvarnu/?ref=tit&amp;fbclid=IwAR1tf0Nb18Wt00pY0__qVJIyHtfhaFT9L0PfW8FxitPTsK0JdhKqEPDjBzs" TargetMode="External"/><Relationship Id="rId7" Type="http://schemas.openxmlformats.org/officeDocument/2006/relationships/hyperlink" Target="https://www.nadaciapontis.sk/novinky/slovenske-skoly-maju-nedostatok-kvalifikovanych-ucitelov-informatiky-pomozu-im-skolenia-iniciativy-digital-skills/" TargetMode="External"/><Relationship Id="rId12"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zaplotom.sk/buraju-predsudky-nielen-muzi-mozu-byt-programatori/?fbclid=IwAR2tbLowf-GRRucD0O8wOpFaaOSjyQiW6mg5KheG7rxqpyy5Uh3_0_-SLoQ" TargetMode="External"/><Relationship Id="rId11" Type="http://schemas.openxmlformats.org/officeDocument/2006/relationships/hyperlink" Target="https://dennikn.sk/1385660/snazia-sa-zlepsit-vyucovanie-informatiky-o-bezpecnosti-hoaxoch-a-socialnych-sietach-hovorime-so-ziakmi-neskoro/" TargetMode="External"/><Relationship Id="rId5" Type="http://schemas.openxmlformats.org/officeDocument/2006/relationships/image" Target="../media/image98.jpeg"/><Relationship Id="rId10" Type="http://schemas.openxmlformats.org/officeDocument/2006/relationships/hyperlink" Target="https://www.facebook.com/projektn.sk/posts/2295434473879432" TargetMode="External"/><Relationship Id="rId4" Type="http://schemas.openxmlformats.org/officeDocument/2006/relationships/image" Target="../media/image97.jpeg"/><Relationship Id="rId9" Type="http://schemas.openxmlformats.org/officeDocument/2006/relationships/hyperlink" Target="https://www.nadaciapontis.sk/novinky/accenture-65-deti-bude-mat-zamestnanie-ktore-dnes-este-neexistuj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05.jpeg"/><Relationship Id="rId5" Type="http://schemas.openxmlformats.org/officeDocument/2006/relationships/image" Target="../media/image104.png"/><Relationship Id="rId4" Type="http://schemas.openxmlformats.org/officeDocument/2006/relationships/image" Target="../media/image10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6.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x3zrv0o_bmQ&amp;feature=youtu.be" TargetMode="External"/><Relationship Id="rId7" Type="http://schemas.openxmlformats.org/officeDocument/2006/relationships/hyperlink" Target="https://www.accenture.com/us-en/company-inclusive-future-work"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youtube.com/watch?v=45wJSvaR-6g&amp;feature=youtu.be" TargetMode="External"/><Relationship Id="rId5" Type="http://schemas.openxmlformats.org/officeDocument/2006/relationships/hyperlink" Target="https://www.facebook.com/groups/ucme.informatiku.inak/" TargetMode="External"/><Relationship Id="rId4" Type="http://schemas.openxmlformats.org/officeDocument/2006/relationships/hyperlink" Target="http://www.ds.blf.s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5lcNLSBqs90&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costume&#10;&#10;Description generated with high confidence">
            <a:extLst>
              <a:ext uri="{FF2B5EF4-FFF2-40B4-BE49-F238E27FC236}">
                <a16:creationId xmlns:a16="http://schemas.microsoft.com/office/drawing/2014/main" id="{AA74B379-6EEA-485A-834F-066F3E3F7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641" y="1968978"/>
            <a:ext cx="4761782" cy="3174522"/>
          </a:xfrm>
          <a:prstGeom prst="rect">
            <a:avLst/>
          </a:prstGeom>
        </p:spPr>
      </p:pic>
      <p:pic>
        <p:nvPicPr>
          <p:cNvPr id="5" name="Picture 4">
            <a:extLst>
              <a:ext uri="{FF2B5EF4-FFF2-40B4-BE49-F238E27FC236}">
                <a16:creationId xmlns:a16="http://schemas.microsoft.com/office/drawing/2014/main" id="{FACD4D03-34EC-4697-8227-DC87305A0E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9366" y="1118240"/>
            <a:ext cx="3060229" cy="3174523"/>
          </a:xfrm>
          <a:prstGeom prst="rect">
            <a:avLst/>
          </a:prstGeom>
        </p:spPr>
      </p:pic>
      <p:sp>
        <p:nvSpPr>
          <p:cNvPr id="18" name="TextBox 17">
            <a:extLst>
              <a:ext uri="{FF2B5EF4-FFF2-40B4-BE49-F238E27FC236}">
                <a16:creationId xmlns:a16="http://schemas.microsoft.com/office/drawing/2014/main" id="{59DE52E1-4AA7-46A1-A17D-6D7AD742A483}"/>
              </a:ext>
            </a:extLst>
          </p:cNvPr>
          <p:cNvSpPr txBox="1"/>
          <p:nvPr/>
        </p:nvSpPr>
        <p:spPr>
          <a:xfrm>
            <a:off x="411922" y="2728368"/>
            <a:ext cx="5188421" cy="2000548"/>
          </a:xfrm>
          <a:prstGeom prst="rect">
            <a:avLst/>
          </a:prstGeom>
          <a:noFill/>
        </p:spPr>
        <p:txBody>
          <a:bodyPr wrap="square" rtlCol="0">
            <a:spAutoFit/>
          </a:bodyPr>
          <a:lstStyle/>
          <a:p>
            <a:r>
              <a:rPr lang="en-US" sz="2000" b="1" dirty="0">
                <a:solidFill>
                  <a:srgbClr val="13A2ED"/>
                </a:solidFill>
                <a:latin typeface="Graphik" panose="020B0503030202060203" pitchFamily="34" charset="0"/>
              </a:rPr>
              <a:t>RAISING A DIGITALLY SKILLED GENERATION FOR THE 21</a:t>
            </a:r>
            <a:r>
              <a:rPr lang="en-US" sz="2000" b="1" baseline="30000" dirty="0">
                <a:solidFill>
                  <a:srgbClr val="13A2ED"/>
                </a:solidFill>
                <a:latin typeface="Graphik" panose="020B0503030202060203" pitchFamily="34" charset="0"/>
              </a:rPr>
              <a:t>ST</a:t>
            </a:r>
            <a:r>
              <a:rPr lang="en-US" sz="2000" b="1" dirty="0">
                <a:solidFill>
                  <a:srgbClr val="13A2ED"/>
                </a:solidFill>
                <a:latin typeface="Graphik" panose="020B0503030202060203" pitchFamily="34" charset="0"/>
              </a:rPr>
              <a:t> CENTURY</a:t>
            </a:r>
          </a:p>
          <a:p>
            <a:endParaRPr lang="en-US" sz="2100" b="1" dirty="0">
              <a:latin typeface="Graphik" panose="020B0503030202060203" pitchFamily="34" charset="0"/>
            </a:endParaRPr>
          </a:p>
          <a:p>
            <a:endParaRPr lang="sk-SK" sz="2100" b="1" dirty="0">
              <a:latin typeface="Graphik" panose="020B0503030202060203" pitchFamily="34" charset="0"/>
            </a:endParaRPr>
          </a:p>
          <a:p>
            <a:r>
              <a:rPr lang="en-US" sz="2100" b="1" dirty="0" err="1">
                <a:latin typeface="Graphik" panose="020B0503030202060203" pitchFamily="34" charset="0"/>
              </a:rPr>
              <a:t>SociSDGs</a:t>
            </a:r>
            <a:r>
              <a:rPr lang="en-US" sz="2100" b="1" dirty="0">
                <a:latin typeface="Graphik" panose="020B0503030202060203" pitchFamily="34" charset="0"/>
              </a:rPr>
              <a:t> Event,  4</a:t>
            </a:r>
            <a:r>
              <a:rPr lang="en-US" sz="2100" b="1" baseline="30000" dirty="0">
                <a:latin typeface="Graphik" panose="020B0503030202060203" pitchFamily="34" charset="0"/>
              </a:rPr>
              <a:t>th</a:t>
            </a:r>
            <a:r>
              <a:rPr lang="en-US" sz="2100" b="1" dirty="0">
                <a:latin typeface="Graphik" panose="020B0503030202060203" pitchFamily="34" charset="0"/>
              </a:rPr>
              <a:t>  June 2019</a:t>
            </a:r>
          </a:p>
          <a:p>
            <a:r>
              <a:rPr lang="en-US" sz="2100" b="1" dirty="0">
                <a:latin typeface="Graphik" panose="020B0503030202060203" pitchFamily="34" charset="0"/>
              </a:rPr>
              <a:t>Alena </a:t>
            </a:r>
            <a:r>
              <a:rPr lang="en-US" sz="2100" b="1" dirty="0" err="1">
                <a:latin typeface="Graphik" panose="020B0503030202060203" pitchFamily="34" charset="0"/>
              </a:rPr>
              <a:t>Kanabov</a:t>
            </a:r>
            <a:r>
              <a:rPr lang="sk-SK" sz="2100" b="1" dirty="0">
                <a:latin typeface="Graphik" panose="020B0503030202060203" pitchFamily="34" charset="0"/>
              </a:rPr>
              <a:t>á </a:t>
            </a:r>
            <a:r>
              <a:rPr lang="en-US" sz="2100" b="1" dirty="0">
                <a:latin typeface="Graphik" panose="020B0503030202060203" pitchFamily="34" charset="0"/>
              </a:rPr>
              <a:t>&amp; </a:t>
            </a:r>
            <a:r>
              <a:rPr lang="sk-SK" sz="2100" b="1" dirty="0">
                <a:latin typeface="Graphik" panose="020B0503030202060203" pitchFamily="34" charset="0"/>
              </a:rPr>
              <a:t>Zuzana Tanková</a:t>
            </a:r>
            <a:endParaRPr lang="en-US" sz="2100" b="1" dirty="0">
              <a:latin typeface="Graphik" panose="020B0503030202060203" pitchFamily="34" charset="0"/>
            </a:endParaRPr>
          </a:p>
        </p:txBody>
      </p:sp>
      <p:sp>
        <p:nvSpPr>
          <p:cNvPr id="7" name="TextBox 6">
            <a:extLst>
              <a:ext uri="{FF2B5EF4-FFF2-40B4-BE49-F238E27FC236}">
                <a16:creationId xmlns:a16="http://schemas.microsoft.com/office/drawing/2014/main" id="{9E800261-FD23-4D27-A4D1-7410C4F06359}"/>
              </a:ext>
            </a:extLst>
          </p:cNvPr>
          <p:cNvSpPr txBox="1"/>
          <p:nvPr/>
        </p:nvSpPr>
        <p:spPr>
          <a:xfrm>
            <a:off x="411139" y="1807322"/>
            <a:ext cx="3459601" cy="1015663"/>
          </a:xfrm>
          <a:prstGeom prst="rect">
            <a:avLst/>
          </a:prstGeom>
          <a:noFill/>
        </p:spPr>
        <p:txBody>
          <a:bodyPr wrap="none" rtlCol="0">
            <a:spAutoFit/>
          </a:bodyPr>
          <a:lstStyle/>
          <a:p>
            <a:r>
              <a:rPr lang="en-US" sz="6000" dirty="0">
                <a:latin typeface="Graphik Super" panose="020B0B03030202060203" pitchFamily="34" charset="0"/>
              </a:rPr>
              <a:t>S</a:t>
            </a:r>
            <a:r>
              <a:rPr lang="en-US" sz="6000" dirty="0">
                <a:solidFill>
                  <a:srgbClr val="FF0000"/>
                </a:solidFill>
                <a:latin typeface="Graphik Super" panose="020B0B03030202060203" pitchFamily="34" charset="0"/>
              </a:rPr>
              <a:t>♥</a:t>
            </a:r>
            <a:r>
              <a:rPr lang="en-US" sz="6000" dirty="0">
                <a:latin typeface="Graphik Super" panose="020B0B03030202060203" pitchFamily="34" charset="0"/>
              </a:rPr>
              <a:t>CODE</a:t>
            </a:r>
          </a:p>
        </p:txBody>
      </p:sp>
      <p:pic>
        <p:nvPicPr>
          <p:cNvPr id="8" name="Picture 7">
            <a:extLst>
              <a:ext uri="{FF2B5EF4-FFF2-40B4-BE49-F238E27FC236}">
                <a16:creationId xmlns:a16="http://schemas.microsoft.com/office/drawing/2014/main" id="{6162C7B8-BF4A-4733-B1C9-1D4D5CB512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120" y="1207682"/>
            <a:ext cx="2266310" cy="597485"/>
          </a:xfrm>
          <a:prstGeom prst="rect">
            <a:avLst/>
          </a:prstGeom>
        </p:spPr>
      </p:pic>
    </p:spTree>
    <p:extLst>
      <p:ext uri="{BB962C8B-B14F-4D97-AF65-F5344CB8AC3E}">
        <p14:creationId xmlns:p14="http://schemas.microsoft.com/office/powerpoint/2010/main" val="3520652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5477E9B0-912D-451F-B677-C4762763746A}"/>
              </a:ext>
            </a:extLst>
          </p:cNvPr>
          <p:cNvSpPr txBox="1">
            <a:spLocks/>
          </p:cNvSpPr>
          <p:nvPr/>
        </p:nvSpPr>
        <p:spPr>
          <a:xfrm>
            <a:off x="285750" y="285750"/>
            <a:ext cx="8572500" cy="922848"/>
          </a:xfrm>
          <a:prstGeom prst="rect">
            <a:avLst/>
          </a:prstGeom>
        </p:spPr>
        <p:txBody>
          <a:bodyPr vert="horz" lIns="0" tIns="45720" rIns="0" bIns="0" rtlCol="0" anchor="t" anchorCtr="0">
            <a:normAutofit fontScale="97500"/>
          </a:bodyPr>
          <a:lstStyle>
            <a:lvl1pPr marL="0" indent="0" algn="l" defTabSz="685783" rtl="0" eaLnBrk="1" latinLnBrk="0" hangingPunct="1">
              <a:lnSpc>
                <a:spcPct val="70000"/>
              </a:lnSpc>
              <a:spcBef>
                <a:spcPct val="0"/>
              </a:spcBef>
              <a:buNone/>
              <a:defRPr sz="3000" b="1" i="0" kern="1200" cap="all" baseline="0">
                <a:solidFill>
                  <a:schemeClr val="tx1"/>
                </a:solidFill>
                <a:latin typeface="Graphik Black" charset="0"/>
                <a:ea typeface="Graphik Black" charset="0"/>
                <a:cs typeface="Graphik Black" charset="0"/>
              </a:defRPr>
            </a:lvl1pPr>
          </a:lstStyle>
          <a:p>
            <a:pPr fontAlgn="base">
              <a:spcAft>
                <a:spcPct val="0"/>
              </a:spcAft>
            </a:pPr>
            <a:r>
              <a:rPr lang="sk-SK" sz="2625" spc="-113" dirty="0">
                <a:solidFill>
                  <a:srgbClr val="A100FF"/>
                </a:solidFill>
                <a:latin typeface="Graphik Black" panose="020B0A03030202060203" pitchFamily="34" charset="0"/>
                <a:ea typeface="+mn-ea"/>
                <a:cs typeface="+mn-cs"/>
              </a:rPr>
              <a:t>Agenda</a:t>
            </a:r>
            <a:br>
              <a:rPr lang="en-US" sz="2625" spc="-113" dirty="0">
                <a:solidFill>
                  <a:srgbClr val="A100FF"/>
                </a:solidFill>
                <a:latin typeface="Graphik Black" panose="020B0A03030202060203" pitchFamily="34" charset="0"/>
                <a:ea typeface="+mn-ea"/>
                <a:cs typeface="+mn-cs"/>
              </a:rPr>
            </a:br>
            <a:endParaRPr lang="en-US" sz="2625" spc="-113" dirty="0">
              <a:solidFill>
                <a:srgbClr val="A100FF"/>
              </a:solidFill>
              <a:latin typeface="Graphik Black" panose="020B0A03030202060203" pitchFamily="34" charset="0"/>
              <a:ea typeface="+mn-ea"/>
              <a:cs typeface="+mn-cs"/>
            </a:endParaRPr>
          </a:p>
        </p:txBody>
      </p:sp>
      <p:sp>
        <p:nvSpPr>
          <p:cNvPr id="10" name="TextBox 9">
            <a:extLst>
              <a:ext uri="{FF2B5EF4-FFF2-40B4-BE49-F238E27FC236}">
                <a16:creationId xmlns:a16="http://schemas.microsoft.com/office/drawing/2014/main" id="{5EB7C7CA-7B19-4D5D-8937-B80D690A144D}"/>
              </a:ext>
            </a:extLst>
          </p:cNvPr>
          <p:cNvSpPr txBox="1"/>
          <p:nvPr/>
        </p:nvSpPr>
        <p:spPr>
          <a:xfrm>
            <a:off x="285750" y="1135434"/>
            <a:ext cx="8021488" cy="1234953"/>
          </a:xfrm>
          <a:prstGeom prst="rect">
            <a:avLst/>
          </a:prstGeom>
          <a:noFill/>
        </p:spPr>
        <p:txBody>
          <a:bodyPr wrap="square" lIns="0" tIns="0" rIns="0" bIns="34290" rtlCol="0">
            <a:spAutoFit/>
          </a:bodyPr>
          <a:lstStyle>
            <a:defPPr>
              <a:defRPr lang="en-US"/>
            </a:defPPr>
            <a:lvl2pPr marL="41672" lvl="1" defTabSz="685800" fontAlgn="auto">
              <a:spcBef>
                <a:spcPts val="0"/>
              </a:spcBef>
              <a:spcAft>
                <a:spcPts val="0"/>
              </a:spcAft>
              <a:defRPr sz="1600" b="1">
                <a:solidFill>
                  <a:srgbClr val="A100FF"/>
                </a:solidFill>
                <a:latin typeface="Graphik Black" charset="0"/>
              </a:defRPr>
            </a:lvl2pPr>
          </a:lstStyle>
          <a:p>
            <a:pPr marL="327422" lvl="1" indent="-285750">
              <a:buFont typeface="Arial" panose="020B0604020202020204" pitchFamily="34" charset="0"/>
              <a:buChar char="•"/>
            </a:pPr>
            <a:r>
              <a:rPr lang="en-US" sz="2600" b="0" spc="-113" dirty="0" err="1">
                <a:solidFill>
                  <a:schemeClr val="tx1"/>
                </a:solidFill>
                <a:latin typeface="Graphik" panose="020B0503030202060203" pitchFamily="34" charset="0"/>
                <a:cs typeface="+mn-cs"/>
              </a:rPr>
              <a:t>S</a:t>
            </a:r>
            <a:r>
              <a:rPr lang="en-US" sz="2600" b="0" spc="-113" dirty="0" err="1">
                <a:solidFill>
                  <a:srgbClr val="FF0000"/>
                </a:solidFill>
                <a:latin typeface="Graphik" panose="020B0503030202060203" pitchFamily="34" charset="0"/>
                <a:cs typeface="+mn-cs"/>
              </a:rPr>
              <a:t>♥</a:t>
            </a:r>
            <a:r>
              <a:rPr lang="en-US" sz="2600" b="0" spc="-113" dirty="0" err="1">
                <a:solidFill>
                  <a:schemeClr val="tx1"/>
                </a:solidFill>
                <a:latin typeface="Graphik" panose="020B0503030202060203" pitchFamily="34" charset="0"/>
                <a:cs typeface="+mn-cs"/>
              </a:rPr>
              <a:t>Code</a:t>
            </a:r>
            <a:r>
              <a:rPr lang="en-US" sz="2600" b="0" spc="-113" dirty="0">
                <a:solidFill>
                  <a:schemeClr val="tx1"/>
                </a:solidFill>
                <a:latin typeface="Graphik" panose="020B0503030202060203" pitchFamily="34" charset="0"/>
                <a:cs typeface="+mn-cs"/>
              </a:rPr>
              <a:t> Project Context and Introduction</a:t>
            </a:r>
          </a:p>
          <a:p>
            <a:pPr marL="327422" lvl="1" indent="-285750">
              <a:buFont typeface="Arial" panose="020B0604020202020204" pitchFamily="34" charset="0"/>
              <a:buChar char="•"/>
            </a:pPr>
            <a:r>
              <a:rPr lang="en-US" sz="2600" spc="-113" dirty="0" err="1">
                <a:latin typeface="Graphik" panose="020B0503030202060203" pitchFamily="34" charset="0"/>
                <a:cs typeface="+mn-cs"/>
              </a:rPr>
              <a:t>S</a:t>
            </a:r>
            <a:r>
              <a:rPr lang="en-US" sz="2600" spc="-113" dirty="0" err="1">
                <a:solidFill>
                  <a:srgbClr val="FF0000"/>
                </a:solidFill>
                <a:latin typeface="Graphik" panose="020B0503030202060203" pitchFamily="34" charset="0"/>
                <a:cs typeface="+mn-cs"/>
              </a:rPr>
              <a:t>♥</a:t>
            </a:r>
            <a:r>
              <a:rPr lang="en-US" sz="2600" spc="-113" dirty="0" err="1">
                <a:latin typeface="Graphik" panose="020B0503030202060203" pitchFamily="34" charset="0"/>
                <a:cs typeface="+mn-cs"/>
              </a:rPr>
              <a:t>Code</a:t>
            </a:r>
            <a:r>
              <a:rPr lang="en-US" sz="2600" spc="-113" dirty="0">
                <a:latin typeface="Graphik" panose="020B0503030202060203" pitchFamily="34" charset="0"/>
                <a:cs typeface="+mn-cs"/>
              </a:rPr>
              <a:t> Project Delivery Approach</a:t>
            </a:r>
            <a:r>
              <a:rPr lang="sk-SK" sz="2600" spc="-113" dirty="0">
                <a:latin typeface="Graphik" panose="020B0503030202060203" pitchFamily="34" charset="0"/>
                <a:cs typeface="+mn-cs"/>
              </a:rPr>
              <a:t>	</a:t>
            </a:r>
            <a:r>
              <a:rPr lang="en-US" sz="2600" spc="-113" dirty="0">
                <a:latin typeface="Graphik" panose="020B0503030202060203" pitchFamily="34" charset="0"/>
                <a:cs typeface="+mn-cs"/>
              </a:rPr>
              <a:t>        </a:t>
            </a:r>
            <a:r>
              <a:rPr lang="en-US" sz="2600" b="0" spc="-113" dirty="0">
                <a:solidFill>
                  <a:schemeClr val="tx1"/>
                </a:solidFill>
                <a:latin typeface="Graphik" panose="020B0503030202060203" pitchFamily="34" charset="0"/>
                <a:cs typeface="+mn-cs"/>
              </a:rPr>
              <a:t>	      </a:t>
            </a:r>
          </a:p>
          <a:p>
            <a:pPr marL="327422" lvl="1" indent="-285750">
              <a:buFont typeface="Arial" panose="020B0604020202020204" pitchFamily="34" charset="0"/>
              <a:buChar char="•"/>
            </a:pPr>
            <a:r>
              <a:rPr lang="en-US" sz="2600" b="0" spc="-113" dirty="0">
                <a:solidFill>
                  <a:schemeClr val="tx1"/>
                </a:solidFill>
                <a:latin typeface="Graphik" panose="020B0503030202060203" pitchFamily="34" charset="0"/>
                <a:cs typeface="+mn-cs"/>
              </a:rPr>
              <a:t>Q&amp;A 										</a:t>
            </a:r>
          </a:p>
        </p:txBody>
      </p:sp>
      <p:sp>
        <p:nvSpPr>
          <p:cNvPr id="4" name="Rectangle: Rounded Corners 3">
            <a:extLst>
              <a:ext uri="{FF2B5EF4-FFF2-40B4-BE49-F238E27FC236}">
                <a16:creationId xmlns:a16="http://schemas.microsoft.com/office/drawing/2014/main" id="{4473D78E-2F24-4424-9DF7-1DB366B82654}"/>
              </a:ext>
            </a:extLst>
          </p:cNvPr>
          <p:cNvSpPr/>
          <p:nvPr/>
        </p:nvSpPr>
        <p:spPr>
          <a:xfrm>
            <a:off x="238536" y="1540954"/>
            <a:ext cx="8158041" cy="438924"/>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7066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cs typeface="+mn-cs"/>
              </a:rPr>
              <a:t>Copyright © 2019 Accenture. All rights reserved.</a:t>
            </a:r>
          </a:p>
        </p:txBody>
      </p:sp>
      <p:sp>
        <p:nvSpPr>
          <p:cNvPr id="17" name="Slide Number Placeholder 16"/>
          <p:cNvSpPr>
            <a:spLocks noGrp="1"/>
          </p:cNvSpPr>
          <p:nvPr>
            <p:ph type="sldNum" sz="quarter" idx="17"/>
          </p:nvPr>
        </p:nvSpPr>
        <p:spPr>
          <a:xfrm>
            <a:off x="8629652" y="4881288"/>
            <a:ext cx="228599" cy="154781"/>
          </a:xfrm>
        </p:spPr>
        <p:txBody>
          <a:bodyPr/>
          <a:lstStyle/>
          <a:p>
            <a:pPr defTabSz="685800" fontAlgn="auto">
              <a:spcBef>
                <a:spcPts val="0"/>
              </a:spcBef>
              <a:spcAft>
                <a:spcPts val="0"/>
              </a:spcAft>
            </a:pPr>
            <a:fld id="{4F9AC08D-23A9-440E-BCB9-AA1E9877CC38}" type="slidenum">
              <a:rPr lang="en-US">
                <a:solidFill>
                  <a:prstClr val="white">
                    <a:lumMod val="65000"/>
                  </a:prstClr>
                </a:solidFill>
                <a:cs typeface="+mn-cs"/>
              </a:rPr>
              <a:pPr defTabSz="685800" fontAlgn="auto">
                <a:spcBef>
                  <a:spcPts val="0"/>
                </a:spcBef>
                <a:spcAft>
                  <a:spcPts val="0"/>
                </a:spcAft>
              </a:pPr>
              <a:t>11</a:t>
            </a:fld>
            <a:endParaRPr lang="en-US">
              <a:solidFill>
                <a:prstClr val="white">
                  <a:lumMod val="65000"/>
                </a:prstClr>
              </a:solidFill>
              <a:cs typeface="+mn-cs"/>
            </a:endParaRPr>
          </a:p>
        </p:txBody>
      </p:sp>
      <p:sp>
        <p:nvSpPr>
          <p:cNvPr id="8" name="Title 7"/>
          <p:cNvSpPr>
            <a:spLocks noGrp="1"/>
          </p:cNvSpPr>
          <p:nvPr>
            <p:ph type="title"/>
          </p:nvPr>
        </p:nvSpPr>
        <p:spPr>
          <a:xfrm>
            <a:off x="285750" y="285749"/>
            <a:ext cx="8572500" cy="388103"/>
          </a:xfrm>
        </p:spPr>
        <p:txBody>
          <a:bodyPr vert="horz" lIns="0" tIns="45720" rIns="0" bIns="0" rtlCol="0" anchor="t" anchorCtr="0">
            <a:normAutofit/>
          </a:bodyPr>
          <a:lstStyle/>
          <a:p>
            <a:r>
              <a:rPr lang="en-US" sz="2625" spc="-113" dirty="0">
                <a:solidFill>
                  <a:srgbClr val="A100FF"/>
                </a:solidFill>
                <a:latin typeface="Graphik Black" panose="020B0A03030202060203" pitchFamily="34" charset="0"/>
                <a:ea typeface="+mn-ea"/>
                <a:cs typeface="+mn-cs"/>
              </a:rPr>
              <a:t>Project Delivery Approach Summary</a:t>
            </a:r>
          </a:p>
        </p:txBody>
      </p:sp>
      <p:sp>
        <p:nvSpPr>
          <p:cNvPr id="15" name="TextBox 14">
            <a:extLst>
              <a:ext uri="{FF2B5EF4-FFF2-40B4-BE49-F238E27FC236}">
                <a16:creationId xmlns:a16="http://schemas.microsoft.com/office/drawing/2014/main" id="{A34C7E5C-55E1-49E3-B648-D7D283E032A4}"/>
              </a:ext>
            </a:extLst>
          </p:cNvPr>
          <p:cNvSpPr txBox="1"/>
          <p:nvPr/>
        </p:nvSpPr>
        <p:spPr>
          <a:xfrm>
            <a:off x="153310" y="2273466"/>
            <a:ext cx="1692569" cy="1569660"/>
          </a:xfrm>
          <a:prstGeom prst="rect">
            <a:avLst/>
          </a:prstGeom>
          <a:noFill/>
        </p:spPr>
        <p:txBody>
          <a:bodyPr wrap="square" rtlCol="0">
            <a:spAutoFit/>
          </a:bodyPr>
          <a:lstStyle/>
          <a:p>
            <a:pPr algn="ctr"/>
            <a:r>
              <a:rPr lang="en-US" sz="1600" dirty="0">
                <a:solidFill>
                  <a:srgbClr val="00B0F0"/>
                </a:solidFill>
                <a:latin typeface="Graphik Black" panose="020B0A03030202060203" pitchFamily="34" charset="0"/>
                <a:cs typeface="+mn-cs"/>
              </a:rPr>
              <a:t>Using Code.org content</a:t>
            </a:r>
            <a:r>
              <a:rPr lang="en-US" sz="1600" dirty="0">
                <a:solidFill>
                  <a:srgbClr val="00B0F0"/>
                </a:solidFill>
                <a:latin typeface="Graphik Regular" panose="020B0503030202060203" pitchFamily="34" charset="0"/>
                <a:cs typeface="+mn-cs"/>
              </a:rPr>
              <a:t> </a:t>
            </a:r>
          </a:p>
          <a:p>
            <a:pPr algn="ctr"/>
            <a:r>
              <a:rPr lang="en-US" sz="1600" b="1" dirty="0">
                <a:latin typeface="Graphik Regular" panose="020B0503030202060203" pitchFamily="34" charset="0"/>
                <a:cs typeface="+mn-cs"/>
              </a:rPr>
              <a:t>+ website translation into Slovak</a:t>
            </a:r>
            <a:endParaRPr lang="sk-SK" sz="1600" b="1" dirty="0">
              <a:latin typeface="Graphik Regular" panose="020B0503030202060203" pitchFamily="34" charset="0"/>
              <a:cs typeface="+mn-cs"/>
            </a:endParaRPr>
          </a:p>
        </p:txBody>
      </p:sp>
      <p:pic>
        <p:nvPicPr>
          <p:cNvPr id="16" name="Picture 15">
            <a:extLst>
              <a:ext uri="{FF2B5EF4-FFF2-40B4-BE49-F238E27FC236}">
                <a16:creationId xmlns:a16="http://schemas.microsoft.com/office/drawing/2014/main" id="{CDD086D4-F41F-4E46-9FEF-AC36C6D3ED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1" y="1196316"/>
            <a:ext cx="1362524" cy="908349"/>
          </a:xfrm>
          <a:prstGeom prst="rect">
            <a:avLst/>
          </a:prstGeom>
          <a:ln>
            <a:noFill/>
          </a:ln>
          <a:effectLst>
            <a:outerShdw blurRad="190500" algn="tl" rotWithShape="0">
              <a:srgbClr val="000000">
                <a:alpha val="70000"/>
              </a:srgbClr>
            </a:outerShdw>
          </a:effectLst>
        </p:spPr>
      </p:pic>
      <p:sp>
        <p:nvSpPr>
          <p:cNvPr id="19" name="TextBox 18">
            <a:extLst>
              <a:ext uri="{FF2B5EF4-FFF2-40B4-BE49-F238E27FC236}">
                <a16:creationId xmlns:a16="http://schemas.microsoft.com/office/drawing/2014/main" id="{52FA333E-E548-41A1-9EDE-CC530F77C44D}"/>
              </a:ext>
            </a:extLst>
          </p:cNvPr>
          <p:cNvSpPr txBox="1"/>
          <p:nvPr/>
        </p:nvSpPr>
        <p:spPr>
          <a:xfrm>
            <a:off x="1756001" y="2273466"/>
            <a:ext cx="1299247" cy="830997"/>
          </a:xfrm>
          <a:prstGeom prst="rect">
            <a:avLst/>
          </a:prstGeom>
          <a:noFill/>
        </p:spPr>
        <p:txBody>
          <a:bodyPr wrap="square" rtlCol="0">
            <a:spAutoFit/>
          </a:bodyPr>
          <a:lstStyle/>
          <a:p>
            <a:pPr algn="ctr"/>
            <a:r>
              <a:rPr lang="en-US" sz="1600" dirty="0">
                <a:solidFill>
                  <a:srgbClr val="00B0F0"/>
                </a:solidFill>
                <a:latin typeface="Graphik Black" panose="020B0A03030202060203" pitchFamily="34" charset="0"/>
                <a:cs typeface="+mn-cs"/>
              </a:rPr>
              <a:t>Teach the Teacher</a:t>
            </a:r>
          </a:p>
          <a:p>
            <a:pPr algn="ctr"/>
            <a:r>
              <a:rPr lang="en-US" sz="1600" b="1" dirty="0">
                <a:latin typeface="Graphik Regular" panose="020B0503030202060203" pitchFamily="34" charset="0"/>
              </a:rPr>
              <a:t>approach</a:t>
            </a:r>
            <a:endParaRPr lang="en-US" sz="1600" dirty="0">
              <a:solidFill>
                <a:srgbClr val="00B0F0"/>
              </a:solidFill>
              <a:latin typeface="Graphik Black" panose="020B0A03030202060203" pitchFamily="34" charset="0"/>
              <a:cs typeface="+mn-cs"/>
            </a:endParaRPr>
          </a:p>
        </p:txBody>
      </p:sp>
      <p:pic>
        <p:nvPicPr>
          <p:cNvPr id="20" name="Picture 19">
            <a:extLst>
              <a:ext uri="{FF2B5EF4-FFF2-40B4-BE49-F238E27FC236}">
                <a16:creationId xmlns:a16="http://schemas.microsoft.com/office/drawing/2014/main" id="{41D41F17-1E44-46AE-BFA8-AFDC43840A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1948" y="1172311"/>
            <a:ext cx="1234672" cy="926004"/>
          </a:xfrm>
          <a:prstGeom prst="rect">
            <a:avLst/>
          </a:prstGeom>
          <a:ln>
            <a:noFill/>
          </a:ln>
          <a:effectLst>
            <a:outerShdw blurRad="190500" algn="tl" rotWithShape="0">
              <a:srgbClr val="000000">
                <a:alpha val="70000"/>
              </a:srgbClr>
            </a:outerShdw>
          </a:effectLst>
        </p:spPr>
      </p:pic>
      <p:sp>
        <p:nvSpPr>
          <p:cNvPr id="21" name="TextBox 20">
            <a:extLst>
              <a:ext uri="{FF2B5EF4-FFF2-40B4-BE49-F238E27FC236}">
                <a16:creationId xmlns:a16="http://schemas.microsoft.com/office/drawing/2014/main" id="{F3B922E6-F867-456C-8E95-C4642C242162}"/>
              </a:ext>
            </a:extLst>
          </p:cNvPr>
          <p:cNvSpPr txBox="1"/>
          <p:nvPr/>
        </p:nvSpPr>
        <p:spPr>
          <a:xfrm>
            <a:off x="3083045" y="2273466"/>
            <a:ext cx="1728825" cy="584775"/>
          </a:xfrm>
          <a:prstGeom prst="rect">
            <a:avLst/>
          </a:prstGeom>
          <a:noFill/>
        </p:spPr>
        <p:txBody>
          <a:bodyPr wrap="square" rtlCol="0">
            <a:spAutoFit/>
          </a:bodyPr>
          <a:lstStyle/>
          <a:p>
            <a:pPr algn="ctr"/>
            <a:r>
              <a:rPr lang="en-US" sz="1600" dirty="0">
                <a:solidFill>
                  <a:srgbClr val="00B0F0"/>
                </a:solidFill>
                <a:latin typeface="Graphik Black" panose="020B0A03030202060203" pitchFamily="34" charset="0"/>
                <a:cs typeface="+mn-cs"/>
              </a:rPr>
              <a:t>Pilot-Rollout </a:t>
            </a:r>
            <a:r>
              <a:rPr lang="en-US" sz="1600" b="1" dirty="0">
                <a:latin typeface="Graphik Regular" panose="020B0503030202060203" pitchFamily="34" charset="0"/>
              </a:rPr>
              <a:t>approach</a:t>
            </a:r>
            <a:endParaRPr lang="en-US" sz="1600" dirty="0">
              <a:solidFill>
                <a:srgbClr val="00B0F0"/>
              </a:solidFill>
              <a:latin typeface="Graphik Black" panose="020B0A03030202060203" pitchFamily="34" charset="0"/>
            </a:endParaRPr>
          </a:p>
        </p:txBody>
      </p:sp>
      <p:sp>
        <p:nvSpPr>
          <p:cNvPr id="22" name="TextBox 21">
            <a:extLst>
              <a:ext uri="{FF2B5EF4-FFF2-40B4-BE49-F238E27FC236}">
                <a16:creationId xmlns:a16="http://schemas.microsoft.com/office/drawing/2014/main" id="{1FC8B044-AB0A-4BE3-89CC-0117B57DB2A1}"/>
              </a:ext>
            </a:extLst>
          </p:cNvPr>
          <p:cNvSpPr txBox="1"/>
          <p:nvPr/>
        </p:nvSpPr>
        <p:spPr>
          <a:xfrm>
            <a:off x="4839667" y="2266852"/>
            <a:ext cx="1805849" cy="1323439"/>
          </a:xfrm>
          <a:prstGeom prst="rect">
            <a:avLst/>
          </a:prstGeom>
          <a:noFill/>
        </p:spPr>
        <p:txBody>
          <a:bodyPr wrap="square" rtlCol="0">
            <a:spAutoFit/>
          </a:bodyPr>
          <a:lstStyle/>
          <a:p>
            <a:pPr algn="ctr"/>
            <a:r>
              <a:rPr lang="en-US" sz="1600" dirty="0">
                <a:solidFill>
                  <a:srgbClr val="00B0F0"/>
                </a:solidFill>
                <a:latin typeface="Graphik Black" panose="020B0A03030202060203" pitchFamily="34" charset="0"/>
                <a:cs typeface="+mn-cs"/>
              </a:rPr>
              <a:t>Training content </a:t>
            </a:r>
            <a:r>
              <a:rPr lang="en-US" sz="1600" b="1" dirty="0">
                <a:latin typeface="Graphik Regular" panose="020B0503030202060203" pitchFamily="34" charset="0"/>
              </a:rPr>
              <a:t>enrichment </a:t>
            </a:r>
          </a:p>
          <a:p>
            <a:pPr algn="ctr"/>
            <a:r>
              <a:rPr lang="en-US" sz="1600" b="1" dirty="0">
                <a:latin typeface="Graphik Regular" panose="020B0503030202060203" pitchFamily="34" charset="0"/>
              </a:rPr>
              <a:t>and teachers </a:t>
            </a:r>
            <a:r>
              <a:rPr lang="en-US" sz="1600" dirty="0">
                <a:solidFill>
                  <a:srgbClr val="00B0F0"/>
                </a:solidFill>
                <a:latin typeface="Graphik Black" panose="020B0A03030202060203" pitchFamily="34" charset="0"/>
                <a:cs typeface="+mn-cs"/>
              </a:rPr>
              <a:t>support</a:t>
            </a:r>
            <a:endParaRPr lang="sk-SK" sz="1600" dirty="0">
              <a:solidFill>
                <a:srgbClr val="00B0F0"/>
              </a:solidFill>
              <a:latin typeface="Graphik Black" panose="020B0A03030202060203" pitchFamily="34" charset="0"/>
              <a:cs typeface="+mn-cs"/>
            </a:endParaRPr>
          </a:p>
        </p:txBody>
      </p:sp>
      <p:pic>
        <p:nvPicPr>
          <p:cNvPr id="23" name="Picture 22">
            <a:extLst>
              <a:ext uri="{FF2B5EF4-FFF2-40B4-BE49-F238E27FC236}">
                <a16:creationId xmlns:a16="http://schemas.microsoft.com/office/drawing/2014/main" id="{01269ECA-49A0-47E0-B3F8-2B69D14C2B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1629" y="1171338"/>
            <a:ext cx="1231122" cy="923341"/>
          </a:xfrm>
          <a:prstGeom prst="rect">
            <a:avLst/>
          </a:prstGeom>
          <a:ln>
            <a:noFill/>
          </a:ln>
          <a:effectLst>
            <a:outerShdw blurRad="190500" algn="tl" rotWithShape="0">
              <a:srgbClr val="000000">
                <a:alpha val="70000"/>
              </a:srgbClr>
            </a:outerShdw>
          </a:effectLst>
        </p:spPr>
      </p:pic>
      <p:grpSp>
        <p:nvGrpSpPr>
          <p:cNvPr id="76" name="Group 75">
            <a:extLst>
              <a:ext uri="{FF2B5EF4-FFF2-40B4-BE49-F238E27FC236}">
                <a16:creationId xmlns:a16="http://schemas.microsoft.com/office/drawing/2014/main" id="{FF31139F-80F4-43DA-8F18-7B8453380DDD}"/>
              </a:ext>
            </a:extLst>
          </p:cNvPr>
          <p:cNvGrpSpPr/>
          <p:nvPr/>
        </p:nvGrpSpPr>
        <p:grpSpPr>
          <a:xfrm>
            <a:off x="3194473" y="1172311"/>
            <a:ext cx="1695450" cy="1018753"/>
            <a:chOff x="3522335" y="1526471"/>
            <a:chExt cx="2030562" cy="1158949"/>
          </a:xfrm>
        </p:grpSpPr>
        <p:pic>
          <p:nvPicPr>
            <p:cNvPr id="24" name="Picture 23">
              <a:extLst>
                <a:ext uri="{FF2B5EF4-FFF2-40B4-BE49-F238E27FC236}">
                  <a16:creationId xmlns:a16="http://schemas.microsoft.com/office/drawing/2014/main" id="{5E9ED726-5E69-42E2-8C4B-698EAA776E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2335" y="1530915"/>
              <a:ext cx="2030562" cy="1044857"/>
            </a:xfrm>
            <a:prstGeom prst="rect">
              <a:avLst/>
            </a:prstGeom>
            <a:ln>
              <a:noFill/>
            </a:ln>
            <a:effectLst>
              <a:outerShdw blurRad="190500" algn="tl" rotWithShape="0">
                <a:srgbClr val="000000">
                  <a:alpha val="70000"/>
                </a:srgbClr>
              </a:outerShdw>
            </a:effectLst>
          </p:spPr>
        </p:pic>
        <p:grpSp>
          <p:nvGrpSpPr>
            <p:cNvPr id="75" name="Group 74">
              <a:extLst>
                <a:ext uri="{FF2B5EF4-FFF2-40B4-BE49-F238E27FC236}">
                  <a16:creationId xmlns:a16="http://schemas.microsoft.com/office/drawing/2014/main" id="{AC9025F5-8422-4543-9592-2A6427D4962C}"/>
                </a:ext>
              </a:extLst>
            </p:cNvPr>
            <p:cNvGrpSpPr/>
            <p:nvPr/>
          </p:nvGrpSpPr>
          <p:grpSpPr>
            <a:xfrm>
              <a:off x="3560911" y="1526471"/>
              <a:ext cx="1025553" cy="1158949"/>
              <a:chOff x="1254948" y="2568501"/>
              <a:chExt cx="1747829" cy="1858392"/>
            </a:xfrm>
          </p:grpSpPr>
          <p:pic>
            <p:nvPicPr>
              <p:cNvPr id="70" name="Graphic 69" descr="Arrow: Slight curve">
                <a:extLst>
                  <a:ext uri="{FF2B5EF4-FFF2-40B4-BE49-F238E27FC236}">
                    <a16:creationId xmlns:a16="http://schemas.microsoft.com/office/drawing/2014/main" id="{BD7329BE-5AC7-4231-A0C8-5323BF29E37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8431330">
                <a:off x="1323649" y="2858421"/>
                <a:ext cx="1494240" cy="914400"/>
              </a:xfrm>
              <a:prstGeom prst="rect">
                <a:avLst/>
              </a:prstGeom>
            </p:spPr>
          </p:pic>
          <p:grpSp>
            <p:nvGrpSpPr>
              <p:cNvPr id="74" name="Group 73">
                <a:extLst>
                  <a:ext uri="{FF2B5EF4-FFF2-40B4-BE49-F238E27FC236}">
                    <a16:creationId xmlns:a16="http://schemas.microsoft.com/office/drawing/2014/main" id="{A1015F0E-72D6-493A-A2AE-2F5132862CC5}"/>
                  </a:ext>
                </a:extLst>
              </p:cNvPr>
              <p:cNvGrpSpPr/>
              <p:nvPr/>
            </p:nvGrpSpPr>
            <p:grpSpPr>
              <a:xfrm>
                <a:off x="1254948" y="2936104"/>
                <a:ext cx="1747829" cy="1490789"/>
                <a:chOff x="1187270" y="2936104"/>
                <a:chExt cx="1815508" cy="1596010"/>
              </a:xfrm>
            </p:grpSpPr>
            <p:pic>
              <p:nvPicPr>
                <p:cNvPr id="68" name="Graphic 67" descr="Arrow: Slight curve">
                  <a:extLst>
                    <a:ext uri="{FF2B5EF4-FFF2-40B4-BE49-F238E27FC236}">
                      <a16:creationId xmlns:a16="http://schemas.microsoft.com/office/drawing/2014/main" id="{2671E922-1183-415E-958B-3499C99AFD5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67116" y="3617714"/>
                  <a:ext cx="914400" cy="914400"/>
                </a:xfrm>
                <a:prstGeom prst="rect">
                  <a:avLst/>
                </a:prstGeom>
              </p:spPr>
            </p:pic>
            <p:grpSp>
              <p:nvGrpSpPr>
                <p:cNvPr id="73" name="Group 72">
                  <a:extLst>
                    <a:ext uri="{FF2B5EF4-FFF2-40B4-BE49-F238E27FC236}">
                      <a16:creationId xmlns:a16="http://schemas.microsoft.com/office/drawing/2014/main" id="{DB07B593-D860-4079-A1A0-6E79A079FFC0}"/>
                    </a:ext>
                  </a:extLst>
                </p:cNvPr>
                <p:cNvGrpSpPr/>
                <p:nvPr/>
              </p:nvGrpSpPr>
              <p:grpSpPr>
                <a:xfrm>
                  <a:off x="1187270" y="2936104"/>
                  <a:ext cx="1815508" cy="1269589"/>
                  <a:chOff x="1223172" y="2885680"/>
                  <a:chExt cx="1815508" cy="1269589"/>
                </a:xfrm>
              </p:grpSpPr>
              <p:pic>
                <p:nvPicPr>
                  <p:cNvPr id="69" name="Graphic 68" descr="Arrow: Slight curve">
                    <a:extLst>
                      <a:ext uri="{FF2B5EF4-FFF2-40B4-BE49-F238E27FC236}">
                        <a16:creationId xmlns:a16="http://schemas.microsoft.com/office/drawing/2014/main" id="{971C1C6C-1D1E-48A8-B2D7-81AA648B057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0432868">
                    <a:off x="1553504" y="3240869"/>
                    <a:ext cx="1485176" cy="914400"/>
                  </a:xfrm>
                  <a:prstGeom prst="rect">
                    <a:avLst/>
                  </a:prstGeom>
                </p:spPr>
              </p:pic>
              <p:pic>
                <p:nvPicPr>
                  <p:cNvPr id="71" name="Graphic 70" descr="Arrow: Slight curve">
                    <a:extLst>
                      <a:ext uri="{FF2B5EF4-FFF2-40B4-BE49-F238E27FC236}">
                        <a16:creationId xmlns:a16="http://schemas.microsoft.com/office/drawing/2014/main" id="{AF9CBAE0-9503-44F3-97EE-D2706304FE0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481810">
                    <a:off x="1223172" y="2885680"/>
                    <a:ext cx="914400" cy="914400"/>
                  </a:xfrm>
                  <a:prstGeom prst="rect">
                    <a:avLst/>
                  </a:prstGeom>
                </p:spPr>
              </p:pic>
            </p:grpSp>
          </p:grpSp>
        </p:grpSp>
      </p:grpSp>
      <p:sp>
        <p:nvSpPr>
          <p:cNvPr id="77" name="TextBox 76">
            <a:extLst>
              <a:ext uri="{FF2B5EF4-FFF2-40B4-BE49-F238E27FC236}">
                <a16:creationId xmlns:a16="http://schemas.microsoft.com/office/drawing/2014/main" id="{EEC83E51-373C-4B5A-8E2B-F0AD4220641B}"/>
              </a:ext>
            </a:extLst>
          </p:cNvPr>
          <p:cNvSpPr txBox="1"/>
          <p:nvPr/>
        </p:nvSpPr>
        <p:spPr>
          <a:xfrm>
            <a:off x="6309416" y="2273466"/>
            <a:ext cx="1313759" cy="584775"/>
          </a:xfrm>
          <a:prstGeom prst="rect">
            <a:avLst/>
          </a:prstGeom>
          <a:noFill/>
        </p:spPr>
        <p:txBody>
          <a:bodyPr wrap="square" rtlCol="0">
            <a:spAutoFit/>
          </a:bodyPr>
          <a:lstStyle>
            <a:defPPr>
              <a:defRPr lang="en-US"/>
            </a:defPPr>
            <a:lvl1pPr algn="ctr">
              <a:defRPr sz="1600">
                <a:solidFill>
                  <a:srgbClr val="00B0F0"/>
                </a:solidFill>
                <a:latin typeface="Graphik Black" panose="020B0A03030202060203" pitchFamily="34" charset="0"/>
                <a:cs typeface="+mn-cs"/>
              </a:defRPr>
            </a:lvl1pPr>
          </a:lstStyle>
          <a:p>
            <a:r>
              <a:rPr lang="en-US"/>
              <a:t>Partners ecosystem</a:t>
            </a:r>
            <a:endParaRPr lang="sk-SK" dirty="0"/>
          </a:p>
        </p:txBody>
      </p:sp>
      <p:pic>
        <p:nvPicPr>
          <p:cNvPr id="79" name="Picture 78">
            <a:extLst>
              <a:ext uri="{FF2B5EF4-FFF2-40B4-BE49-F238E27FC236}">
                <a16:creationId xmlns:a16="http://schemas.microsoft.com/office/drawing/2014/main" id="{18B83491-0D3E-4C73-A822-EEE631A5004D}"/>
              </a:ext>
            </a:extLst>
          </p:cNvPr>
          <p:cNvPicPr>
            <a:picLocks noChangeAspect="1"/>
          </p:cNvPicPr>
          <p:nvPr/>
        </p:nvPicPr>
        <p:blipFill>
          <a:blip r:embed="rId9"/>
          <a:stretch>
            <a:fillRect/>
          </a:stretch>
        </p:blipFill>
        <p:spPr>
          <a:xfrm>
            <a:off x="6473183" y="1525138"/>
            <a:ext cx="459864" cy="320979"/>
          </a:xfrm>
          <a:prstGeom prst="rect">
            <a:avLst/>
          </a:prstGeom>
        </p:spPr>
      </p:pic>
      <p:pic>
        <p:nvPicPr>
          <p:cNvPr id="80" name="Picture 79">
            <a:extLst>
              <a:ext uri="{FF2B5EF4-FFF2-40B4-BE49-F238E27FC236}">
                <a16:creationId xmlns:a16="http://schemas.microsoft.com/office/drawing/2014/main" id="{29F505B6-0707-4045-A3D9-AF8453AC784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0590" y="1440084"/>
            <a:ext cx="443711" cy="454533"/>
          </a:xfrm>
          <a:prstGeom prst="rect">
            <a:avLst/>
          </a:prstGeom>
        </p:spPr>
      </p:pic>
      <p:pic>
        <p:nvPicPr>
          <p:cNvPr id="81" name="Picture 80">
            <a:extLst>
              <a:ext uri="{FF2B5EF4-FFF2-40B4-BE49-F238E27FC236}">
                <a16:creationId xmlns:a16="http://schemas.microsoft.com/office/drawing/2014/main" id="{9BD6CFFD-CFAC-4172-A53B-43659540F4D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43918" y="1599690"/>
            <a:ext cx="729929" cy="729929"/>
          </a:xfrm>
          <a:prstGeom prst="rect">
            <a:avLst/>
          </a:prstGeom>
        </p:spPr>
      </p:pic>
      <p:pic>
        <p:nvPicPr>
          <p:cNvPr id="78" name="Picture 77">
            <a:extLst>
              <a:ext uri="{FF2B5EF4-FFF2-40B4-BE49-F238E27FC236}">
                <a16:creationId xmlns:a16="http://schemas.microsoft.com/office/drawing/2014/main" id="{1D21299E-2DA9-4C8C-B93A-FE71950A739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
          <a:stretch/>
        </p:blipFill>
        <p:spPr>
          <a:xfrm>
            <a:off x="6662908" y="1204160"/>
            <a:ext cx="612800" cy="320978"/>
          </a:xfrm>
          <a:prstGeom prst="rect">
            <a:avLst/>
          </a:prstGeom>
          <a:ln>
            <a:noFill/>
          </a:ln>
          <a:effectLst>
            <a:outerShdw blurRad="190500" algn="tl" rotWithShape="0">
              <a:srgbClr val="000000">
                <a:alpha val="70000"/>
              </a:srgbClr>
            </a:outerShdw>
          </a:effectLst>
        </p:spPr>
      </p:pic>
      <p:sp>
        <p:nvSpPr>
          <p:cNvPr id="82" name="Rectangle 81">
            <a:extLst>
              <a:ext uri="{FF2B5EF4-FFF2-40B4-BE49-F238E27FC236}">
                <a16:creationId xmlns:a16="http://schemas.microsoft.com/office/drawing/2014/main" id="{52D7439F-B61A-4E16-923C-DFE2A33A52EF}"/>
              </a:ext>
            </a:extLst>
          </p:cNvPr>
          <p:cNvSpPr/>
          <p:nvPr/>
        </p:nvSpPr>
        <p:spPr>
          <a:xfrm>
            <a:off x="6420541" y="1171338"/>
            <a:ext cx="1085159" cy="926977"/>
          </a:xfrm>
          <a:prstGeom prst="rect">
            <a:avLst/>
          </a:prstGeom>
          <a:noFill/>
          <a:ln>
            <a:solidFill>
              <a:schemeClr val="bg1">
                <a:lumMod val="85000"/>
              </a:schemeClr>
            </a:solidFill>
          </a:ln>
          <a:effectLst>
            <a:outerShdw blurRad="190500" algn="tl"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85" name="Picture 84">
            <a:extLst>
              <a:ext uri="{FF2B5EF4-FFF2-40B4-BE49-F238E27FC236}">
                <a16:creationId xmlns:a16="http://schemas.microsoft.com/office/drawing/2014/main" id="{94B17C6F-C102-4C9A-B53B-9CAFA1AEDB4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83082" y="1167717"/>
            <a:ext cx="1405211" cy="933312"/>
          </a:xfrm>
          <a:prstGeom prst="rect">
            <a:avLst/>
          </a:prstGeom>
          <a:ln>
            <a:noFill/>
          </a:ln>
          <a:effectLst>
            <a:outerShdw blurRad="190500" algn="tl" rotWithShape="0">
              <a:srgbClr val="000000">
                <a:alpha val="70000"/>
              </a:srgbClr>
            </a:outerShdw>
          </a:effectLst>
        </p:spPr>
      </p:pic>
      <p:sp>
        <p:nvSpPr>
          <p:cNvPr id="86" name="TextBox 85">
            <a:extLst>
              <a:ext uri="{FF2B5EF4-FFF2-40B4-BE49-F238E27FC236}">
                <a16:creationId xmlns:a16="http://schemas.microsoft.com/office/drawing/2014/main" id="{F480B87F-8011-43BB-B3C5-DC2C360AF7A4}"/>
              </a:ext>
            </a:extLst>
          </p:cNvPr>
          <p:cNvSpPr txBox="1"/>
          <p:nvPr/>
        </p:nvSpPr>
        <p:spPr>
          <a:xfrm>
            <a:off x="7506178" y="2273466"/>
            <a:ext cx="1688090" cy="584775"/>
          </a:xfrm>
          <a:prstGeom prst="rect">
            <a:avLst/>
          </a:prstGeom>
          <a:noFill/>
        </p:spPr>
        <p:txBody>
          <a:bodyPr wrap="square" rtlCol="0">
            <a:spAutoFit/>
          </a:bodyPr>
          <a:lstStyle>
            <a:defPPr>
              <a:defRPr lang="en-US"/>
            </a:defPPr>
            <a:lvl1pPr algn="ctr">
              <a:defRPr sz="1600">
                <a:solidFill>
                  <a:srgbClr val="00B0F0"/>
                </a:solidFill>
                <a:latin typeface="Graphik Black" panose="020B0A03030202060203" pitchFamily="34" charset="0"/>
                <a:cs typeface="+mn-cs"/>
              </a:defRPr>
            </a:lvl1pPr>
          </a:lstStyle>
          <a:p>
            <a:r>
              <a:rPr lang="en-US" dirty="0"/>
              <a:t>Volunteers’ engagement</a:t>
            </a:r>
            <a:endParaRPr lang="sk-SK" dirty="0"/>
          </a:p>
        </p:txBody>
      </p:sp>
      <p:sp>
        <p:nvSpPr>
          <p:cNvPr id="88" name="TextBox 87">
            <a:extLst>
              <a:ext uri="{FF2B5EF4-FFF2-40B4-BE49-F238E27FC236}">
                <a16:creationId xmlns:a16="http://schemas.microsoft.com/office/drawing/2014/main" id="{D3B0C516-3D84-48F4-8DBE-9209A63D11FD}"/>
              </a:ext>
            </a:extLst>
          </p:cNvPr>
          <p:cNvSpPr txBox="1"/>
          <p:nvPr/>
        </p:nvSpPr>
        <p:spPr>
          <a:xfrm>
            <a:off x="1798599" y="3898377"/>
            <a:ext cx="4223014" cy="830997"/>
          </a:xfrm>
          <a:prstGeom prst="rect">
            <a:avLst/>
          </a:prstGeom>
          <a:noFill/>
        </p:spPr>
        <p:txBody>
          <a:bodyPr wrap="square" rtlCol="0">
            <a:spAutoFit/>
          </a:bodyPr>
          <a:lstStyle>
            <a:defPPr>
              <a:defRPr lang="en-US"/>
            </a:defPPr>
            <a:lvl1pPr algn="ctr">
              <a:defRPr sz="1600">
                <a:solidFill>
                  <a:srgbClr val="00B0F0"/>
                </a:solidFill>
                <a:latin typeface="Graphik Black" panose="020B0A03030202060203" pitchFamily="34" charset="0"/>
                <a:cs typeface="+mn-cs"/>
              </a:defRPr>
            </a:lvl1pPr>
          </a:lstStyle>
          <a:p>
            <a:r>
              <a:rPr lang="en-US" dirty="0"/>
              <a:t>… and</a:t>
            </a:r>
          </a:p>
          <a:p>
            <a:r>
              <a:rPr lang="en-US" b="1" dirty="0">
                <a:solidFill>
                  <a:schemeClr val="tx1"/>
                </a:solidFill>
                <a:latin typeface="Graphik Regular" panose="020B0503030202060203" pitchFamily="34" charset="0"/>
              </a:rPr>
              <a:t>Long-term </a:t>
            </a:r>
            <a:r>
              <a:rPr lang="en-US" dirty="0"/>
              <a:t>impact verification </a:t>
            </a:r>
            <a:r>
              <a:rPr lang="en-US" b="1" dirty="0">
                <a:solidFill>
                  <a:schemeClr val="tx1"/>
                </a:solidFill>
                <a:latin typeface="Graphik Regular" panose="020B0503030202060203" pitchFamily="34" charset="0"/>
              </a:rPr>
              <a:t>and measurement through the </a:t>
            </a:r>
            <a:r>
              <a:rPr lang="en-US" dirty="0"/>
              <a:t>Competition    </a:t>
            </a:r>
            <a:endParaRPr lang="sk-SK" dirty="0"/>
          </a:p>
        </p:txBody>
      </p:sp>
      <p:sp>
        <p:nvSpPr>
          <p:cNvPr id="90" name="Oval 89">
            <a:extLst>
              <a:ext uri="{FF2B5EF4-FFF2-40B4-BE49-F238E27FC236}">
                <a16:creationId xmlns:a16="http://schemas.microsoft.com/office/drawing/2014/main" id="{10F47BE2-4B83-44C8-B496-AAA80C849FBA}"/>
              </a:ext>
            </a:extLst>
          </p:cNvPr>
          <p:cNvSpPr/>
          <p:nvPr/>
        </p:nvSpPr>
        <p:spPr>
          <a:xfrm>
            <a:off x="6097919" y="4001517"/>
            <a:ext cx="684409" cy="7444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89" name="Picture 88">
            <a:extLst>
              <a:ext uri="{FF2B5EF4-FFF2-40B4-BE49-F238E27FC236}">
                <a16:creationId xmlns:a16="http://schemas.microsoft.com/office/drawing/2014/main" id="{D5FDC45C-8E3D-4AED-9997-BA7DC6EE432B}"/>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16667" y1="28696" x2="16667" y2="28696"/>
                        <a14:foregroundMark x1="51754" y1="75652" x2="51754" y2="75652"/>
                        <a14:foregroundMark x1="88596" y1="7826" x2="88596" y2="7826"/>
                        <a14:backgroundMark x1="64035" y1="11304" x2="64035" y2="11304"/>
                        <a14:backgroundMark x1="88596" y1="73913" x2="88596" y2="73913"/>
                        <a14:backgroundMark x1="16667" y1="62609" x2="16667" y2="62609"/>
                        <a14:backgroundMark x1="51754" y1="88696" x2="51754" y2="88696"/>
                      </a14:backgroundRemoval>
                    </a14:imgEffect>
                  </a14:imgLayer>
                </a14:imgProps>
              </a:ext>
              <a:ext uri="{28A0092B-C50C-407E-A947-70E740481C1C}">
                <a14:useLocalDpi xmlns:a14="http://schemas.microsoft.com/office/drawing/2010/main" val="0"/>
              </a:ext>
            </a:extLst>
          </a:blip>
          <a:stretch>
            <a:fillRect/>
          </a:stretch>
        </p:blipFill>
        <p:spPr>
          <a:xfrm>
            <a:off x="6250531" y="4170217"/>
            <a:ext cx="372794" cy="376065"/>
          </a:xfrm>
          <a:prstGeom prst="rect">
            <a:avLst/>
          </a:prstGeom>
        </p:spPr>
      </p:pic>
    </p:spTree>
    <p:extLst>
      <p:ext uri="{BB962C8B-B14F-4D97-AF65-F5344CB8AC3E}">
        <p14:creationId xmlns:p14="http://schemas.microsoft.com/office/powerpoint/2010/main" val="368872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P spid="22" grpId="0"/>
      <p:bldP spid="77" grpId="0"/>
      <p:bldP spid="86" grpId="0"/>
      <p:bldP spid="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12</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285750" y="201463"/>
            <a:ext cx="8572500" cy="475515"/>
          </a:xfrm>
        </p:spPr>
        <p:txBody>
          <a:bodyPr vert="horz" lIns="0" tIns="45720" rIns="0" bIns="0" rtlCol="0" anchor="t" anchorCtr="0">
            <a:noAutofit/>
          </a:bodyPr>
          <a:lstStyle/>
          <a:p>
            <a:r>
              <a:rPr lang="en-US" sz="2600" spc="-113" dirty="0">
                <a:solidFill>
                  <a:srgbClr val="A100FF"/>
                </a:solidFill>
                <a:latin typeface="Graphik Black" panose="020B0A03030202060203" pitchFamily="34" charset="0"/>
                <a:ea typeface="+mn-ea"/>
                <a:cs typeface="+mn-cs"/>
              </a:rPr>
              <a:t>Why USING Code.org CURRICULUM</a:t>
            </a:r>
            <a:br>
              <a:rPr lang="en-US" sz="2600" spc="-113" dirty="0">
                <a:solidFill>
                  <a:srgbClr val="A100FF"/>
                </a:solidFill>
                <a:latin typeface="Graphik Black" panose="020B0A03030202060203" pitchFamily="34" charset="0"/>
                <a:ea typeface="+mn-ea"/>
                <a:cs typeface="+mn-cs"/>
              </a:rPr>
            </a:br>
            <a:endParaRPr lang="en-US" sz="2600" spc="-113" dirty="0">
              <a:solidFill>
                <a:srgbClr val="A100FF"/>
              </a:solidFill>
              <a:latin typeface="Graphik Black" panose="020B0A03030202060203" pitchFamily="34" charset="0"/>
              <a:ea typeface="+mn-ea"/>
              <a:cs typeface="+mn-cs"/>
            </a:endParaRPr>
          </a:p>
        </p:txBody>
      </p:sp>
      <p:pic>
        <p:nvPicPr>
          <p:cNvPr id="15" name="Picture 14">
            <a:extLst>
              <a:ext uri="{FF2B5EF4-FFF2-40B4-BE49-F238E27FC236}">
                <a16:creationId xmlns:a16="http://schemas.microsoft.com/office/drawing/2014/main" id="{3AFE38B2-474A-485A-8787-CB905BDD1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0804" y="1178770"/>
            <a:ext cx="2175541" cy="891185"/>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DA0DF54B-FE9B-40A3-B69E-5DF782D172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70804" y="3422968"/>
            <a:ext cx="2095571" cy="1268825"/>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F2C56F80-C182-4F25-86B8-D67CF40063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3419" y="2242268"/>
            <a:ext cx="2409016" cy="1121673"/>
          </a:xfrm>
          <a:prstGeom prst="rect">
            <a:avLst/>
          </a:prstGeom>
          <a:ln>
            <a:noFill/>
          </a:ln>
          <a:effectLst>
            <a:outerShdw blurRad="190500" algn="tl" rotWithShape="0">
              <a:srgbClr val="000000">
                <a:alpha val="70000"/>
              </a:srgbClr>
            </a:outerShdw>
          </a:effectLst>
        </p:spPr>
      </p:pic>
      <p:sp>
        <p:nvSpPr>
          <p:cNvPr id="19" name="TextBox 18">
            <a:extLst>
              <a:ext uri="{FF2B5EF4-FFF2-40B4-BE49-F238E27FC236}">
                <a16:creationId xmlns:a16="http://schemas.microsoft.com/office/drawing/2014/main" id="{04A3D547-62B5-4525-A642-DDC51146D57B}"/>
              </a:ext>
            </a:extLst>
          </p:cNvPr>
          <p:cNvSpPr txBox="1"/>
          <p:nvPr/>
        </p:nvSpPr>
        <p:spPr>
          <a:xfrm>
            <a:off x="2257831" y="860697"/>
            <a:ext cx="4230434" cy="4016484"/>
          </a:xfrm>
          <a:prstGeom prst="rect">
            <a:avLst/>
          </a:prstGeom>
          <a:noFill/>
        </p:spPr>
        <p:txBody>
          <a:bodyPr wrap="square" rtlCol="0">
            <a:spAutoFit/>
          </a:bodyPr>
          <a:lstStyle/>
          <a:p>
            <a:pPr marL="285750" indent="-285750">
              <a:spcBef>
                <a:spcPts val="600"/>
              </a:spcBef>
              <a:buClr>
                <a:schemeClr val="accent1"/>
              </a:buClr>
              <a:buFont typeface="Wingdings" panose="05000000000000000000" pitchFamily="2" charset="2"/>
              <a:buChar char="ü"/>
            </a:pPr>
            <a:endParaRPr lang="en-US" dirty="0">
              <a:solidFill>
                <a:prstClr val="black"/>
              </a:solidFill>
              <a:latin typeface="+mn-lt"/>
              <a:cs typeface="+mn-cs"/>
            </a:endParaRPr>
          </a:p>
          <a:p>
            <a:pPr marL="285750" indent="-285750">
              <a:spcBef>
                <a:spcPts val="1200"/>
              </a:spcBef>
              <a:buClr>
                <a:schemeClr val="accent1"/>
              </a:buClr>
              <a:buFont typeface="Wingdings" panose="05000000000000000000" pitchFamily="2" charset="2"/>
              <a:buChar char="ü"/>
            </a:pPr>
            <a:r>
              <a:rPr lang="en-US" dirty="0">
                <a:latin typeface="+mn-lt"/>
              </a:rPr>
              <a:t>Content </a:t>
            </a:r>
            <a:r>
              <a:rPr lang="en-US" dirty="0">
                <a:solidFill>
                  <a:srgbClr val="A100FF"/>
                </a:solidFill>
                <a:latin typeface="+mn-lt"/>
              </a:rPr>
              <a:t>relevancy</a:t>
            </a:r>
            <a:r>
              <a:rPr lang="en-US" dirty="0">
                <a:latin typeface="+mn-lt"/>
              </a:rPr>
              <a:t> in time </a:t>
            </a:r>
          </a:p>
          <a:p>
            <a:pPr marL="285750" indent="-285750">
              <a:spcBef>
                <a:spcPts val="1200"/>
              </a:spcBef>
              <a:buClr>
                <a:schemeClr val="accent1"/>
              </a:buClr>
              <a:buFont typeface="Wingdings" panose="05000000000000000000" pitchFamily="2" charset="2"/>
              <a:buChar char="ü"/>
            </a:pPr>
            <a:r>
              <a:rPr lang="en-US" dirty="0">
                <a:solidFill>
                  <a:srgbClr val="A100FF"/>
                </a:solidFill>
                <a:latin typeface="+mn-lt"/>
              </a:rPr>
              <a:t>Easy adoption </a:t>
            </a:r>
            <a:r>
              <a:rPr lang="en-US" dirty="0">
                <a:latin typeface="+mn-lt"/>
              </a:rPr>
              <a:t>by teachers </a:t>
            </a:r>
          </a:p>
          <a:p>
            <a:pPr marL="285750" indent="-285750">
              <a:spcBef>
                <a:spcPts val="1200"/>
              </a:spcBef>
              <a:buClr>
                <a:schemeClr val="accent1"/>
              </a:buClr>
              <a:buFont typeface="Wingdings" panose="05000000000000000000" pitchFamily="2" charset="2"/>
              <a:buChar char="ü"/>
            </a:pPr>
            <a:r>
              <a:rPr lang="en-US" dirty="0">
                <a:latin typeface="+mn-lt"/>
              </a:rPr>
              <a:t>Suitable for </a:t>
            </a:r>
            <a:r>
              <a:rPr lang="en-US" dirty="0">
                <a:solidFill>
                  <a:srgbClr val="A100FF"/>
                </a:solidFill>
                <a:latin typeface="+mn-lt"/>
              </a:rPr>
              <a:t>unqualified teachers</a:t>
            </a:r>
          </a:p>
          <a:p>
            <a:pPr marL="285750" indent="-285750">
              <a:spcBef>
                <a:spcPts val="1200"/>
              </a:spcBef>
              <a:buClr>
                <a:schemeClr val="accent1"/>
              </a:buClr>
              <a:buFont typeface="Wingdings" panose="05000000000000000000" pitchFamily="2" charset="2"/>
              <a:buChar char="ü"/>
            </a:pPr>
            <a:r>
              <a:rPr lang="en-US" dirty="0">
                <a:solidFill>
                  <a:srgbClr val="A100FF"/>
                </a:solidFill>
                <a:latin typeface="+mn-lt"/>
              </a:rPr>
              <a:t>Attractive for kids </a:t>
            </a:r>
          </a:p>
          <a:p>
            <a:pPr marL="285750" indent="-285750">
              <a:spcBef>
                <a:spcPts val="1200"/>
              </a:spcBef>
              <a:buClr>
                <a:schemeClr val="accent1"/>
              </a:buClr>
              <a:buFont typeface="Wingdings" panose="05000000000000000000" pitchFamily="2" charset="2"/>
              <a:buChar char="ü"/>
            </a:pPr>
            <a:r>
              <a:rPr lang="en-US" dirty="0">
                <a:latin typeface="+mn-lt"/>
              </a:rPr>
              <a:t>Suitable even for </a:t>
            </a:r>
            <a:r>
              <a:rPr lang="en-US" dirty="0">
                <a:solidFill>
                  <a:srgbClr val="A100FF"/>
                </a:solidFill>
                <a:latin typeface="+mn-lt"/>
              </a:rPr>
              <a:t>integrated children </a:t>
            </a:r>
            <a:r>
              <a:rPr lang="en-US" dirty="0">
                <a:latin typeface="+mn-lt"/>
              </a:rPr>
              <a:t>with special needs</a:t>
            </a:r>
            <a:endParaRPr lang="en-US" dirty="0">
              <a:latin typeface="+mn-lt"/>
              <a:cs typeface="+mn-cs"/>
            </a:endParaRPr>
          </a:p>
          <a:p>
            <a:pPr marL="285750" indent="-285750">
              <a:spcBef>
                <a:spcPts val="1200"/>
              </a:spcBef>
              <a:buClr>
                <a:schemeClr val="accent1"/>
              </a:buClr>
              <a:buFont typeface="Wingdings" panose="05000000000000000000" pitchFamily="2" charset="2"/>
              <a:buChar char="ü"/>
            </a:pPr>
            <a:r>
              <a:rPr lang="en-US" dirty="0">
                <a:solidFill>
                  <a:srgbClr val="A100FF"/>
                </a:solidFill>
                <a:latin typeface="+mn-lt"/>
              </a:rPr>
              <a:t>Long term </a:t>
            </a:r>
            <a:r>
              <a:rPr lang="en-US" dirty="0">
                <a:latin typeface="+mn-lt"/>
              </a:rPr>
              <a:t>use</a:t>
            </a:r>
            <a:endParaRPr lang="en-US" dirty="0">
              <a:latin typeface="+mn-lt"/>
              <a:cs typeface="+mn-cs"/>
            </a:endParaRPr>
          </a:p>
          <a:p>
            <a:pPr marL="285750" indent="-285750">
              <a:spcBef>
                <a:spcPts val="1200"/>
              </a:spcBef>
              <a:buClr>
                <a:schemeClr val="accent1"/>
              </a:buClr>
              <a:buFont typeface="Wingdings" panose="05000000000000000000" pitchFamily="2" charset="2"/>
              <a:buChar char="ü"/>
            </a:pPr>
            <a:r>
              <a:rPr lang="en-US" dirty="0">
                <a:solidFill>
                  <a:srgbClr val="A100FF"/>
                </a:solidFill>
                <a:latin typeface="+mn-lt"/>
              </a:rPr>
              <a:t>Free of charge</a:t>
            </a:r>
          </a:p>
          <a:p>
            <a:pPr marL="285750" indent="-285750">
              <a:spcBef>
                <a:spcPts val="600"/>
              </a:spcBef>
              <a:buClr>
                <a:schemeClr val="accent1"/>
              </a:buClr>
              <a:buFont typeface="Wingdings" panose="05000000000000000000" pitchFamily="2" charset="2"/>
              <a:buChar char="ü"/>
            </a:pPr>
            <a:endParaRPr lang="en-US" dirty="0">
              <a:solidFill>
                <a:prstClr val="black"/>
              </a:solidFill>
              <a:latin typeface="+mn-lt"/>
              <a:cs typeface="+mn-cs"/>
            </a:endParaRPr>
          </a:p>
        </p:txBody>
      </p:sp>
      <p:pic>
        <p:nvPicPr>
          <p:cNvPr id="7" name="Picture 6">
            <a:extLst>
              <a:ext uri="{FF2B5EF4-FFF2-40B4-BE49-F238E27FC236}">
                <a16:creationId xmlns:a16="http://schemas.microsoft.com/office/drawing/2014/main" id="{DA69C65C-A637-4EDC-BECD-0504C908B9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121" y="3060001"/>
            <a:ext cx="1856733" cy="1392549"/>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EC2C2C3A-CBF6-4907-B54A-D866E3F125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4121" y="1385472"/>
            <a:ext cx="1856733" cy="1237822"/>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C4B2192A-D999-4140-BAD8-96C9AE863F15}"/>
              </a:ext>
            </a:extLst>
          </p:cNvPr>
          <p:cNvSpPr txBox="1"/>
          <p:nvPr/>
        </p:nvSpPr>
        <p:spPr>
          <a:xfrm>
            <a:off x="285752" y="626623"/>
            <a:ext cx="8771984" cy="538609"/>
          </a:xfrm>
          <a:prstGeom prst="rect">
            <a:avLst/>
          </a:prstGeom>
          <a:noFill/>
        </p:spPr>
        <p:txBody>
          <a:bodyPr wrap="square" lIns="0" tIns="0" rIns="0" bIns="45720" rtlCol="0">
            <a:spAutoFit/>
          </a:bodyPr>
          <a:lstStyle/>
          <a:p>
            <a:r>
              <a:rPr lang="en-US" sz="1600" spc="-113" dirty="0">
                <a:solidFill>
                  <a:srgbClr val="00B0F0"/>
                </a:solidFill>
                <a:latin typeface="Graphik" panose="020B0503030202060203" pitchFamily="34" charset="0"/>
              </a:rPr>
              <a:t>We did not need to ‘reinvent the wheel’ – the Code.org tools are prepared by Computer Science professionals in cooperation with teachers and students </a:t>
            </a:r>
          </a:p>
        </p:txBody>
      </p:sp>
    </p:spTree>
    <p:extLst>
      <p:ext uri="{BB962C8B-B14F-4D97-AF65-F5344CB8AC3E}">
        <p14:creationId xmlns:p14="http://schemas.microsoft.com/office/powerpoint/2010/main" val="20535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additive="base">
                                        <p:cTn id="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 calcmode="lin" valueType="num">
                                      <p:cBhvr additive="base">
                                        <p:cTn id="1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anim calcmode="lin" valueType="num">
                                      <p:cBhvr additive="base">
                                        <p:cTn id="2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xEl>
                                              <p:pRg st="5" end="5"/>
                                            </p:txEl>
                                          </p:spTgt>
                                        </p:tgtEl>
                                        <p:attrNameLst>
                                          <p:attrName>style.visibility</p:attrName>
                                        </p:attrNameLst>
                                      </p:cBhvr>
                                      <p:to>
                                        <p:strVal val="visible"/>
                                      </p:to>
                                    </p:set>
                                    <p:anim calcmode="lin" valueType="num">
                                      <p:cBhvr additive="base">
                                        <p:cTn id="3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xEl>
                                              <p:pRg st="6" end="6"/>
                                            </p:txEl>
                                          </p:spTgt>
                                        </p:tgtEl>
                                        <p:attrNameLst>
                                          <p:attrName>style.visibility</p:attrName>
                                        </p:attrNameLst>
                                      </p:cBhvr>
                                      <p:to>
                                        <p:strVal val="visible"/>
                                      </p:to>
                                    </p:set>
                                    <p:anim calcmode="lin" valueType="num">
                                      <p:cBhvr additive="base">
                                        <p:cTn id="3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xEl>
                                              <p:pRg st="7" end="7"/>
                                            </p:txEl>
                                          </p:spTgt>
                                        </p:tgtEl>
                                        <p:attrNameLst>
                                          <p:attrName>style.visibility</p:attrName>
                                        </p:attrNameLst>
                                      </p:cBhvr>
                                      <p:to>
                                        <p:strVal val="visible"/>
                                      </p:to>
                                    </p:set>
                                    <p:anim calcmode="lin" valueType="num">
                                      <p:cBhvr additive="base">
                                        <p:cTn id="4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13</a:t>
            </a:fld>
            <a:endParaRPr lang="en-US" dirty="0">
              <a:solidFill>
                <a:prstClr val="white">
                  <a:lumMod val="65000"/>
                </a:prstClr>
              </a:solidFill>
              <a:latin typeface="Graphik"/>
              <a:cs typeface="+mn-cs"/>
            </a:endParaRPr>
          </a:p>
        </p:txBody>
      </p:sp>
      <p:sp>
        <p:nvSpPr>
          <p:cNvPr id="8" name="Title 7"/>
          <p:cNvSpPr>
            <a:spLocks noGrp="1"/>
          </p:cNvSpPr>
          <p:nvPr>
            <p:ph type="title"/>
          </p:nvPr>
        </p:nvSpPr>
        <p:spPr>
          <a:xfrm>
            <a:off x="285749" y="285750"/>
            <a:ext cx="8802591" cy="722008"/>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Teach</a:t>
            </a:r>
            <a:r>
              <a:rPr lang="en-US" sz="2625" spc="-113" dirty="0">
                <a:solidFill>
                  <a:srgbClr val="A100FF"/>
                </a:solidFill>
                <a:latin typeface="Graphik Black" panose="020B0A03030202060203" pitchFamily="34" charset="0"/>
                <a:ea typeface="+mn-ea"/>
                <a:cs typeface="+mn-cs"/>
              </a:rPr>
              <a:t> </a:t>
            </a:r>
            <a:r>
              <a:rPr lang="en-US" sz="2600" spc="-113" dirty="0">
                <a:solidFill>
                  <a:srgbClr val="A100FF"/>
                </a:solidFill>
                <a:latin typeface="Graphik Black" panose="020B0A03030202060203" pitchFamily="34" charset="0"/>
                <a:ea typeface="+mn-ea"/>
                <a:cs typeface="+mn-cs"/>
              </a:rPr>
              <a:t>the</a:t>
            </a:r>
            <a:r>
              <a:rPr lang="en-US" sz="2625" spc="-113" dirty="0">
                <a:solidFill>
                  <a:srgbClr val="A100FF"/>
                </a:solidFill>
                <a:latin typeface="Graphik Black" panose="020B0A03030202060203" pitchFamily="34" charset="0"/>
                <a:ea typeface="+mn-ea"/>
                <a:cs typeface="+mn-cs"/>
              </a:rPr>
              <a:t> teacher Approach</a:t>
            </a:r>
            <a:br>
              <a:rPr lang="en-US" sz="2625" spc="-113" dirty="0">
                <a:solidFill>
                  <a:srgbClr val="A100FF"/>
                </a:solidFill>
                <a:latin typeface="Graphik Black" panose="020B0A03030202060203" pitchFamily="34" charset="0"/>
                <a:ea typeface="+mn-ea"/>
                <a:cs typeface="+mn-cs"/>
              </a:rPr>
            </a:br>
            <a:endParaRPr lang="en-US" sz="2625" spc="-113" dirty="0">
              <a:solidFill>
                <a:srgbClr val="A100FF"/>
              </a:solidFill>
              <a:latin typeface="Graphik Black" panose="020B0A03030202060203" pitchFamily="34" charset="0"/>
              <a:ea typeface="+mn-ea"/>
              <a:cs typeface="+mn-cs"/>
            </a:endParaRPr>
          </a:p>
        </p:txBody>
      </p:sp>
      <p:grpSp>
        <p:nvGrpSpPr>
          <p:cNvPr id="20" name="Group 19">
            <a:extLst>
              <a:ext uri="{FF2B5EF4-FFF2-40B4-BE49-F238E27FC236}">
                <a16:creationId xmlns:a16="http://schemas.microsoft.com/office/drawing/2014/main" id="{16E07CE8-AC55-4165-8EEB-5538F1197695}"/>
              </a:ext>
            </a:extLst>
          </p:cNvPr>
          <p:cNvGrpSpPr/>
          <p:nvPr/>
        </p:nvGrpSpPr>
        <p:grpSpPr>
          <a:xfrm>
            <a:off x="1360707" y="2376348"/>
            <a:ext cx="1006718" cy="610486"/>
            <a:chOff x="714290" y="2411240"/>
            <a:chExt cx="1676400" cy="914400"/>
          </a:xfrm>
        </p:grpSpPr>
        <p:pic>
          <p:nvPicPr>
            <p:cNvPr id="30" name="Graphic 29" descr="Children">
              <a:extLst>
                <a:ext uri="{FF2B5EF4-FFF2-40B4-BE49-F238E27FC236}">
                  <a16:creationId xmlns:a16="http://schemas.microsoft.com/office/drawing/2014/main" id="{F67C3796-FCDF-4B14-8D98-66E0389EAF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290" y="2411240"/>
              <a:ext cx="914400" cy="914400"/>
            </a:xfrm>
            <a:prstGeom prst="rect">
              <a:avLst/>
            </a:prstGeom>
          </p:spPr>
        </p:pic>
        <p:pic>
          <p:nvPicPr>
            <p:cNvPr id="31" name="Graphic 30" descr="Children">
              <a:extLst>
                <a:ext uri="{FF2B5EF4-FFF2-40B4-BE49-F238E27FC236}">
                  <a16:creationId xmlns:a16="http://schemas.microsoft.com/office/drawing/2014/main" id="{C862FAB6-EFD5-4AF7-9120-F8FA5294E1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290" y="2411240"/>
              <a:ext cx="914400" cy="914400"/>
            </a:xfrm>
            <a:prstGeom prst="rect">
              <a:avLst/>
            </a:prstGeom>
          </p:spPr>
        </p:pic>
      </p:grpSp>
      <p:grpSp>
        <p:nvGrpSpPr>
          <p:cNvPr id="21" name="Group 20">
            <a:extLst>
              <a:ext uri="{FF2B5EF4-FFF2-40B4-BE49-F238E27FC236}">
                <a16:creationId xmlns:a16="http://schemas.microsoft.com/office/drawing/2014/main" id="{69769D2D-6EB4-4E5D-B00D-774852B3B6CC}"/>
              </a:ext>
            </a:extLst>
          </p:cNvPr>
          <p:cNvGrpSpPr/>
          <p:nvPr/>
        </p:nvGrpSpPr>
        <p:grpSpPr>
          <a:xfrm>
            <a:off x="1360707" y="2734407"/>
            <a:ext cx="1006718" cy="610486"/>
            <a:chOff x="714290" y="2411240"/>
            <a:chExt cx="1676400" cy="914400"/>
          </a:xfrm>
        </p:grpSpPr>
        <p:pic>
          <p:nvPicPr>
            <p:cNvPr id="28" name="Graphic 27" descr="Children">
              <a:extLst>
                <a:ext uri="{FF2B5EF4-FFF2-40B4-BE49-F238E27FC236}">
                  <a16:creationId xmlns:a16="http://schemas.microsoft.com/office/drawing/2014/main" id="{DE6AFC6A-2A31-4F84-AE46-9664F39504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290" y="2411240"/>
              <a:ext cx="914400" cy="914400"/>
            </a:xfrm>
            <a:prstGeom prst="rect">
              <a:avLst/>
            </a:prstGeom>
          </p:spPr>
        </p:pic>
        <p:pic>
          <p:nvPicPr>
            <p:cNvPr id="29" name="Graphic 28" descr="Children">
              <a:extLst>
                <a:ext uri="{FF2B5EF4-FFF2-40B4-BE49-F238E27FC236}">
                  <a16:creationId xmlns:a16="http://schemas.microsoft.com/office/drawing/2014/main" id="{12E41DB5-06B5-4FF3-8C9D-D3AA21839C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290" y="2411240"/>
              <a:ext cx="914400" cy="914400"/>
            </a:xfrm>
            <a:prstGeom prst="rect">
              <a:avLst/>
            </a:prstGeom>
          </p:spPr>
        </p:pic>
      </p:grpSp>
      <p:grpSp>
        <p:nvGrpSpPr>
          <p:cNvPr id="22" name="Group 21">
            <a:extLst>
              <a:ext uri="{FF2B5EF4-FFF2-40B4-BE49-F238E27FC236}">
                <a16:creationId xmlns:a16="http://schemas.microsoft.com/office/drawing/2014/main" id="{56250280-8DB9-4B78-BD20-0775DDF6018D}"/>
              </a:ext>
            </a:extLst>
          </p:cNvPr>
          <p:cNvGrpSpPr/>
          <p:nvPr/>
        </p:nvGrpSpPr>
        <p:grpSpPr>
          <a:xfrm>
            <a:off x="1360707" y="3088581"/>
            <a:ext cx="1006718" cy="610486"/>
            <a:chOff x="714290" y="2411240"/>
            <a:chExt cx="1676400" cy="914400"/>
          </a:xfrm>
        </p:grpSpPr>
        <p:pic>
          <p:nvPicPr>
            <p:cNvPr id="26" name="Graphic 25" descr="Children">
              <a:extLst>
                <a:ext uri="{FF2B5EF4-FFF2-40B4-BE49-F238E27FC236}">
                  <a16:creationId xmlns:a16="http://schemas.microsoft.com/office/drawing/2014/main" id="{784D16C9-8CAC-42BB-8A75-FE6C14B431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290" y="2411240"/>
              <a:ext cx="914400" cy="914400"/>
            </a:xfrm>
            <a:prstGeom prst="rect">
              <a:avLst/>
            </a:prstGeom>
          </p:spPr>
        </p:pic>
        <p:pic>
          <p:nvPicPr>
            <p:cNvPr id="27" name="Graphic 26" descr="Children">
              <a:extLst>
                <a:ext uri="{FF2B5EF4-FFF2-40B4-BE49-F238E27FC236}">
                  <a16:creationId xmlns:a16="http://schemas.microsoft.com/office/drawing/2014/main" id="{14AC0318-8434-4FBF-9147-B858EB0326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290" y="2411240"/>
              <a:ext cx="914400" cy="914400"/>
            </a:xfrm>
            <a:prstGeom prst="rect">
              <a:avLst/>
            </a:prstGeom>
          </p:spPr>
        </p:pic>
      </p:grpSp>
      <p:grpSp>
        <p:nvGrpSpPr>
          <p:cNvPr id="23" name="Group 22">
            <a:extLst>
              <a:ext uri="{FF2B5EF4-FFF2-40B4-BE49-F238E27FC236}">
                <a16:creationId xmlns:a16="http://schemas.microsoft.com/office/drawing/2014/main" id="{04AE526E-3741-49F6-BD2A-AD7CEA61CFFF}"/>
              </a:ext>
            </a:extLst>
          </p:cNvPr>
          <p:cNvGrpSpPr/>
          <p:nvPr/>
        </p:nvGrpSpPr>
        <p:grpSpPr>
          <a:xfrm>
            <a:off x="1371885" y="3437051"/>
            <a:ext cx="1006718" cy="610486"/>
            <a:chOff x="714290" y="2411240"/>
            <a:chExt cx="1676400" cy="914400"/>
          </a:xfrm>
        </p:grpSpPr>
        <p:pic>
          <p:nvPicPr>
            <p:cNvPr id="24" name="Graphic 23" descr="Children">
              <a:extLst>
                <a:ext uri="{FF2B5EF4-FFF2-40B4-BE49-F238E27FC236}">
                  <a16:creationId xmlns:a16="http://schemas.microsoft.com/office/drawing/2014/main" id="{D18CF096-50FD-4F22-8019-F9913C07D4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290" y="2411240"/>
              <a:ext cx="914400" cy="914400"/>
            </a:xfrm>
            <a:prstGeom prst="rect">
              <a:avLst/>
            </a:prstGeom>
          </p:spPr>
        </p:pic>
        <p:pic>
          <p:nvPicPr>
            <p:cNvPr id="25" name="Graphic 24" descr="Children">
              <a:extLst>
                <a:ext uri="{FF2B5EF4-FFF2-40B4-BE49-F238E27FC236}">
                  <a16:creationId xmlns:a16="http://schemas.microsoft.com/office/drawing/2014/main" id="{42F196FB-DAEA-4EE7-A377-6B25F17B0C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290" y="2411240"/>
              <a:ext cx="914400" cy="914400"/>
            </a:xfrm>
            <a:prstGeom prst="rect">
              <a:avLst/>
            </a:prstGeom>
          </p:spPr>
        </p:pic>
      </p:grpSp>
      <p:sp>
        <p:nvSpPr>
          <p:cNvPr id="12" name="TextBox 11">
            <a:extLst>
              <a:ext uri="{FF2B5EF4-FFF2-40B4-BE49-F238E27FC236}">
                <a16:creationId xmlns:a16="http://schemas.microsoft.com/office/drawing/2014/main" id="{B095C65A-ED2C-4E5A-B2E7-28F5E3D02F52}"/>
              </a:ext>
            </a:extLst>
          </p:cNvPr>
          <p:cNvSpPr txBox="1"/>
          <p:nvPr/>
        </p:nvSpPr>
        <p:spPr>
          <a:xfrm>
            <a:off x="-49282" y="1387055"/>
            <a:ext cx="3697196" cy="738664"/>
          </a:xfrm>
          <a:prstGeom prst="rect">
            <a:avLst/>
          </a:prstGeom>
          <a:noFill/>
        </p:spPr>
        <p:txBody>
          <a:bodyPr wrap="square" rtlCol="0">
            <a:spAutoFit/>
          </a:bodyPr>
          <a:lstStyle/>
          <a:p>
            <a:pPr algn="ctr"/>
            <a:r>
              <a:rPr lang="en-US" sz="1400" dirty="0">
                <a:latin typeface="Graphik Regular" panose="020B0503030202060203" pitchFamily="34" charset="0"/>
              </a:rPr>
              <a:t>Teaching kids directly:</a:t>
            </a:r>
          </a:p>
          <a:p>
            <a:pPr algn="ctr"/>
            <a:r>
              <a:rPr lang="en-US" sz="1400" b="1" dirty="0">
                <a:solidFill>
                  <a:srgbClr val="A100FF"/>
                </a:solidFill>
                <a:latin typeface="Graphik Black" panose="020B0A03030202060203" pitchFamily="34" charset="0"/>
              </a:rPr>
              <a:t>1 class is impacted</a:t>
            </a:r>
          </a:p>
          <a:p>
            <a:pPr algn="ctr"/>
            <a:r>
              <a:rPr lang="en-US" sz="1400" b="1" dirty="0">
                <a:solidFill>
                  <a:srgbClr val="A100FF"/>
                </a:solidFill>
                <a:latin typeface="Graphik Black" panose="020B0A03030202060203" pitchFamily="34" charset="0"/>
              </a:rPr>
              <a:t>as 1 shot</a:t>
            </a:r>
          </a:p>
        </p:txBody>
      </p:sp>
      <p:pic>
        <p:nvPicPr>
          <p:cNvPr id="34" name="Graphic 33" descr="Teacher">
            <a:extLst>
              <a:ext uri="{FF2B5EF4-FFF2-40B4-BE49-F238E27FC236}">
                <a16:creationId xmlns:a16="http://schemas.microsoft.com/office/drawing/2014/main" id="{3B7B7A22-09ED-4EAF-8B60-AB67BBC93B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7509" y="3155289"/>
            <a:ext cx="549119" cy="610486"/>
          </a:xfrm>
          <a:prstGeom prst="rect">
            <a:avLst/>
          </a:prstGeom>
        </p:spPr>
      </p:pic>
      <p:grpSp>
        <p:nvGrpSpPr>
          <p:cNvPr id="46" name="Group 45">
            <a:extLst>
              <a:ext uri="{FF2B5EF4-FFF2-40B4-BE49-F238E27FC236}">
                <a16:creationId xmlns:a16="http://schemas.microsoft.com/office/drawing/2014/main" id="{91EC0A7D-AF3B-415F-A357-D6177D76AEA8}"/>
              </a:ext>
            </a:extLst>
          </p:cNvPr>
          <p:cNvGrpSpPr/>
          <p:nvPr/>
        </p:nvGrpSpPr>
        <p:grpSpPr>
          <a:xfrm>
            <a:off x="4797806" y="1796417"/>
            <a:ext cx="1944840" cy="610486"/>
            <a:chOff x="6161821" y="2362077"/>
            <a:chExt cx="1944840" cy="610486"/>
          </a:xfrm>
        </p:grpSpPr>
        <p:pic>
          <p:nvPicPr>
            <p:cNvPr id="47" name="Graphic 46" descr="Children">
              <a:extLst>
                <a:ext uri="{FF2B5EF4-FFF2-40B4-BE49-F238E27FC236}">
                  <a16:creationId xmlns:a16="http://schemas.microsoft.com/office/drawing/2014/main" id="{6450F111-D0DC-4B20-A4E8-FE4B19D204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48" name="Graphic 47" descr="Children">
              <a:extLst>
                <a:ext uri="{FF2B5EF4-FFF2-40B4-BE49-F238E27FC236}">
                  <a16:creationId xmlns:a16="http://schemas.microsoft.com/office/drawing/2014/main" id="{2C3CD08D-01B0-4434-A3E9-BE59D2F1E8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49" name="Graphic 48" descr="Children">
              <a:extLst>
                <a:ext uri="{FF2B5EF4-FFF2-40B4-BE49-F238E27FC236}">
                  <a16:creationId xmlns:a16="http://schemas.microsoft.com/office/drawing/2014/main" id="{A0464040-3C50-4CC7-AEDB-CE25479CB9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50" name="Graphic 49" descr="Children">
              <a:extLst>
                <a:ext uri="{FF2B5EF4-FFF2-40B4-BE49-F238E27FC236}">
                  <a16:creationId xmlns:a16="http://schemas.microsoft.com/office/drawing/2014/main" id="{D8556F94-C008-4DBD-B9EC-BACF765739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51" name="Group 50">
            <a:extLst>
              <a:ext uri="{FF2B5EF4-FFF2-40B4-BE49-F238E27FC236}">
                <a16:creationId xmlns:a16="http://schemas.microsoft.com/office/drawing/2014/main" id="{EE1182A8-4269-40F2-952D-4E0F4B1F5A3A}"/>
              </a:ext>
            </a:extLst>
          </p:cNvPr>
          <p:cNvGrpSpPr/>
          <p:nvPr/>
        </p:nvGrpSpPr>
        <p:grpSpPr>
          <a:xfrm>
            <a:off x="4797806" y="2156490"/>
            <a:ext cx="1944840" cy="610486"/>
            <a:chOff x="6161821" y="2362077"/>
            <a:chExt cx="1944840" cy="610486"/>
          </a:xfrm>
        </p:grpSpPr>
        <p:pic>
          <p:nvPicPr>
            <p:cNvPr id="52" name="Graphic 51" descr="Children">
              <a:extLst>
                <a:ext uri="{FF2B5EF4-FFF2-40B4-BE49-F238E27FC236}">
                  <a16:creationId xmlns:a16="http://schemas.microsoft.com/office/drawing/2014/main" id="{0E1BA8F6-431F-4DF9-AA22-D023136E7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53" name="Graphic 52" descr="Children">
              <a:extLst>
                <a:ext uri="{FF2B5EF4-FFF2-40B4-BE49-F238E27FC236}">
                  <a16:creationId xmlns:a16="http://schemas.microsoft.com/office/drawing/2014/main" id="{EF6FB7BA-BA71-4A14-9D30-B4EECF67A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54" name="Graphic 53" descr="Children">
              <a:extLst>
                <a:ext uri="{FF2B5EF4-FFF2-40B4-BE49-F238E27FC236}">
                  <a16:creationId xmlns:a16="http://schemas.microsoft.com/office/drawing/2014/main" id="{2F67AA2B-7783-4160-B52D-9859D637A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55" name="Graphic 54" descr="Children">
              <a:extLst>
                <a:ext uri="{FF2B5EF4-FFF2-40B4-BE49-F238E27FC236}">
                  <a16:creationId xmlns:a16="http://schemas.microsoft.com/office/drawing/2014/main" id="{67FA1D4E-46B4-4332-BCF6-3410706E68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56" name="Group 55">
            <a:extLst>
              <a:ext uri="{FF2B5EF4-FFF2-40B4-BE49-F238E27FC236}">
                <a16:creationId xmlns:a16="http://schemas.microsoft.com/office/drawing/2014/main" id="{0CB42679-49D2-4A1E-BF1A-4C6F134678C9}"/>
              </a:ext>
            </a:extLst>
          </p:cNvPr>
          <p:cNvGrpSpPr/>
          <p:nvPr/>
        </p:nvGrpSpPr>
        <p:grpSpPr>
          <a:xfrm>
            <a:off x="4797806" y="2516563"/>
            <a:ext cx="1944840" cy="610486"/>
            <a:chOff x="6161821" y="2362077"/>
            <a:chExt cx="1944840" cy="610486"/>
          </a:xfrm>
        </p:grpSpPr>
        <p:pic>
          <p:nvPicPr>
            <p:cNvPr id="57" name="Graphic 56" descr="Children">
              <a:extLst>
                <a:ext uri="{FF2B5EF4-FFF2-40B4-BE49-F238E27FC236}">
                  <a16:creationId xmlns:a16="http://schemas.microsoft.com/office/drawing/2014/main" id="{AB2D8652-9101-4F65-BA27-75575A44C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58" name="Graphic 57" descr="Children">
              <a:extLst>
                <a:ext uri="{FF2B5EF4-FFF2-40B4-BE49-F238E27FC236}">
                  <a16:creationId xmlns:a16="http://schemas.microsoft.com/office/drawing/2014/main" id="{969D745E-4D68-4009-AE10-97F0B6A9C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59" name="Graphic 58" descr="Children">
              <a:extLst>
                <a:ext uri="{FF2B5EF4-FFF2-40B4-BE49-F238E27FC236}">
                  <a16:creationId xmlns:a16="http://schemas.microsoft.com/office/drawing/2014/main" id="{12156749-F670-4BE9-9742-934F2D3BC4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60" name="Graphic 59" descr="Children">
              <a:extLst>
                <a:ext uri="{FF2B5EF4-FFF2-40B4-BE49-F238E27FC236}">
                  <a16:creationId xmlns:a16="http://schemas.microsoft.com/office/drawing/2014/main" id="{94CCBC1A-4B12-4535-A76F-A277B73200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61" name="Group 60">
            <a:extLst>
              <a:ext uri="{FF2B5EF4-FFF2-40B4-BE49-F238E27FC236}">
                <a16:creationId xmlns:a16="http://schemas.microsoft.com/office/drawing/2014/main" id="{F8BE2133-71FB-4D81-84DC-B15154ADF2FD}"/>
              </a:ext>
            </a:extLst>
          </p:cNvPr>
          <p:cNvGrpSpPr/>
          <p:nvPr/>
        </p:nvGrpSpPr>
        <p:grpSpPr>
          <a:xfrm>
            <a:off x="4797806" y="2883110"/>
            <a:ext cx="1944840" cy="610486"/>
            <a:chOff x="6161821" y="2362077"/>
            <a:chExt cx="1944840" cy="610486"/>
          </a:xfrm>
        </p:grpSpPr>
        <p:pic>
          <p:nvPicPr>
            <p:cNvPr id="62" name="Graphic 61" descr="Children">
              <a:extLst>
                <a:ext uri="{FF2B5EF4-FFF2-40B4-BE49-F238E27FC236}">
                  <a16:creationId xmlns:a16="http://schemas.microsoft.com/office/drawing/2014/main" id="{F1EDFA42-DA07-4D9F-9C5D-4B5527109E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63" name="Graphic 62" descr="Children">
              <a:extLst>
                <a:ext uri="{FF2B5EF4-FFF2-40B4-BE49-F238E27FC236}">
                  <a16:creationId xmlns:a16="http://schemas.microsoft.com/office/drawing/2014/main" id="{538B6AC8-955E-4A12-BD6E-163750726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64" name="Graphic 63" descr="Children">
              <a:extLst>
                <a:ext uri="{FF2B5EF4-FFF2-40B4-BE49-F238E27FC236}">
                  <a16:creationId xmlns:a16="http://schemas.microsoft.com/office/drawing/2014/main" id="{236FA61D-D4AA-4864-93F8-17444C7B9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65" name="Graphic 64" descr="Children">
              <a:extLst>
                <a:ext uri="{FF2B5EF4-FFF2-40B4-BE49-F238E27FC236}">
                  <a16:creationId xmlns:a16="http://schemas.microsoft.com/office/drawing/2014/main" id="{853A9A9A-9885-4253-B6F2-0DACF6441F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86" name="Group 85">
            <a:extLst>
              <a:ext uri="{FF2B5EF4-FFF2-40B4-BE49-F238E27FC236}">
                <a16:creationId xmlns:a16="http://schemas.microsoft.com/office/drawing/2014/main" id="{93D691EC-EFF9-4FB5-BAAA-AF6BDBB29440}"/>
              </a:ext>
            </a:extLst>
          </p:cNvPr>
          <p:cNvGrpSpPr/>
          <p:nvPr/>
        </p:nvGrpSpPr>
        <p:grpSpPr>
          <a:xfrm>
            <a:off x="6663501" y="1794101"/>
            <a:ext cx="1944840" cy="610486"/>
            <a:chOff x="6161821" y="2362077"/>
            <a:chExt cx="1944840" cy="610486"/>
          </a:xfrm>
        </p:grpSpPr>
        <p:pic>
          <p:nvPicPr>
            <p:cNvPr id="87" name="Graphic 86" descr="Children">
              <a:extLst>
                <a:ext uri="{FF2B5EF4-FFF2-40B4-BE49-F238E27FC236}">
                  <a16:creationId xmlns:a16="http://schemas.microsoft.com/office/drawing/2014/main" id="{29662793-CB7D-4D15-B239-AE5BE4367B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88" name="Graphic 87" descr="Children">
              <a:extLst>
                <a:ext uri="{FF2B5EF4-FFF2-40B4-BE49-F238E27FC236}">
                  <a16:creationId xmlns:a16="http://schemas.microsoft.com/office/drawing/2014/main" id="{82723F2A-5A4D-4899-9F96-4661ADC16F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89" name="Graphic 88" descr="Children">
              <a:extLst>
                <a:ext uri="{FF2B5EF4-FFF2-40B4-BE49-F238E27FC236}">
                  <a16:creationId xmlns:a16="http://schemas.microsoft.com/office/drawing/2014/main" id="{83650595-5A24-405A-9543-C08DA849B9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90" name="Graphic 89" descr="Children">
              <a:extLst>
                <a:ext uri="{FF2B5EF4-FFF2-40B4-BE49-F238E27FC236}">
                  <a16:creationId xmlns:a16="http://schemas.microsoft.com/office/drawing/2014/main" id="{9F9FF3EB-EF58-432E-B609-5EFE98C249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91" name="Group 90">
            <a:extLst>
              <a:ext uri="{FF2B5EF4-FFF2-40B4-BE49-F238E27FC236}">
                <a16:creationId xmlns:a16="http://schemas.microsoft.com/office/drawing/2014/main" id="{BFFCDD42-DE5C-441D-A811-2395BB1BE4E2}"/>
              </a:ext>
            </a:extLst>
          </p:cNvPr>
          <p:cNvGrpSpPr/>
          <p:nvPr/>
        </p:nvGrpSpPr>
        <p:grpSpPr>
          <a:xfrm>
            <a:off x="6663501" y="2154174"/>
            <a:ext cx="1944840" cy="610486"/>
            <a:chOff x="6161821" y="2362077"/>
            <a:chExt cx="1944840" cy="610486"/>
          </a:xfrm>
        </p:grpSpPr>
        <p:pic>
          <p:nvPicPr>
            <p:cNvPr id="92" name="Graphic 91" descr="Children">
              <a:extLst>
                <a:ext uri="{FF2B5EF4-FFF2-40B4-BE49-F238E27FC236}">
                  <a16:creationId xmlns:a16="http://schemas.microsoft.com/office/drawing/2014/main" id="{BB46BC5A-FF29-45CA-842E-3190F4600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93" name="Graphic 92" descr="Children">
              <a:extLst>
                <a:ext uri="{FF2B5EF4-FFF2-40B4-BE49-F238E27FC236}">
                  <a16:creationId xmlns:a16="http://schemas.microsoft.com/office/drawing/2014/main" id="{619DCF5D-E217-4EFD-AD60-C449310CFC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94" name="Graphic 93" descr="Children">
              <a:extLst>
                <a:ext uri="{FF2B5EF4-FFF2-40B4-BE49-F238E27FC236}">
                  <a16:creationId xmlns:a16="http://schemas.microsoft.com/office/drawing/2014/main" id="{0E976582-40B8-4932-A769-9129CA8F93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95" name="Graphic 94" descr="Children">
              <a:extLst>
                <a:ext uri="{FF2B5EF4-FFF2-40B4-BE49-F238E27FC236}">
                  <a16:creationId xmlns:a16="http://schemas.microsoft.com/office/drawing/2014/main" id="{D950AB24-7EB6-419A-8BE6-E9502192A8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96" name="Group 95">
            <a:extLst>
              <a:ext uri="{FF2B5EF4-FFF2-40B4-BE49-F238E27FC236}">
                <a16:creationId xmlns:a16="http://schemas.microsoft.com/office/drawing/2014/main" id="{EA5A5B6A-10BA-49FD-95FC-AEA22275964E}"/>
              </a:ext>
            </a:extLst>
          </p:cNvPr>
          <p:cNvGrpSpPr/>
          <p:nvPr/>
        </p:nvGrpSpPr>
        <p:grpSpPr>
          <a:xfrm>
            <a:off x="6663501" y="2514247"/>
            <a:ext cx="1944840" cy="610486"/>
            <a:chOff x="6161821" y="2362077"/>
            <a:chExt cx="1944840" cy="610486"/>
          </a:xfrm>
        </p:grpSpPr>
        <p:pic>
          <p:nvPicPr>
            <p:cNvPr id="97" name="Graphic 96" descr="Children">
              <a:extLst>
                <a:ext uri="{FF2B5EF4-FFF2-40B4-BE49-F238E27FC236}">
                  <a16:creationId xmlns:a16="http://schemas.microsoft.com/office/drawing/2014/main" id="{35D26F22-817D-49E8-926B-8BA4A416D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98" name="Graphic 97" descr="Children">
              <a:extLst>
                <a:ext uri="{FF2B5EF4-FFF2-40B4-BE49-F238E27FC236}">
                  <a16:creationId xmlns:a16="http://schemas.microsoft.com/office/drawing/2014/main" id="{4A1E6D3E-6728-4A2E-8CF3-0EF0C6693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99" name="Graphic 98" descr="Children">
              <a:extLst>
                <a:ext uri="{FF2B5EF4-FFF2-40B4-BE49-F238E27FC236}">
                  <a16:creationId xmlns:a16="http://schemas.microsoft.com/office/drawing/2014/main" id="{B5BCFCB6-A50C-4AA4-B374-6CA17B6FA6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100" name="Graphic 99" descr="Children">
              <a:extLst>
                <a:ext uri="{FF2B5EF4-FFF2-40B4-BE49-F238E27FC236}">
                  <a16:creationId xmlns:a16="http://schemas.microsoft.com/office/drawing/2014/main" id="{002197FA-E507-47C6-9D46-4497BF5CDF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101" name="Group 100">
            <a:extLst>
              <a:ext uri="{FF2B5EF4-FFF2-40B4-BE49-F238E27FC236}">
                <a16:creationId xmlns:a16="http://schemas.microsoft.com/office/drawing/2014/main" id="{DF7C8A37-830F-4F18-9D56-E3B75A2AAE42}"/>
              </a:ext>
            </a:extLst>
          </p:cNvPr>
          <p:cNvGrpSpPr/>
          <p:nvPr/>
        </p:nvGrpSpPr>
        <p:grpSpPr>
          <a:xfrm>
            <a:off x="6663501" y="2880794"/>
            <a:ext cx="1944840" cy="610486"/>
            <a:chOff x="6161821" y="2362077"/>
            <a:chExt cx="1944840" cy="610486"/>
          </a:xfrm>
        </p:grpSpPr>
        <p:pic>
          <p:nvPicPr>
            <p:cNvPr id="102" name="Graphic 101" descr="Children">
              <a:extLst>
                <a:ext uri="{FF2B5EF4-FFF2-40B4-BE49-F238E27FC236}">
                  <a16:creationId xmlns:a16="http://schemas.microsoft.com/office/drawing/2014/main" id="{C35C8E52-1579-4B0B-AED9-4A72A2D90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103" name="Graphic 102" descr="Children">
              <a:extLst>
                <a:ext uri="{FF2B5EF4-FFF2-40B4-BE49-F238E27FC236}">
                  <a16:creationId xmlns:a16="http://schemas.microsoft.com/office/drawing/2014/main" id="{1CE0D5ED-8CC4-4E7F-8E0E-C394B09F9C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104" name="Graphic 103" descr="Children">
              <a:extLst>
                <a:ext uri="{FF2B5EF4-FFF2-40B4-BE49-F238E27FC236}">
                  <a16:creationId xmlns:a16="http://schemas.microsoft.com/office/drawing/2014/main" id="{B720A58E-84F5-4D8B-B343-DED568C1EB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105" name="Graphic 104" descr="Children">
              <a:extLst>
                <a:ext uri="{FF2B5EF4-FFF2-40B4-BE49-F238E27FC236}">
                  <a16:creationId xmlns:a16="http://schemas.microsoft.com/office/drawing/2014/main" id="{020F374E-F590-4165-B116-EB437F6EEE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106" name="Group 105">
            <a:extLst>
              <a:ext uri="{FF2B5EF4-FFF2-40B4-BE49-F238E27FC236}">
                <a16:creationId xmlns:a16="http://schemas.microsoft.com/office/drawing/2014/main" id="{CD2E5C94-7D2E-4812-BCAC-CBCFB72A0141}"/>
              </a:ext>
            </a:extLst>
          </p:cNvPr>
          <p:cNvGrpSpPr/>
          <p:nvPr/>
        </p:nvGrpSpPr>
        <p:grpSpPr>
          <a:xfrm>
            <a:off x="4808662" y="3223195"/>
            <a:ext cx="1944840" cy="610486"/>
            <a:chOff x="6161821" y="2362077"/>
            <a:chExt cx="1944840" cy="610486"/>
          </a:xfrm>
        </p:grpSpPr>
        <p:pic>
          <p:nvPicPr>
            <p:cNvPr id="107" name="Graphic 106" descr="Children">
              <a:extLst>
                <a:ext uri="{FF2B5EF4-FFF2-40B4-BE49-F238E27FC236}">
                  <a16:creationId xmlns:a16="http://schemas.microsoft.com/office/drawing/2014/main" id="{3985D65B-6A88-4194-9497-B8D2A10F09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108" name="Graphic 107" descr="Children">
              <a:extLst>
                <a:ext uri="{FF2B5EF4-FFF2-40B4-BE49-F238E27FC236}">
                  <a16:creationId xmlns:a16="http://schemas.microsoft.com/office/drawing/2014/main" id="{A673D942-8BF7-4A73-9C7C-534BF7386F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109" name="Graphic 108" descr="Children">
              <a:extLst>
                <a:ext uri="{FF2B5EF4-FFF2-40B4-BE49-F238E27FC236}">
                  <a16:creationId xmlns:a16="http://schemas.microsoft.com/office/drawing/2014/main" id="{A67B04AD-796B-4AEC-8936-071BDB3366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110" name="Graphic 109" descr="Children">
              <a:extLst>
                <a:ext uri="{FF2B5EF4-FFF2-40B4-BE49-F238E27FC236}">
                  <a16:creationId xmlns:a16="http://schemas.microsoft.com/office/drawing/2014/main" id="{0FE3AFED-E222-426C-932F-9AD994CDD4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111" name="Group 110">
            <a:extLst>
              <a:ext uri="{FF2B5EF4-FFF2-40B4-BE49-F238E27FC236}">
                <a16:creationId xmlns:a16="http://schemas.microsoft.com/office/drawing/2014/main" id="{6B1C0D19-C1F2-486C-A6E6-5019BC8B9B40}"/>
              </a:ext>
            </a:extLst>
          </p:cNvPr>
          <p:cNvGrpSpPr/>
          <p:nvPr/>
        </p:nvGrpSpPr>
        <p:grpSpPr>
          <a:xfrm>
            <a:off x="4808662" y="3583268"/>
            <a:ext cx="1944840" cy="610486"/>
            <a:chOff x="6161821" y="2362077"/>
            <a:chExt cx="1944840" cy="610486"/>
          </a:xfrm>
        </p:grpSpPr>
        <p:pic>
          <p:nvPicPr>
            <p:cNvPr id="112" name="Graphic 111" descr="Children">
              <a:extLst>
                <a:ext uri="{FF2B5EF4-FFF2-40B4-BE49-F238E27FC236}">
                  <a16:creationId xmlns:a16="http://schemas.microsoft.com/office/drawing/2014/main" id="{EFC28DCC-640E-4A5D-8DA4-F50085FD3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113" name="Graphic 112" descr="Children">
              <a:extLst>
                <a:ext uri="{FF2B5EF4-FFF2-40B4-BE49-F238E27FC236}">
                  <a16:creationId xmlns:a16="http://schemas.microsoft.com/office/drawing/2014/main" id="{45334EBB-42CD-4E16-9C59-0629578382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114" name="Graphic 113" descr="Children">
              <a:extLst>
                <a:ext uri="{FF2B5EF4-FFF2-40B4-BE49-F238E27FC236}">
                  <a16:creationId xmlns:a16="http://schemas.microsoft.com/office/drawing/2014/main" id="{ED6A5D54-609C-4A8F-8668-9DED6337FE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115" name="Graphic 114" descr="Children">
              <a:extLst>
                <a:ext uri="{FF2B5EF4-FFF2-40B4-BE49-F238E27FC236}">
                  <a16:creationId xmlns:a16="http://schemas.microsoft.com/office/drawing/2014/main" id="{727194B5-A3C5-4E7C-B467-587A1B0D18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116" name="Group 115">
            <a:extLst>
              <a:ext uri="{FF2B5EF4-FFF2-40B4-BE49-F238E27FC236}">
                <a16:creationId xmlns:a16="http://schemas.microsoft.com/office/drawing/2014/main" id="{92169D6B-12F9-4EF3-AF3E-9B0F3A6284C6}"/>
              </a:ext>
            </a:extLst>
          </p:cNvPr>
          <p:cNvGrpSpPr/>
          <p:nvPr/>
        </p:nvGrpSpPr>
        <p:grpSpPr>
          <a:xfrm>
            <a:off x="4808662" y="3943341"/>
            <a:ext cx="1944840" cy="610486"/>
            <a:chOff x="6161821" y="2362077"/>
            <a:chExt cx="1944840" cy="610486"/>
          </a:xfrm>
        </p:grpSpPr>
        <p:pic>
          <p:nvPicPr>
            <p:cNvPr id="117" name="Graphic 116" descr="Children">
              <a:extLst>
                <a:ext uri="{FF2B5EF4-FFF2-40B4-BE49-F238E27FC236}">
                  <a16:creationId xmlns:a16="http://schemas.microsoft.com/office/drawing/2014/main" id="{C177576B-604A-481E-961C-409F3E0E11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118" name="Graphic 117" descr="Children">
              <a:extLst>
                <a:ext uri="{FF2B5EF4-FFF2-40B4-BE49-F238E27FC236}">
                  <a16:creationId xmlns:a16="http://schemas.microsoft.com/office/drawing/2014/main" id="{5D2365BF-4037-42F3-8E0F-9D05C0C1C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119" name="Graphic 118" descr="Children">
              <a:extLst>
                <a:ext uri="{FF2B5EF4-FFF2-40B4-BE49-F238E27FC236}">
                  <a16:creationId xmlns:a16="http://schemas.microsoft.com/office/drawing/2014/main" id="{49F22431-6115-44B4-942F-8C64BBF3C4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120" name="Graphic 119" descr="Children">
              <a:extLst>
                <a:ext uri="{FF2B5EF4-FFF2-40B4-BE49-F238E27FC236}">
                  <a16:creationId xmlns:a16="http://schemas.microsoft.com/office/drawing/2014/main" id="{DEDC5CC8-78FC-49BB-A1E7-E5154FB8BB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121" name="Group 120">
            <a:extLst>
              <a:ext uri="{FF2B5EF4-FFF2-40B4-BE49-F238E27FC236}">
                <a16:creationId xmlns:a16="http://schemas.microsoft.com/office/drawing/2014/main" id="{2404A929-84D2-44FB-BE15-4DB5AA80F834}"/>
              </a:ext>
            </a:extLst>
          </p:cNvPr>
          <p:cNvGrpSpPr/>
          <p:nvPr/>
        </p:nvGrpSpPr>
        <p:grpSpPr>
          <a:xfrm>
            <a:off x="4808662" y="4309888"/>
            <a:ext cx="1944840" cy="610486"/>
            <a:chOff x="6161821" y="2362077"/>
            <a:chExt cx="1944840" cy="610486"/>
          </a:xfrm>
        </p:grpSpPr>
        <p:pic>
          <p:nvPicPr>
            <p:cNvPr id="122" name="Graphic 121" descr="Children">
              <a:extLst>
                <a:ext uri="{FF2B5EF4-FFF2-40B4-BE49-F238E27FC236}">
                  <a16:creationId xmlns:a16="http://schemas.microsoft.com/office/drawing/2014/main" id="{605EAA9F-2C0B-4A6B-85CE-EE3B26200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123" name="Graphic 122" descr="Children">
              <a:extLst>
                <a:ext uri="{FF2B5EF4-FFF2-40B4-BE49-F238E27FC236}">
                  <a16:creationId xmlns:a16="http://schemas.microsoft.com/office/drawing/2014/main" id="{03C7DFAF-D48B-48DB-AE45-1DE086E274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124" name="Graphic 123" descr="Children">
              <a:extLst>
                <a:ext uri="{FF2B5EF4-FFF2-40B4-BE49-F238E27FC236}">
                  <a16:creationId xmlns:a16="http://schemas.microsoft.com/office/drawing/2014/main" id="{488B5CD9-1610-4686-BF6C-FEBFFEA4B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125" name="Graphic 124" descr="Children">
              <a:extLst>
                <a:ext uri="{FF2B5EF4-FFF2-40B4-BE49-F238E27FC236}">
                  <a16:creationId xmlns:a16="http://schemas.microsoft.com/office/drawing/2014/main" id="{732DA9BA-CF60-43D2-AD61-0ABC041B8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126" name="Group 125">
            <a:extLst>
              <a:ext uri="{FF2B5EF4-FFF2-40B4-BE49-F238E27FC236}">
                <a16:creationId xmlns:a16="http://schemas.microsoft.com/office/drawing/2014/main" id="{5E598CCB-261A-49EE-8120-3AF81EC54349}"/>
              </a:ext>
            </a:extLst>
          </p:cNvPr>
          <p:cNvGrpSpPr/>
          <p:nvPr/>
        </p:nvGrpSpPr>
        <p:grpSpPr>
          <a:xfrm>
            <a:off x="6674357" y="3217608"/>
            <a:ext cx="1944840" cy="610486"/>
            <a:chOff x="6161821" y="2362077"/>
            <a:chExt cx="1944840" cy="610486"/>
          </a:xfrm>
        </p:grpSpPr>
        <p:pic>
          <p:nvPicPr>
            <p:cNvPr id="127" name="Graphic 126" descr="Children">
              <a:extLst>
                <a:ext uri="{FF2B5EF4-FFF2-40B4-BE49-F238E27FC236}">
                  <a16:creationId xmlns:a16="http://schemas.microsoft.com/office/drawing/2014/main" id="{E8DE291C-04A9-476B-A9ED-A11D4C7ECD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128" name="Graphic 127" descr="Children">
              <a:extLst>
                <a:ext uri="{FF2B5EF4-FFF2-40B4-BE49-F238E27FC236}">
                  <a16:creationId xmlns:a16="http://schemas.microsoft.com/office/drawing/2014/main" id="{30241686-F15E-4866-B334-CD577B9451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129" name="Graphic 128" descr="Children">
              <a:extLst>
                <a:ext uri="{FF2B5EF4-FFF2-40B4-BE49-F238E27FC236}">
                  <a16:creationId xmlns:a16="http://schemas.microsoft.com/office/drawing/2014/main" id="{69B72F83-B45D-4931-878D-5ADC6E2486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130" name="Graphic 129" descr="Children">
              <a:extLst>
                <a:ext uri="{FF2B5EF4-FFF2-40B4-BE49-F238E27FC236}">
                  <a16:creationId xmlns:a16="http://schemas.microsoft.com/office/drawing/2014/main" id="{4123B9A1-95A0-43A1-AD2E-DE05B8C5C7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131" name="Group 130">
            <a:extLst>
              <a:ext uri="{FF2B5EF4-FFF2-40B4-BE49-F238E27FC236}">
                <a16:creationId xmlns:a16="http://schemas.microsoft.com/office/drawing/2014/main" id="{7105BF14-B3CA-43AC-A9AC-A16D5F18AEC9}"/>
              </a:ext>
            </a:extLst>
          </p:cNvPr>
          <p:cNvGrpSpPr/>
          <p:nvPr/>
        </p:nvGrpSpPr>
        <p:grpSpPr>
          <a:xfrm>
            <a:off x="6674357" y="3577681"/>
            <a:ext cx="1944840" cy="610486"/>
            <a:chOff x="6161821" y="2362077"/>
            <a:chExt cx="1944840" cy="610486"/>
          </a:xfrm>
        </p:grpSpPr>
        <p:pic>
          <p:nvPicPr>
            <p:cNvPr id="132" name="Graphic 131" descr="Children">
              <a:extLst>
                <a:ext uri="{FF2B5EF4-FFF2-40B4-BE49-F238E27FC236}">
                  <a16:creationId xmlns:a16="http://schemas.microsoft.com/office/drawing/2014/main" id="{BCF57A29-D794-46D1-8D31-7523F8DE8C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133" name="Graphic 132" descr="Children">
              <a:extLst>
                <a:ext uri="{FF2B5EF4-FFF2-40B4-BE49-F238E27FC236}">
                  <a16:creationId xmlns:a16="http://schemas.microsoft.com/office/drawing/2014/main" id="{9D415446-6436-42F9-B159-810297958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134" name="Graphic 133" descr="Children">
              <a:extLst>
                <a:ext uri="{FF2B5EF4-FFF2-40B4-BE49-F238E27FC236}">
                  <a16:creationId xmlns:a16="http://schemas.microsoft.com/office/drawing/2014/main" id="{DCCAF09A-103E-4675-A1A6-4971DD3EA1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135" name="Graphic 134" descr="Children">
              <a:extLst>
                <a:ext uri="{FF2B5EF4-FFF2-40B4-BE49-F238E27FC236}">
                  <a16:creationId xmlns:a16="http://schemas.microsoft.com/office/drawing/2014/main" id="{CF1FAF43-6BD6-448E-9CEF-E3980CDAC5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136" name="Group 135">
            <a:extLst>
              <a:ext uri="{FF2B5EF4-FFF2-40B4-BE49-F238E27FC236}">
                <a16:creationId xmlns:a16="http://schemas.microsoft.com/office/drawing/2014/main" id="{131F05B6-7C7C-4CC7-8C1D-BC8041B765CD}"/>
              </a:ext>
            </a:extLst>
          </p:cNvPr>
          <p:cNvGrpSpPr/>
          <p:nvPr/>
        </p:nvGrpSpPr>
        <p:grpSpPr>
          <a:xfrm>
            <a:off x="6674357" y="3937754"/>
            <a:ext cx="1944840" cy="610486"/>
            <a:chOff x="6161821" y="2362077"/>
            <a:chExt cx="1944840" cy="610486"/>
          </a:xfrm>
        </p:grpSpPr>
        <p:pic>
          <p:nvPicPr>
            <p:cNvPr id="137" name="Graphic 136" descr="Children">
              <a:extLst>
                <a:ext uri="{FF2B5EF4-FFF2-40B4-BE49-F238E27FC236}">
                  <a16:creationId xmlns:a16="http://schemas.microsoft.com/office/drawing/2014/main" id="{8857C9CE-69AA-4133-B6A2-CB137A8DE3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138" name="Graphic 137" descr="Children">
              <a:extLst>
                <a:ext uri="{FF2B5EF4-FFF2-40B4-BE49-F238E27FC236}">
                  <a16:creationId xmlns:a16="http://schemas.microsoft.com/office/drawing/2014/main" id="{48A0CB00-A5D5-4030-A723-D0F85D7E05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139" name="Graphic 138" descr="Children">
              <a:extLst>
                <a:ext uri="{FF2B5EF4-FFF2-40B4-BE49-F238E27FC236}">
                  <a16:creationId xmlns:a16="http://schemas.microsoft.com/office/drawing/2014/main" id="{FF76E479-119F-4EBF-941D-E27B3EE1DE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140" name="Graphic 139" descr="Children">
              <a:extLst>
                <a:ext uri="{FF2B5EF4-FFF2-40B4-BE49-F238E27FC236}">
                  <a16:creationId xmlns:a16="http://schemas.microsoft.com/office/drawing/2014/main" id="{C13252CE-7053-4C67-B6FB-7179A207B5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grpSp>
        <p:nvGrpSpPr>
          <p:cNvPr id="141" name="Group 140">
            <a:extLst>
              <a:ext uri="{FF2B5EF4-FFF2-40B4-BE49-F238E27FC236}">
                <a16:creationId xmlns:a16="http://schemas.microsoft.com/office/drawing/2014/main" id="{D848DDC5-C9AF-487F-AF3D-BD23AA2B4BAA}"/>
              </a:ext>
            </a:extLst>
          </p:cNvPr>
          <p:cNvGrpSpPr/>
          <p:nvPr/>
        </p:nvGrpSpPr>
        <p:grpSpPr>
          <a:xfrm>
            <a:off x="6674357" y="4304301"/>
            <a:ext cx="1944840" cy="610486"/>
            <a:chOff x="6161821" y="2362077"/>
            <a:chExt cx="1944840" cy="610486"/>
          </a:xfrm>
        </p:grpSpPr>
        <p:pic>
          <p:nvPicPr>
            <p:cNvPr id="142" name="Graphic 141" descr="Children">
              <a:extLst>
                <a:ext uri="{FF2B5EF4-FFF2-40B4-BE49-F238E27FC236}">
                  <a16:creationId xmlns:a16="http://schemas.microsoft.com/office/drawing/2014/main" id="{084A7A23-EE25-4F77-96C5-8F9A947151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821" y="2362077"/>
              <a:ext cx="549119" cy="610486"/>
            </a:xfrm>
            <a:prstGeom prst="rect">
              <a:avLst/>
            </a:prstGeom>
          </p:spPr>
        </p:pic>
        <p:pic>
          <p:nvPicPr>
            <p:cNvPr id="143" name="Graphic 142" descr="Children">
              <a:extLst>
                <a:ext uri="{FF2B5EF4-FFF2-40B4-BE49-F238E27FC236}">
                  <a16:creationId xmlns:a16="http://schemas.microsoft.com/office/drawing/2014/main" id="{DC0C1180-6582-4264-AC34-10CFA91F21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849" y="2362077"/>
              <a:ext cx="549119" cy="610486"/>
            </a:xfrm>
            <a:prstGeom prst="rect">
              <a:avLst/>
            </a:prstGeom>
          </p:spPr>
        </p:pic>
        <p:pic>
          <p:nvPicPr>
            <p:cNvPr id="144" name="Graphic 143" descr="Children">
              <a:extLst>
                <a:ext uri="{FF2B5EF4-FFF2-40B4-BE49-F238E27FC236}">
                  <a16:creationId xmlns:a16="http://schemas.microsoft.com/office/drawing/2014/main" id="{F47F20B7-19C7-4B6D-AB5D-BECA974957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514" y="2362077"/>
              <a:ext cx="549119" cy="610486"/>
            </a:xfrm>
            <a:prstGeom prst="rect">
              <a:avLst/>
            </a:prstGeom>
          </p:spPr>
        </p:pic>
        <p:pic>
          <p:nvPicPr>
            <p:cNvPr id="145" name="Graphic 144" descr="Children">
              <a:extLst>
                <a:ext uri="{FF2B5EF4-FFF2-40B4-BE49-F238E27FC236}">
                  <a16:creationId xmlns:a16="http://schemas.microsoft.com/office/drawing/2014/main" id="{D4ED291B-1299-4451-AB84-B21E24D3EF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542" y="2362077"/>
              <a:ext cx="549119" cy="610486"/>
            </a:xfrm>
            <a:prstGeom prst="rect">
              <a:avLst/>
            </a:prstGeom>
          </p:spPr>
        </p:pic>
      </p:grpSp>
      <p:sp>
        <p:nvSpPr>
          <p:cNvPr id="146" name="TextBox 145">
            <a:extLst>
              <a:ext uri="{FF2B5EF4-FFF2-40B4-BE49-F238E27FC236}">
                <a16:creationId xmlns:a16="http://schemas.microsoft.com/office/drawing/2014/main" id="{3AFEDD7F-7439-4B0A-88A7-8868EACFC8B5}"/>
              </a:ext>
            </a:extLst>
          </p:cNvPr>
          <p:cNvSpPr txBox="1"/>
          <p:nvPr/>
        </p:nvSpPr>
        <p:spPr>
          <a:xfrm>
            <a:off x="4434943" y="1387839"/>
            <a:ext cx="4510273" cy="523220"/>
          </a:xfrm>
          <a:prstGeom prst="rect">
            <a:avLst/>
          </a:prstGeom>
          <a:noFill/>
        </p:spPr>
        <p:txBody>
          <a:bodyPr wrap="square" rtlCol="0">
            <a:spAutoFit/>
          </a:bodyPr>
          <a:lstStyle/>
          <a:p>
            <a:pPr algn="ctr">
              <a:tabLst>
                <a:tab pos="2003425" algn="l"/>
              </a:tabLst>
            </a:pPr>
            <a:r>
              <a:rPr lang="en-US" sz="1400" dirty="0">
                <a:latin typeface="Graphik Regular" panose="020B0503030202060203" pitchFamily="34" charset="0"/>
              </a:rPr>
              <a:t>Teaching 1 teacher how to use Code.org tools:</a:t>
            </a:r>
          </a:p>
          <a:p>
            <a:pPr algn="ctr"/>
            <a:r>
              <a:rPr lang="en-US" sz="1400" b="1" dirty="0">
                <a:solidFill>
                  <a:srgbClr val="A100FF"/>
                </a:solidFill>
                <a:latin typeface="Graphik Black" panose="020B0A03030202060203" pitchFamily="34" charset="0"/>
              </a:rPr>
              <a:t>Multiple classes are impacted </a:t>
            </a:r>
            <a:r>
              <a:rPr lang="en-US" sz="1400" b="1" u="sng" dirty="0">
                <a:solidFill>
                  <a:srgbClr val="A100FF"/>
                </a:solidFill>
                <a:latin typeface="Graphik Black" panose="020B0A03030202060203" pitchFamily="34" charset="0"/>
              </a:rPr>
              <a:t>LONG TERM</a:t>
            </a:r>
          </a:p>
        </p:txBody>
      </p:sp>
      <p:sp>
        <p:nvSpPr>
          <p:cNvPr id="2" name="Arrow: Right 1">
            <a:extLst>
              <a:ext uri="{FF2B5EF4-FFF2-40B4-BE49-F238E27FC236}">
                <a16:creationId xmlns:a16="http://schemas.microsoft.com/office/drawing/2014/main" id="{33D5FA5B-4C54-4C62-B08E-67410D33E2FF}"/>
              </a:ext>
            </a:extLst>
          </p:cNvPr>
          <p:cNvSpPr/>
          <p:nvPr/>
        </p:nvSpPr>
        <p:spPr>
          <a:xfrm>
            <a:off x="3571432" y="1434128"/>
            <a:ext cx="757202" cy="7223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7" name="TextBox 146">
            <a:extLst>
              <a:ext uri="{FF2B5EF4-FFF2-40B4-BE49-F238E27FC236}">
                <a16:creationId xmlns:a16="http://schemas.microsoft.com/office/drawing/2014/main" id="{8EE7830F-E6E2-4674-AF12-996765F4217F}"/>
              </a:ext>
            </a:extLst>
          </p:cNvPr>
          <p:cNvSpPr txBox="1"/>
          <p:nvPr/>
        </p:nvSpPr>
        <p:spPr>
          <a:xfrm>
            <a:off x="301924" y="644741"/>
            <a:ext cx="8492488" cy="538609"/>
          </a:xfrm>
          <a:prstGeom prst="rect">
            <a:avLst/>
          </a:prstGeom>
          <a:noFill/>
        </p:spPr>
        <p:txBody>
          <a:bodyPr wrap="square" lIns="0" tIns="0" rIns="0" bIns="45720" rtlCol="0">
            <a:spAutoFit/>
          </a:bodyPr>
          <a:lstStyle>
            <a:defPPr>
              <a:defRPr lang="en-US"/>
            </a:defPPr>
            <a:lvl1pPr>
              <a:defRPr sz="1600" spc="-113">
                <a:solidFill>
                  <a:srgbClr val="00B0F0"/>
                </a:solidFill>
                <a:latin typeface="Graphik" panose="020B0503030202060203" pitchFamily="34" charset="0"/>
              </a:defRPr>
            </a:lvl1pPr>
          </a:lstStyle>
          <a:p>
            <a:r>
              <a:rPr lang="en-US" dirty="0"/>
              <a:t>If 1 trained teacher involves several classes kids in coding (~100 kids), with more teachers trained, impact is long-term and significantly multiplied. Thousands of kids can start and learn to code.</a:t>
            </a:r>
          </a:p>
        </p:txBody>
      </p:sp>
    </p:spTree>
    <p:extLst>
      <p:ext uri="{BB962C8B-B14F-4D97-AF65-F5344CB8AC3E}">
        <p14:creationId xmlns:p14="http://schemas.microsoft.com/office/powerpoint/2010/main" val="282003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14</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285750" y="184150"/>
            <a:ext cx="8572500" cy="828814"/>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Pilot-rollout Approach</a:t>
            </a:r>
            <a:br>
              <a:rPr lang="en-US" sz="2625" spc="-113" dirty="0">
                <a:solidFill>
                  <a:srgbClr val="A100FF"/>
                </a:solidFill>
                <a:latin typeface="Graphik Black" panose="020B0A03030202060203" pitchFamily="34" charset="0"/>
                <a:ea typeface="+mn-ea"/>
                <a:cs typeface="+mn-cs"/>
              </a:rPr>
            </a:br>
            <a:endParaRPr lang="en-US" sz="2625" spc="-113" dirty="0">
              <a:solidFill>
                <a:srgbClr val="A100FF"/>
              </a:solidFill>
              <a:latin typeface="Graphik Black" panose="020B0A03030202060203" pitchFamily="34" charset="0"/>
              <a:ea typeface="+mn-ea"/>
              <a:cs typeface="+mn-cs"/>
            </a:endParaRPr>
          </a:p>
        </p:txBody>
      </p:sp>
      <p:grpSp>
        <p:nvGrpSpPr>
          <p:cNvPr id="147" name="Group 146">
            <a:extLst>
              <a:ext uri="{FF2B5EF4-FFF2-40B4-BE49-F238E27FC236}">
                <a16:creationId xmlns:a16="http://schemas.microsoft.com/office/drawing/2014/main" id="{52635F2A-D354-4D6F-9B20-D4EDB0133471}"/>
              </a:ext>
            </a:extLst>
          </p:cNvPr>
          <p:cNvGrpSpPr/>
          <p:nvPr/>
        </p:nvGrpSpPr>
        <p:grpSpPr>
          <a:xfrm>
            <a:off x="2641988" y="990745"/>
            <a:ext cx="914400" cy="1556574"/>
            <a:chOff x="659625" y="1067527"/>
            <a:chExt cx="914400" cy="1556574"/>
          </a:xfrm>
          <a:solidFill>
            <a:schemeClr val="bg1">
              <a:lumMod val="50000"/>
            </a:schemeClr>
          </a:solidFill>
        </p:grpSpPr>
        <p:pic>
          <p:nvPicPr>
            <p:cNvPr id="148" name="Graphic 147" descr="Teacher">
              <a:extLst>
                <a:ext uri="{FF2B5EF4-FFF2-40B4-BE49-F238E27FC236}">
                  <a16:creationId xmlns:a16="http://schemas.microsoft.com/office/drawing/2014/main" id="{EEDA67AD-07D1-481C-B98E-7157584FC9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625" y="1067527"/>
              <a:ext cx="914400" cy="914400"/>
            </a:xfrm>
            <a:prstGeom prst="rect">
              <a:avLst/>
            </a:prstGeom>
          </p:spPr>
        </p:pic>
        <p:pic>
          <p:nvPicPr>
            <p:cNvPr id="149" name="Graphic 148" descr="Users">
              <a:extLst>
                <a:ext uri="{FF2B5EF4-FFF2-40B4-BE49-F238E27FC236}">
                  <a16:creationId xmlns:a16="http://schemas.microsoft.com/office/drawing/2014/main" id="{B470FCDA-C135-41F2-896A-D9039782D7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625" y="1709701"/>
              <a:ext cx="914400" cy="914400"/>
            </a:xfrm>
            <a:prstGeom prst="rect">
              <a:avLst/>
            </a:prstGeom>
          </p:spPr>
        </p:pic>
      </p:grpSp>
      <p:pic>
        <p:nvPicPr>
          <p:cNvPr id="150" name="Graphic 149" descr="Head with Gears">
            <a:extLst>
              <a:ext uri="{FF2B5EF4-FFF2-40B4-BE49-F238E27FC236}">
                <a16:creationId xmlns:a16="http://schemas.microsoft.com/office/drawing/2014/main" id="{A7C163C6-621E-461E-B212-713DF4DEF4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008" y="1311832"/>
            <a:ext cx="914400" cy="914400"/>
          </a:xfrm>
          <a:prstGeom prst="rect">
            <a:avLst/>
          </a:prstGeom>
        </p:spPr>
      </p:pic>
      <p:pic>
        <p:nvPicPr>
          <p:cNvPr id="151" name="Graphic 150" descr="Checklist">
            <a:extLst>
              <a:ext uri="{FF2B5EF4-FFF2-40B4-BE49-F238E27FC236}">
                <a16:creationId xmlns:a16="http://schemas.microsoft.com/office/drawing/2014/main" id="{8DD204A2-A4FC-4DCE-B74F-45C211A602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7172" y="1311832"/>
            <a:ext cx="914400" cy="914400"/>
          </a:xfrm>
          <a:prstGeom prst="rect">
            <a:avLst/>
          </a:prstGeom>
        </p:spPr>
      </p:pic>
      <p:grpSp>
        <p:nvGrpSpPr>
          <p:cNvPr id="152" name="Group 151">
            <a:extLst>
              <a:ext uri="{FF2B5EF4-FFF2-40B4-BE49-F238E27FC236}">
                <a16:creationId xmlns:a16="http://schemas.microsoft.com/office/drawing/2014/main" id="{A134E5E3-161F-4489-BB6B-9CD1EBC5DCC1}"/>
              </a:ext>
            </a:extLst>
          </p:cNvPr>
          <p:cNvGrpSpPr/>
          <p:nvPr/>
        </p:nvGrpSpPr>
        <p:grpSpPr>
          <a:xfrm>
            <a:off x="6711416" y="1046586"/>
            <a:ext cx="1661276" cy="1717118"/>
            <a:chOff x="6690476" y="1769032"/>
            <a:chExt cx="1661276" cy="1717118"/>
          </a:xfrm>
          <a:solidFill>
            <a:schemeClr val="bg1">
              <a:lumMod val="50000"/>
            </a:schemeClr>
          </a:solidFill>
        </p:grpSpPr>
        <p:pic>
          <p:nvPicPr>
            <p:cNvPr id="153" name="Graphic 152" descr="Car">
              <a:extLst>
                <a:ext uri="{FF2B5EF4-FFF2-40B4-BE49-F238E27FC236}">
                  <a16:creationId xmlns:a16="http://schemas.microsoft.com/office/drawing/2014/main" id="{BFD2B890-8171-424D-9D19-7F41262B47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90476" y="2571750"/>
              <a:ext cx="914400" cy="914400"/>
            </a:xfrm>
            <a:prstGeom prst="rect">
              <a:avLst/>
            </a:prstGeom>
          </p:spPr>
        </p:pic>
        <p:pic>
          <p:nvPicPr>
            <p:cNvPr id="154" name="Graphic 153" descr="Signpost">
              <a:extLst>
                <a:ext uri="{FF2B5EF4-FFF2-40B4-BE49-F238E27FC236}">
                  <a16:creationId xmlns:a16="http://schemas.microsoft.com/office/drawing/2014/main" id="{C94A99B1-BA4F-4C26-B6DB-F79C80716BA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37352" y="2114550"/>
              <a:ext cx="914400" cy="914400"/>
            </a:xfrm>
            <a:prstGeom prst="rect">
              <a:avLst/>
            </a:prstGeom>
          </p:spPr>
        </p:pic>
        <p:pic>
          <p:nvPicPr>
            <p:cNvPr id="155" name="Graphic 154" descr="Train">
              <a:extLst>
                <a:ext uri="{FF2B5EF4-FFF2-40B4-BE49-F238E27FC236}">
                  <a16:creationId xmlns:a16="http://schemas.microsoft.com/office/drawing/2014/main" id="{01813FA1-829C-4ABB-A6F6-07C9116C82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90476" y="1769032"/>
              <a:ext cx="914400" cy="914400"/>
            </a:xfrm>
            <a:prstGeom prst="rect">
              <a:avLst/>
            </a:prstGeom>
          </p:spPr>
        </p:pic>
      </p:grpSp>
      <p:sp>
        <p:nvSpPr>
          <p:cNvPr id="156" name="TextBox 155">
            <a:extLst>
              <a:ext uri="{FF2B5EF4-FFF2-40B4-BE49-F238E27FC236}">
                <a16:creationId xmlns:a16="http://schemas.microsoft.com/office/drawing/2014/main" id="{C4A69A0C-9F90-4D2F-91A0-EE2EB9F1B21A}"/>
              </a:ext>
            </a:extLst>
          </p:cNvPr>
          <p:cNvSpPr txBox="1"/>
          <p:nvPr/>
        </p:nvSpPr>
        <p:spPr>
          <a:xfrm>
            <a:off x="603406" y="2652021"/>
            <a:ext cx="1444572" cy="1815882"/>
          </a:xfrm>
          <a:prstGeom prst="rect">
            <a:avLst/>
          </a:prstGeom>
          <a:noFill/>
        </p:spPr>
        <p:txBody>
          <a:bodyPr wrap="square" rtlCol="0">
            <a:spAutoFit/>
          </a:bodyPr>
          <a:lstStyle/>
          <a:p>
            <a:r>
              <a:rPr lang="en-US" sz="1400" dirty="0">
                <a:solidFill>
                  <a:prstClr val="black"/>
                </a:solidFill>
                <a:latin typeface="Graphik Regular" panose="020B0503030202060203" pitchFamily="34" charset="0"/>
                <a:cs typeface="+mn-cs"/>
              </a:rPr>
              <a:t>First we </a:t>
            </a:r>
            <a:r>
              <a:rPr lang="en-US" sz="1400" dirty="0">
                <a:solidFill>
                  <a:schemeClr val="accent4"/>
                </a:solidFill>
                <a:latin typeface="Graphik Black" charset="0"/>
              </a:rPr>
              <a:t>designed </a:t>
            </a:r>
            <a:r>
              <a:rPr lang="en-US" sz="1400" dirty="0">
                <a:solidFill>
                  <a:prstClr val="black"/>
                </a:solidFill>
                <a:latin typeface="Graphik Regular" panose="020B0503030202060203" pitchFamily="34" charset="0"/>
                <a:cs typeface="+mn-cs"/>
              </a:rPr>
              <a:t>teacher training and defined most efficient delivery approach </a:t>
            </a:r>
            <a:endParaRPr lang="sk-SK" sz="1400" dirty="0">
              <a:solidFill>
                <a:prstClr val="black"/>
              </a:solidFill>
              <a:latin typeface="Graphik Regular" panose="020B0503030202060203" pitchFamily="34" charset="0"/>
              <a:cs typeface="+mn-cs"/>
            </a:endParaRPr>
          </a:p>
        </p:txBody>
      </p:sp>
      <p:sp>
        <p:nvSpPr>
          <p:cNvPr id="157" name="TextBox 156">
            <a:extLst>
              <a:ext uri="{FF2B5EF4-FFF2-40B4-BE49-F238E27FC236}">
                <a16:creationId xmlns:a16="http://schemas.microsoft.com/office/drawing/2014/main" id="{5A3D19C9-1F5A-4EB4-8444-FE6E82B97B42}"/>
              </a:ext>
            </a:extLst>
          </p:cNvPr>
          <p:cNvSpPr txBox="1"/>
          <p:nvPr/>
        </p:nvSpPr>
        <p:spPr>
          <a:xfrm>
            <a:off x="2604359" y="2652022"/>
            <a:ext cx="1277350" cy="1815882"/>
          </a:xfrm>
          <a:prstGeom prst="rect">
            <a:avLst/>
          </a:prstGeom>
          <a:noFill/>
        </p:spPr>
        <p:txBody>
          <a:bodyPr wrap="square" rtlCol="0">
            <a:spAutoFit/>
          </a:bodyPr>
          <a:lstStyle>
            <a:defPPr>
              <a:defRPr lang="en-US"/>
            </a:defPPr>
            <a:lvl1pPr>
              <a:defRPr sz="1400">
                <a:solidFill>
                  <a:prstClr val="black"/>
                </a:solidFill>
                <a:latin typeface="Graphik Regular" panose="020B0503030202060203" pitchFamily="34" charset="0"/>
                <a:cs typeface="+mn-cs"/>
              </a:defRPr>
            </a:lvl1pPr>
          </a:lstStyle>
          <a:p>
            <a:r>
              <a:rPr lang="en-US" dirty="0"/>
              <a:t>We </a:t>
            </a:r>
            <a:r>
              <a:rPr lang="en-US" dirty="0">
                <a:solidFill>
                  <a:schemeClr val="accent4"/>
                </a:solidFill>
                <a:latin typeface="Graphik Black" charset="0"/>
                <a:cs typeface="Arial" charset="0"/>
              </a:rPr>
              <a:t>trained the first sample group </a:t>
            </a:r>
            <a:r>
              <a:rPr lang="en-US" dirty="0"/>
              <a:t>of teachers in Bratislava (in Accenture premises)</a:t>
            </a:r>
            <a:endParaRPr lang="sk-SK" dirty="0"/>
          </a:p>
        </p:txBody>
      </p:sp>
      <p:sp>
        <p:nvSpPr>
          <p:cNvPr id="158" name="TextBox 157">
            <a:extLst>
              <a:ext uri="{FF2B5EF4-FFF2-40B4-BE49-F238E27FC236}">
                <a16:creationId xmlns:a16="http://schemas.microsoft.com/office/drawing/2014/main" id="{47385C65-675C-46B2-9B07-E45A93BE7476}"/>
              </a:ext>
            </a:extLst>
          </p:cNvPr>
          <p:cNvSpPr txBox="1"/>
          <p:nvPr/>
        </p:nvSpPr>
        <p:spPr>
          <a:xfrm>
            <a:off x="4702226" y="2636120"/>
            <a:ext cx="1554641" cy="2031325"/>
          </a:xfrm>
          <a:prstGeom prst="rect">
            <a:avLst/>
          </a:prstGeom>
          <a:noFill/>
        </p:spPr>
        <p:txBody>
          <a:bodyPr wrap="square" rtlCol="0">
            <a:spAutoFit/>
          </a:bodyPr>
          <a:lstStyle/>
          <a:p>
            <a:r>
              <a:rPr lang="en-US" sz="1400" dirty="0">
                <a:solidFill>
                  <a:prstClr val="black"/>
                </a:solidFill>
                <a:latin typeface="Graphik Regular" panose="020B0503030202060203" pitchFamily="34" charset="0"/>
                <a:cs typeface="+mn-cs"/>
              </a:rPr>
              <a:t>We collected </a:t>
            </a:r>
            <a:r>
              <a:rPr lang="en-US" sz="1400" dirty="0">
                <a:solidFill>
                  <a:schemeClr val="accent4"/>
                </a:solidFill>
                <a:latin typeface="Graphik Black" charset="0"/>
              </a:rPr>
              <a:t>feedback</a:t>
            </a:r>
            <a:r>
              <a:rPr lang="en-US" sz="1400" dirty="0">
                <a:solidFill>
                  <a:srgbClr val="A100FF"/>
                </a:solidFill>
                <a:latin typeface="Graphik Black" charset="0"/>
              </a:rPr>
              <a:t> </a:t>
            </a:r>
            <a:r>
              <a:rPr lang="en-US" sz="1400" dirty="0">
                <a:solidFill>
                  <a:prstClr val="black"/>
                </a:solidFill>
                <a:latin typeface="Graphik Regular" panose="020B0503030202060203" pitchFamily="34" charset="0"/>
                <a:cs typeface="+mn-cs"/>
              </a:rPr>
              <a:t>from trained teachers, evaluated it and applied </a:t>
            </a:r>
            <a:r>
              <a:rPr lang="en-US" sz="1400" dirty="0">
                <a:solidFill>
                  <a:schemeClr val="accent4"/>
                </a:solidFill>
                <a:latin typeface="Graphik Black" charset="0"/>
              </a:rPr>
              <a:t>lessons learned </a:t>
            </a:r>
            <a:r>
              <a:rPr lang="en-US" sz="1400" dirty="0">
                <a:solidFill>
                  <a:prstClr val="black"/>
                </a:solidFill>
                <a:latin typeface="Graphik Regular" panose="020B0503030202060203" pitchFamily="34" charset="0"/>
                <a:cs typeface="+mn-cs"/>
              </a:rPr>
              <a:t>to further trainings  </a:t>
            </a:r>
            <a:endParaRPr lang="sk-SK" sz="1400" dirty="0">
              <a:solidFill>
                <a:prstClr val="black"/>
              </a:solidFill>
              <a:latin typeface="Graphik Regular" panose="020B0503030202060203" pitchFamily="34" charset="0"/>
              <a:cs typeface="+mn-cs"/>
            </a:endParaRPr>
          </a:p>
        </p:txBody>
      </p:sp>
      <p:sp>
        <p:nvSpPr>
          <p:cNvPr id="159" name="TextBox 158">
            <a:extLst>
              <a:ext uri="{FF2B5EF4-FFF2-40B4-BE49-F238E27FC236}">
                <a16:creationId xmlns:a16="http://schemas.microsoft.com/office/drawing/2014/main" id="{95A41445-EF25-475F-9F33-6C29C7B7B858}"/>
              </a:ext>
            </a:extLst>
          </p:cNvPr>
          <p:cNvSpPr txBox="1"/>
          <p:nvPr/>
        </p:nvSpPr>
        <p:spPr>
          <a:xfrm>
            <a:off x="6762493" y="2652022"/>
            <a:ext cx="2038553" cy="1600438"/>
          </a:xfrm>
          <a:prstGeom prst="rect">
            <a:avLst/>
          </a:prstGeom>
          <a:noFill/>
        </p:spPr>
        <p:txBody>
          <a:bodyPr wrap="square" rtlCol="0">
            <a:spAutoFit/>
          </a:bodyPr>
          <a:lstStyle>
            <a:defPPr>
              <a:defRPr lang="en-US"/>
            </a:defPPr>
            <a:lvl1pPr>
              <a:defRPr sz="1400">
                <a:solidFill>
                  <a:prstClr val="black"/>
                </a:solidFill>
                <a:latin typeface="Graphik Regular" panose="020B0503030202060203" pitchFamily="34" charset="0"/>
                <a:cs typeface="+mn-cs"/>
              </a:defRPr>
            </a:lvl1pPr>
          </a:lstStyle>
          <a:p>
            <a:r>
              <a:rPr lang="en-US" dirty="0"/>
              <a:t>We travelled to multiple </a:t>
            </a:r>
            <a:r>
              <a:rPr lang="en-US" dirty="0">
                <a:solidFill>
                  <a:schemeClr val="accent4"/>
                </a:solidFill>
                <a:latin typeface="Graphik Black" charset="0"/>
                <a:cs typeface="Arial" charset="0"/>
              </a:rPr>
              <a:t>regions  </a:t>
            </a:r>
            <a:r>
              <a:rPr lang="en-US" dirty="0"/>
              <a:t>outside capital city to deliver more teachers training (in premises provided by partnering schools) </a:t>
            </a:r>
            <a:endParaRPr lang="sk-SK" dirty="0"/>
          </a:p>
        </p:txBody>
      </p:sp>
      <p:sp>
        <p:nvSpPr>
          <p:cNvPr id="160" name="Arrow: Right 159">
            <a:extLst>
              <a:ext uri="{FF2B5EF4-FFF2-40B4-BE49-F238E27FC236}">
                <a16:creationId xmlns:a16="http://schemas.microsoft.com/office/drawing/2014/main" id="{7329D404-2762-4A69-80B4-F4BB4F788237}"/>
              </a:ext>
            </a:extLst>
          </p:cNvPr>
          <p:cNvSpPr/>
          <p:nvPr/>
        </p:nvSpPr>
        <p:spPr>
          <a:xfrm>
            <a:off x="1895112" y="1611391"/>
            <a:ext cx="405518" cy="27034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1" name="Arrow: Right 160">
            <a:extLst>
              <a:ext uri="{FF2B5EF4-FFF2-40B4-BE49-F238E27FC236}">
                <a16:creationId xmlns:a16="http://schemas.microsoft.com/office/drawing/2014/main" id="{192F396D-35B8-42B7-BF58-A6BC23E1A95E}"/>
              </a:ext>
            </a:extLst>
          </p:cNvPr>
          <p:cNvSpPr/>
          <p:nvPr/>
        </p:nvSpPr>
        <p:spPr>
          <a:xfrm>
            <a:off x="4051311" y="1602997"/>
            <a:ext cx="405518" cy="27034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2" name="Arrow: Right 161">
            <a:extLst>
              <a:ext uri="{FF2B5EF4-FFF2-40B4-BE49-F238E27FC236}">
                <a16:creationId xmlns:a16="http://schemas.microsoft.com/office/drawing/2014/main" id="{8C5249E0-9A4A-457D-92E3-D599C7EEE94A}"/>
              </a:ext>
            </a:extLst>
          </p:cNvPr>
          <p:cNvSpPr/>
          <p:nvPr/>
        </p:nvSpPr>
        <p:spPr>
          <a:xfrm>
            <a:off x="6015030" y="1614870"/>
            <a:ext cx="405518" cy="27034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TextBox 20">
            <a:extLst>
              <a:ext uri="{FF2B5EF4-FFF2-40B4-BE49-F238E27FC236}">
                <a16:creationId xmlns:a16="http://schemas.microsoft.com/office/drawing/2014/main" id="{6CB0DFE9-6DD1-45D1-A39A-50E3FA820076}"/>
              </a:ext>
            </a:extLst>
          </p:cNvPr>
          <p:cNvSpPr txBox="1"/>
          <p:nvPr/>
        </p:nvSpPr>
        <p:spPr>
          <a:xfrm>
            <a:off x="285752" y="583491"/>
            <a:ext cx="8771984" cy="538609"/>
          </a:xfrm>
          <a:prstGeom prst="rect">
            <a:avLst/>
          </a:prstGeom>
          <a:noFill/>
        </p:spPr>
        <p:txBody>
          <a:bodyPr wrap="square" lIns="0" tIns="0" rIns="0" bIns="45720" rtlCol="0">
            <a:spAutoFit/>
          </a:bodyPr>
          <a:lstStyle/>
          <a:p>
            <a:r>
              <a:rPr lang="en-US" sz="1600" spc="-113" dirty="0">
                <a:solidFill>
                  <a:srgbClr val="00B0F0"/>
                </a:solidFill>
                <a:latin typeface="Graphik" panose="020B0503030202060203" pitchFamily="34" charset="0"/>
              </a:rPr>
              <a:t>We followed proven approach to test the project idea with minimum investment. It is also continuously applied upon further training content updates.</a:t>
            </a:r>
          </a:p>
        </p:txBody>
      </p:sp>
    </p:spTree>
    <p:extLst>
      <p:ext uri="{BB962C8B-B14F-4D97-AF65-F5344CB8AC3E}">
        <p14:creationId xmlns:p14="http://schemas.microsoft.com/office/powerpoint/2010/main" val="5263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anim calcmode="lin" valueType="num">
                                      <p:cBhvr>
                                        <p:cTn id="8" dur="1000" fill="hold"/>
                                        <p:tgtEl>
                                          <p:spTgt spid="156"/>
                                        </p:tgtEl>
                                        <p:attrNameLst>
                                          <p:attrName>ppt_x</p:attrName>
                                        </p:attrNameLst>
                                      </p:cBhvr>
                                      <p:tavLst>
                                        <p:tav tm="0">
                                          <p:val>
                                            <p:strVal val="#ppt_x"/>
                                          </p:val>
                                        </p:tav>
                                        <p:tav tm="100000">
                                          <p:val>
                                            <p:strVal val="#ppt_x"/>
                                          </p:val>
                                        </p:tav>
                                      </p:tavLst>
                                    </p:anim>
                                    <p:anim calcmode="lin" valueType="num">
                                      <p:cBhvr>
                                        <p:cTn id="9" dur="1000" fill="hold"/>
                                        <p:tgtEl>
                                          <p:spTgt spid="1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anim calcmode="lin" valueType="num">
                                      <p:cBhvr>
                                        <p:cTn id="13" dur="1000" fill="hold"/>
                                        <p:tgtEl>
                                          <p:spTgt spid="157"/>
                                        </p:tgtEl>
                                        <p:attrNameLst>
                                          <p:attrName>ppt_x</p:attrName>
                                        </p:attrNameLst>
                                      </p:cBhvr>
                                      <p:tavLst>
                                        <p:tav tm="0">
                                          <p:val>
                                            <p:strVal val="#ppt_x"/>
                                          </p:val>
                                        </p:tav>
                                        <p:tav tm="100000">
                                          <p:val>
                                            <p:strVal val="#ppt_x"/>
                                          </p:val>
                                        </p:tav>
                                      </p:tavLst>
                                    </p:anim>
                                    <p:anim calcmode="lin" valueType="num">
                                      <p:cBhvr>
                                        <p:cTn id="14" dur="1000" fill="hold"/>
                                        <p:tgtEl>
                                          <p:spTgt spid="15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1000"/>
                                        <p:tgtEl>
                                          <p:spTgt spid="158"/>
                                        </p:tgtEl>
                                      </p:cBhvr>
                                    </p:animEffect>
                                    <p:anim calcmode="lin" valueType="num">
                                      <p:cBhvr>
                                        <p:cTn id="18" dur="1000" fill="hold"/>
                                        <p:tgtEl>
                                          <p:spTgt spid="158"/>
                                        </p:tgtEl>
                                        <p:attrNameLst>
                                          <p:attrName>ppt_x</p:attrName>
                                        </p:attrNameLst>
                                      </p:cBhvr>
                                      <p:tavLst>
                                        <p:tav tm="0">
                                          <p:val>
                                            <p:strVal val="#ppt_x"/>
                                          </p:val>
                                        </p:tav>
                                        <p:tav tm="100000">
                                          <p:val>
                                            <p:strVal val="#ppt_x"/>
                                          </p:val>
                                        </p:tav>
                                      </p:tavLst>
                                    </p:anim>
                                    <p:anim calcmode="lin" valueType="num">
                                      <p:cBhvr>
                                        <p:cTn id="19" dur="1000" fill="hold"/>
                                        <p:tgtEl>
                                          <p:spTgt spid="15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fade">
                                      <p:cBhvr>
                                        <p:cTn id="22" dur="1000"/>
                                        <p:tgtEl>
                                          <p:spTgt spid="159"/>
                                        </p:tgtEl>
                                      </p:cBhvr>
                                    </p:animEffect>
                                    <p:anim calcmode="lin" valueType="num">
                                      <p:cBhvr>
                                        <p:cTn id="23" dur="1000" fill="hold"/>
                                        <p:tgtEl>
                                          <p:spTgt spid="159"/>
                                        </p:tgtEl>
                                        <p:attrNameLst>
                                          <p:attrName>ppt_x</p:attrName>
                                        </p:attrNameLst>
                                      </p:cBhvr>
                                      <p:tavLst>
                                        <p:tav tm="0">
                                          <p:val>
                                            <p:strVal val="#ppt_x"/>
                                          </p:val>
                                        </p:tav>
                                        <p:tav tm="100000">
                                          <p:val>
                                            <p:strVal val="#ppt_x"/>
                                          </p:val>
                                        </p:tav>
                                      </p:tavLst>
                                    </p:anim>
                                    <p:anim calcmode="lin" valueType="num">
                                      <p:cBhvr>
                                        <p:cTn id="24"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7" grpId="0"/>
      <p:bldP spid="158" grpId="0"/>
      <p:bldP spid="1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561D63B-FA36-4C8A-B5F1-F6B7B10A89D9}"/>
              </a:ext>
            </a:extLst>
          </p:cNvPr>
          <p:cNvSpPr txBox="1"/>
          <p:nvPr/>
        </p:nvSpPr>
        <p:spPr>
          <a:xfrm>
            <a:off x="6280030" y="1517637"/>
            <a:ext cx="2777706" cy="3450945"/>
          </a:xfrm>
          <a:prstGeom prst="rect">
            <a:avLst/>
          </a:prstGeom>
          <a:noFill/>
        </p:spPr>
        <p:txBody>
          <a:bodyPr wrap="square" lIns="0" tIns="0" rIns="0" bIns="34290" rtlCol="0">
            <a:spAutoFit/>
          </a:bodyPr>
          <a:lstStyle>
            <a:defPPr>
              <a:defRPr lang="en-US"/>
            </a:defPPr>
            <a:lvl2pPr marL="327422" lvl="1" indent="-285750" defTabSz="685800" fontAlgn="auto">
              <a:spcBef>
                <a:spcPts val="0"/>
              </a:spcBef>
              <a:spcAft>
                <a:spcPts val="0"/>
              </a:spcAft>
              <a:buFont typeface="Wingdings" panose="05000000000000000000" pitchFamily="2" charset="2"/>
              <a:buChar char="Ø"/>
              <a:defRPr sz="1400" b="0">
                <a:solidFill>
                  <a:srgbClr val="A100FF"/>
                </a:solidFill>
                <a:latin typeface="Graphik Black" charset="0"/>
              </a:defRPr>
            </a:lvl2pPr>
          </a:lstStyle>
          <a:p>
            <a:pPr marL="311898" lvl="1">
              <a:buClr>
                <a:srgbClr val="A100FF"/>
              </a:buClr>
              <a:buFont typeface="Wingdings" panose="05000000000000000000" pitchFamily="2" charset="2"/>
              <a:buChar char="ü"/>
              <a:defRPr/>
            </a:pPr>
            <a:r>
              <a:rPr lang="en-US" sz="1600" dirty="0">
                <a:solidFill>
                  <a:schemeClr val="accent4"/>
                </a:solidFill>
              </a:rPr>
              <a:t>TEACHERS’ HAN</a:t>
            </a:r>
            <a:r>
              <a:rPr lang="sk-SK" sz="1600" dirty="0">
                <a:solidFill>
                  <a:schemeClr val="accent4"/>
                </a:solidFill>
              </a:rPr>
              <a:t>D</a:t>
            </a:r>
            <a:r>
              <a:rPr lang="en-US" sz="1600" dirty="0">
                <a:solidFill>
                  <a:schemeClr val="accent4"/>
                </a:solidFill>
              </a:rPr>
              <a:t>BOOK </a:t>
            </a:r>
            <a:r>
              <a:rPr lang="en-US" sz="1600" dirty="0">
                <a:solidFill>
                  <a:prstClr val="black"/>
                </a:solidFill>
                <a:latin typeface="Graphik Regular" panose="020B0503030202060203" pitchFamily="34" charset="0"/>
                <a:cs typeface="+mn-cs"/>
              </a:rPr>
              <a:t>prepared  </a:t>
            </a:r>
          </a:p>
          <a:p>
            <a:pPr marL="311898" lvl="1">
              <a:buClr>
                <a:srgbClr val="A100FF"/>
              </a:buClr>
              <a:buFont typeface="Wingdings" panose="05000000000000000000" pitchFamily="2" charset="2"/>
              <a:buChar char="ü"/>
              <a:defRPr/>
            </a:pPr>
            <a:endParaRPr lang="en-US" sz="1600" dirty="0">
              <a:solidFill>
                <a:schemeClr val="accent4"/>
              </a:solidFill>
            </a:endParaRPr>
          </a:p>
          <a:p>
            <a:pPr marL="311898" lvl="1">
              <a:buClr>
                <a:srgbClr val="A100FF"/>
              </a:buClr>
              <a:buFont typeface="Wingdings" panose="05000000000000000000" pitchFamily="2" charset="2"/>
              <a:buChar char="ü"/>
              <a:defRPr/>
            </a:pPr>
            <a:endParaRPr lang="en-US" sz="1600" dirty="0">
              <a:solidFill>
                <a:schemeClr val="accent4"/>
              </a:solidFill>
            </a:endParaRPr>
          </a:p>
          <a:p>
            <a:pPr marL="311898" lvl="1">
              <a:buClr>
                <a:srgbClr val="A100FF"/>
              </a:buClr>
              <a:buFont typeface="Wingdings" panose="05000000000000000000" pitchFamily="2" charset="2"/>
              <a:buChar char="ü"/>
              <a:defRPr/>
            </a:pPr>
            <a:endParaRPr lang="en-US" sz="1600" dirty="0">
              <a:solidFill>
                <a:schemeClr val="accent4"/>
              </a:solidFill>
            </a:endParaRPr>
          </a:p>
          <a:p>
            <a:pPr marL="311898" lvl="1">
              <a:buClr>
                <a:srgbClr val="A100FF"/>
              </a:buClr>
              <a:buFont typeface="Wingdings" panose="05000000000000000000" pitchFamily="2" charset="2"/>
              <a:buChar char="ü"/>
              <a:defRPr/>
            </a:pPr>
            <a:endParaRPr lang="en-US" sz="1600" dirty="0">
              <a:solidFill>
                <a:schemeClr val="accent4"/>
              </a:solidFill>
            </a:endParaRPr>
          </a:p>
          <a:p>
            <a:pPr marL="311898" lvl="1">
              <a:buClr>
                <a:srgbClr val="A100FF"/>
              </a:buClr>
              <a:buFont typeface="Wingdings" panose="05000000000000000000" pitchFamily="2" charset="2"/>
              <a:buChar char="ü"/>
              <a:defRPr/>
            </a:pPr>
            <a:endParaRPr lang="en-US" sz="1600" dirty="0">
              <a:solidFill>
                <a:schemeClr val="accent4"/>
              </a:solidFill>
            </a:endParaRPr>
          </a:p>
          <a:p>
            <a:pPr marL="311898" lvl="1">
              <a:buClr>
                <a:srgbClr val="A100FF"/>
              </a:buClr>
              <a:buFont typeface="Wingdings" panose="05000000000000000000" pitchFamily="2" charset="2"/>
              <a:buChar char="ü"/>
              <a:defRPr/>
            </a:pPr>
            <a:endParaRPr lang="en-US" sz="1600" dirty="0">
              <a:solidFill>
                <a:schemeClr val="accent4"/>
              </a:solidFill>
            </a:endParaRPr>
          </a:p>
          <a:p>
            <a:pPr marL="311898" lvl="1">
              <a:buClr>
                <a:srgbClr val="A100FF"/>
              </a:buClr>
              <a:buFont typeface="Wingdings" panose="05000000000000000000" pitchFamily="2" charset="2"/>
              <a:buChar char="ü"/>
              <a:defRPr/>
            </a:pPr>
            <a:endParaRPr lang="en-US" sz="1600" dirty="0">
              <a:solidFill>
                <a:schemeClr val="accent4"/>
              </a:solidFill>
            </a:endParaRPr>
          </a:p>
          <a:p>
            <a:pPr marL="311898" lvl="1">
              <a:buClr>
                <a:srgbClr val="A100FF"/>
              </a:buClr>
              <a:buFont typeface="Wingdings" panose="05000000000000000000" pitchFamily="2" charset="2"/>
              <a:buChar char="ü"/>
              <a:defRPr/>
            </a:pPr>
            <a:endParaRPr lang="en-US" sz="1600" dirty="0">
              <a:solidFill>
                <a:schemeClr val="accent4"/>
              </a:solidFill>
            </a:endParaRPr>
          </a:p>
          <a:p>
            <a:pPr marL="311898" lvl="1">
              <a:buClr>
                <a:srgbClr val="A100FF"/>
              </a:buClr>
              <a:buFont typeface="Wingdings" panose="05000000000000000000" pitchFamily="2" charset="2"/>
              <a:buChar char="ü"/>
              <a:defRPr/>
            </a:pPr>
            <a:r>
              <a:rPr lang="en-US" sz="1600" dirty="0">
                <a:solidFill>
                  <a:schemeClr val="accent4"/>
                </a:solidFill>
              </a:rPr>
              <a:t>INTERNET SAFETY</a:t>
            </a:r>
            <a:r>
              <a:rPr lang="en-US" sz="1600" dirty="0"/>
              <a:t> </a:t>
            </a:r>
            <a:r>
              <a:rPr lang="en-US" sz="1600" dirty="0">
                <a:solidFill>
                  <a:prstClr val="black"/>
                </a:solidFill>
                <a:latin typeface="Graphik Regular" panose="020B0503030202060203" pitchFamily="34" charset="0"/>
                <a:cs typeface="+mn-cs"/>
              </a:rPr>
              <a:t>topic added to training content  </a:t>
            </a:r>
          </a:p>
          <a:p>
            <a:pPr marL="311898" lvl="1">
              <a:buClr>
                <a:srgbClr val="A100FF"/>
              </a:buClr>
              <a:buFont typeface="Wingdings" panose="05000000000000000000" pitchFamily="2" charset="2"/>
              <a:buChar char="ü"/>
              <a:defRPr/>
            </a:pPr>
            <a:endParaRPr lang="en-US" sz="1600" dirty="0">
              <a:solidFill>
                <a:prstClr val="black"/>
              </a:solidFill>
              <a:latin typeface="Graphik Regular" panose="020B0503030202060203" pitchFamily="34" charset="0"/>
              <a:cs typeface="+mn-cs"/>
            </a:endParaRPr>
          </a:p>
        </p:txBody>
      </p:sp>
      <p:sp>
        <p:nvSpPr>
          <p:cNvPr id="24" name="TextBox 23">
            <a:extLst>
              <a:ext uri="{FF2B5EF4-FFF2-40B4-BE49-F238E27FC236}">
                <a16:creationId xmlns:a16="http://schemas.microsoft.com/office/drawing/2014/main" id="{8D01E5ED-9960-401A-BC30-3BC0F8C452F1}"/>
              </a:ext>
            </a:extLst>
          </p:cNvPr>
          <p:cNvSpPr txBox="1"/>
          <p:nvPr/>
        </p:nvSpPr>
        <p:spPr>
          <a:xfrm>
            <a:off x="2696640" y="1502248"/>
            <a:ext cx="3601628" cy="3481722"/>
          </a:xfrm>
          <a:prstGeom prst="rect">
            <a:avLst/>
          </a:prstGeom>
          <a:noFill/>
        </p:spPr>
        <p:txBody>
          <a:bodyPr wrap="square" lIns="0" tIns="0" rIns="0" bIns="34290" rtlCol="0">
            <a:spAutoFit/>
          </a:bodyPr>
          <a:lstStyle/>
          <a:p>
            <a:pPr marL="327422" lvl="1" indent="-285750" defTabSz="685800" fontAlgn="auto">
              <a:spcBef>
                <a:spcPts val="0"/>
              </a:spcBef>
              <a:spcAft>
                <a:spcPts val="0"/>
              </a:spcAft>
              <a:buClr>
                <a:srgbClr val="A100FF"/>
              </a:buClr>
              <a:buFont typeface="Wingdings" panose="05000000000000000000" pitchFamily="2" charset="2"/>
              <a:buChar char="ü"/>
              <a:defRPr/>
            </a:pPr>
            <a:r>
              <a:rPr lang="en-US" sz="1600" dirty="0">
                <a:solidFill>
                  <a:schemeClr val="accent4"/>
                </a:solidFill>
                <a:latin typeface="Graphik Black" charset="0"/>
              </a:rPr>
              <a:t>TRAINING VIDEO </a:t>
            </a:r>
            <a:r>
              <a:rPr lang="en-US" sz="1600" dirty="0">
                <a:solidFill>
                  <a:prstClr val="black"/>
                </a:solidFill>
                <a:latin typeface="Graphik Regular" panose="020B0503030202060203" pitchFamily="34" charset="0"/>
                <a:cs typeface="+mn-cs"/>
              </a:rPr>
              <a:t>posted on YouTube </a:t>
            </a:r>
          </a:p>
          <a:p>
            <a:pPr marL="327422" lvl="1" indent="-285750" defTabSz="685800" fontAlgn="auto">
              <a:spcBef>
                <a:spcPts val="0"/>
              </a:spcBef>
              <a:spcAft>
                <a:spcPts val="0"/>
              </a:spcAft>
              <a:buClr>
                <a:srgbClr val="A100FF"/>
              </a:buClr>
              <a:buFont typeface="Wingdings" panose="05000000000000000000" pitchFamily="2" charset="2"/>
              <a:buChar char="ü"/>
              <a:defRPr/>
            </a:pPr>
            <a:endParaRPr lang="en-US" sz="1600" dirty="0">
              <a:solidFill>
                <a:prstClr val="black"/>
              </a:solidFill>
              <a:latin typeface="Graphik Regular" panose="020B0503030202060203" pitchFamily="34" charset="0"/>
              <a:cs typeface="+mn-cs"/>
            </a:endParaRPr>
          </a:p>
          <a:p>
            <a:pPr marL="327422" lvl="1" indent="-285750" defTabSz="685800" fontAlgn="auto">
              <a:spcBef>
                <a:spcPts val="0"/>
              </a:spcBef>
              <a:spcAft>
                <a:spcPts val="0"/>
              </a:spcAft>
              <a:buClr>
                <a:srgbClr val="A100FF"/>
              </a:buClr>
              <a:buFont typeface="Wingdings" panose="05000000000000000000" pitchFamily="2" charset="2"/>
              <a:buChar char="ü"/>
              <a:defRPr/>
            </a:pPr>
            <a:endParaRPr lang="en-US" sz="1600" dirty="0">
              <a:solidFill>
                <a:prstClr val="black"/>
              </a:solidFill>
              <a:latin typeface="Graphik Regular" panose="020B0503030202060203" pitchFamily="34" charset="0"/>
              <a:cs typeface="+mn-cs"/>
            </a:endParaRPr>
          </a:p>
          <a:p>
            <a:pPr marL="327422" lvl="1" indent="-285750" defTabSz="685800" fontAlgn="auto">
              <a:spcBef>
                <a:spcPts val="0"/>
              </a:spcBef>
              <a:spcAft>
                <a:spcPts val="0"/>
              </a:spcAft>
              <a:buClr>
                <a:srgbClr val="A100FF"/>
              </a:buClr>
              <a:buFont typeface="Wingdings" panose="05000000000000000000" pitchFamily="2" charset="2"/>
              <a:buChar char="ü"/>
              <a:defRPr/>
            </a:pPr>
            <a:endParaRPr lang="en-US" sz="1600" dirty="0">
              <a:solidFill>
                <a:prstClr val="black"/>
              </a:solidFill>
              <a:latin typeface="Graphik Regular" panose="020B0503030202060203" pitchFamily="34" charset="0"/>
              <a:cs typeface="+mn-cs"/>
            </a:endParaRPr>
          </a:p>
          <a:p>
            <a:pPr marL="327422" lvl="1" indent="-285750" defTabSz="685800" fontAlgn="auto">
              <a:spcBef>
                <a:spcPts val="0"/>
              </a:spcBef>
              <a:spcAft>
                <a:spcPts val="0"/>
              </a:spcAft>
              <a:buClr>
                <a:srgbClr val="A100FF"/>
              </a:buClr>
              <a:buFont typeface="Wingdings" panose="05000000000000000000" pitchFamily="2" charset="2"/>
              <a:buChar char="ü"/>
              <a:defRPr/>
            </a:pPr>
            <a:endParaRPr lang="en-US" sz="1600" dirty="0">
              <a:solidFill>
                <a:prstClr val="black"/>
              </a:solidFill>
              <a:latin typeface="Graphik Regular" panose="020B0503030202060203" pitchFamily="34" charset="0"/>
              <a:cs typeface="+mn-cs"/>
            </a:endParaRPr>
          </a:p>
          <a:p>
            <a:pPr marL="327422" lvl="1" indent="-285750" defTabSz="685800" fontAlgn="auto">
              <a:spcBef>
                <a:spcPts val="0"/>
              </a:spcBef>
              <a:spcAft>
                <a:spcPts val="0"/>
              </a:spcAft>
              <a:buClr>
                <a:srgbClr val="A100FF"/>
              </a:buClr>
              <a:buFont typeface="Wingdings" panose="05000000000000000000" pitchFamily="2" charset="2"/>
              <a:buChar char="ü"/>
              <a:defRPr/>
            </a:pPr>
            <a:endParaRPr lang="en-US" sz="1600" dirty="0">
              <a:solidFill>
                <a:prstClr val="black"/>
              </a:solidFill>
              <a:latin typeface="Graphik Regular" panose="020B0503030202060203" pitchFamily="34" charset="0"/>
              <a:cs typeface="+mn-cs"/>
            </a:endParaRPr>
          </a:p>
          <a:p>
            <a:pPr marL="327422" lvl="1" indent="-285750" defTabSz="685800" fontAlgn="auto">
              <a:spcBef>
                <a:spcPts val="0"/>
              </a:spcBef>
              <a:spcAft>
                <a:spcPts val="0"/>
              </a:spcAft>
              <a:buClr>
                <a:srgbClr val="A100FF"/>
              </a:buClr>
              <a:buFont typeface="Wingdings" panose="05000000000000000000" pitchFamily="2" charset="2"/>
              <a:buChar char="ü"/>
              <a:defRPr/>
            </a:pPr>
            <a:endParaRPr lang="en-US" sz="1600" dirty="0">
              <a:solidFill>
                <a:prstClr val="black"/>
              </a:solidFill>
              <a:latin typeface="Graphik Regular" panose="020B0503030202060203" pitchFamily="34" charset="0"/>
              <a:cs typeface="+mn-cs"/>
            </a:endParaRPr>
          </a:p>
          <a:p>
            <a:pPr marL="41672" lvl="1" defTabSz="685800" fontAlgn="auto">
              <a:spcBef>
                <a:spcPts val="0"/>
              </a:spcBef>
              <a:spcAft>
                <a:spcPts val="0"/>
              </a:spcAft>
              <a:buClr>
                <a:srgbClr val="A100FF"/>
              </a:buClr>
              <a:defRPr/>
            </a:pPr>
            <a:endParaRPr lang="en-US" sz="1600" dirty="0">
              <a:solidFill>
                <a:prstClr val="black"/>
              </a:solidFill>
              <a:latin typeface="Graphik Regular" panose="020B0503030202060203" pitchFamily="34" charset="0"/>
              <a:cs typeface="+mn-cs"/>
            </a:endParaRPr>
          </a:p>
          <a:p>
            <a:pPr marL="327422" lvl="1" indent="-285750" defTabSz="685800" fontAlgn="auto">
              <a:spcBef>
                <a:spcPts val="0"/>
              </a:spcBef>
              <a:spcAft>
                <a:spcPts val="0"/>
              </a:spcAft>
              <a:buClr>
                <a:srgbClr val="A100FF"/>
              </a:buClr>
              <a:buFont typeface="Wingdings" panose="05000000000000000000" pitchFamily="2" charset="2"/>
              <a:buChar char="ü"/>
              <a:defRPr/>
            </a:pPr>
            <a:r>
              <a:rPr lang="en-US" sz="1600" dirty="0">
                <a:solidFill>
                  <a:schemeClr val="accent4"/>
                </a:solidFill>
                <a:latin typeface="Graphik Black" charset="0"/>
              </a:rPr>
              <a:t>CONTACT E-MAIL ADDRESS</a:t>
            </a:r>
            <a:r>
              <a:rPr lang="en-US" sz="1600" dirty="0">
                <a:solidFill>
                  <a:srgbClr val="A100FF"/>
                </a:solidFill>
                <a:latin typeface="Graphik Black" charset="0"/>
              </a:rPr>
              <a:t> </a:t>
            </a:r>
            <a:r>
              <a:rPr lang="en-US" sz="1600" dirty="0">
                <a:solidFill>
                  <a:prstClr val="black"/>
                </a:solidFill>
                <a:latin typeface="Graphik Regular" panose="020B0503030202060203" pitchFamily="34" charset="0"/>
                <a:cs typeface="+mn-cs"/>
              </a:rPr>
              <a:t>for teachers</a:t>
            </a:r>
          </a:p>
          <a:p>
            <a:pPr marL="327422" lvl="1" indent="-285750" defTabSz="685800" fontAlgn="auto">
              <a:spcBef>
                <a:spcPts val="0"/>
              </a:spcBef>
              <a:spcAft>
                <a:spcPts val="0"/>
              </a:spcAft>
              <a:buClr>
                <a:srgbClr val="A100FF"/>
              </a:buClr>
              <a:buFont typeface="Wingdings" panose="05000000000000000000" pitchFamily="2" charset="2"/>
              <a:buChar char="ü"/>
              <a:defRPr/>
            </a:pPr>
            <a:endParaRPr lang="en-US" sz="1600" dirty="0">
              <a:solidFill>
                <a:prstClr val="black"/>
              </a:solidFill>
              <a:latin typeface="Graphik Regular" panose="020B0503030202060203" pitchFamily="34" charset="0"/>
              <a:cs typeface="+mn-cs"/>
            </a:endParaRPr>
          </a:p>
          <a:p>
            <a:pPr marL="327422" lvl="1" indent="-285750" defTabSz="685800" fontAlgn="auto">
              <a:spcBef>
                <a:spcPts val="0"/>
              </a:spcBef>
              <a:spcAft>
                <a:spcPts val="0"/>
              </a:spcAft>
              <a:buClr>
                <a:srgbClr val="A100FF"/>
              </a:buClr>
              <a:buFont typeface="Wingdings" panose="05000000000000000000" pitchFamily="2" charset="2"/>
              <a:buChar char="ü"/>
              <a:defRPr/>
            </a:pPr>
            <a:r>
              <a:rPr lang="en-US" sz="1600" dirty="0">
                <a:solidFill>
                  <a:prstClr val="black"/>
                </a:solidFill>
                <a:latin typeface="Graphik Regular" panose="020B0503030202060203" pitchFamily="34" charset="0"/>
                <a:cs typeface="+mn-cs"/>
              </a:rPr>
              <a:t>Dedicated </a:t>
            </a:r>
            <a:r>
              <a:rPr lang="en-US" sz="1600" dirty="0">
                <a:solidFill>
                  <a:schemeClr val="accent4"/>
                </a:solidFill>
                <a:latin typeface="Graphik Black" charset="0"/>
              </a:rPr>
              <a:t>WEBSITE</a:t>
            </a:r>
            <a:r>
              <a:rPr lang="en-US" sz="1600" dirty="0">
                <a:solidFill>
                  <a:srgbClr val="A100FF"/>
                </a:solidFill>
                <a:latin typeface="Graphik Black" charset="0"/>
              </a:rPr>
              <a:t> </a:t>
            </a:r>
            <a:r>
              <a:rPr lang="en-US" sz="1600" dirty="0">
                <a:solidFill>
                  <a:prstClr val="black"/>
                </a:solidFill>
                <a:latin typeface="Graphik Regular" panose="020B0503030202060203" pitchFamily="34" charset="0"/>
                <a:cs typeface="+mn-cs"/>
              </a:rPr>
              <a:t>and </a:t>
            </a:r>
            <a:r>
              <a:rPr lang="en-US" sz="1600" dirty="0">
                <a:solidFill>
                  <a:schemeClr val="accent4"/>
                </a:solidFill>
                <a:latin typeface="Graphik Black" charset="0"/>
              </a:rPr>
              <a:t>FACEBOOK GROUP</a:t>
            </a:r>
            <a:endParaRPr lang="en-US" sz="1600" dirty="0">
              <a:solidFill>
                <a:prstClr val="black"/>
              </a:solidFill>
              <a:latin typeface="Graphik Regular" panose="020B0503030202060203" pitchFamily="34" charset="0"/>
              <a:cs typeface="+mn-cs"/>
            </a:endParaRPr>
          </a:p>
        </p:txBody>
      </p:sp>
      <p:sp>
        <p:nvSpPr>
          <p:cNvPr id="6" name="Footer Placeholder 5"/>
          <p:cNvSpPr>
            <a:spLocks noGrp="1"/>
          </p:cNvSpPr>
          <p:nvPr>
            <p:ph type="ftr" sz="quarter" idx="16"/>
          </p:nvPr>
        </p:nvSpPr>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15</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285749" y="242618"/>
            <a:ext cx="8927261" cy="828814"/>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Support adoption into teaching practice</a:t>
            </a:r>
            <a:br>
              <a:rPr lang="en-US" sz="2625" spc="-113" dirty="0">
                <a:solidFill>
                  <a:srgbClr val="A100FF"/>
                </a:solidFill>
                <a:latin typeface="Graphik Black" panose="020B0A03030202060203" pitchFamily="34" charset="0"/>
                <a:ea typeface="+mn-ea"/>
                <a:cs typeface="+mn-cs"/>
              </a:rPr>
            </a:br>
            <a:endParaRPr lang="en-US" sz="2200" spc="-113" dirty="0">
              <a:solidFill>
                <a:srgbClr val="A100FF"/>
              </a:solidFill>
              <a:latin typeface="Graphik Black" panose="020B0A03030202060203" pitchFamily="34" charset="0"/>
              <a:ea typeface="+mn-ea"/>
              <a:cs typeface="+mn-cs"/>
            </a:endParaRPr>
          </a:p>
        </p:txBody>
      </p:sp>
      <p:pic>
        <p:nvPicPr>
          <p:cNvPr id="3" name="Picture 2">
            <a:extLst>
              <a:ext uri="{FF2B5EF4-FFF2-40B4-BE49-F238E27FC236}">
                <a16:creationId xmlns:a16="http://schemas.microsoft.com/office/drawing/2014/main" id="{D3D9A80E-38F9-4A63-9C7E-1B3503828E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5975" y="2276917"/>
            <a:ext cx="1624054" cy="1218040"/>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8C3BD12A-E707-42F8-89F1-A937C2C29F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146" y="2966205"/>
            <a:ext cx="2119722" cy="1190094"/>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a16="http://schemas.microsoft.com/office/drawing/2014/main" id="{6BB44513-0CC2-47E2-A952-FB06184DA6D3}"/>
              </a:ext>
            </a:extLst>
          </p:cNvPr>
          <p:cNvPicPr>
            <a:picLocks noChangeAspect="1"/>
          </p:cNvPicPr>
          <p:nvPr/>
        </p:nvPicPr>
        <p:blipFill>
          <a:blip r:embed="rId5"/>
          <a:stretch>
            <a:fillRect/>
          </a:stretch>
        </p:blipFill>
        <p:spPr>
          <a:xfrm>
            <a:off x="3514470" y="2101279"/>
            <a:ext cx="2189484" cy="1218041"/>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5F362C4D-4599-417E-82E5-864320106E78}"/>
              </a:ext>
            </a:extLst>
          </p:cNvPr>
          <p:cNvSpPr txBox="1"/>
          <p:nvPr/>
        </p:nvSpPr>
        <p:spPr>
          <a:xfrm>
            <a:off x="65384" y="2041714"/>
            <a:ext cx="2565856" cy="773289"/>
          </a:xfrm>
          <a:prstGeom prst="rect">
            <a:avLst/>
          </a:prstGeom>
          <a:noFill/>
        </p:spPr>
        <p:txBody>
          <a:bodyPr wrap="square" lIns="0" tIns="0" rIns="0" bIns="34290" rtlCol="0">
            <a:spAutoFit/>
          </a:bodyPr>
          <a:lstStyle>
            <a:defPPr>
              <a:defRPr lang="en-US"/>
            </a:defPPr>
            <a:lvl2pPr marL="41672" lvl="1" defTabSz="685800" fontAlgn="auto">
              <a:spcBef>
                <a:spcPts val="0"/>
              </a:spcBef>
              <a:spcAft>
                <a:spcPts val="0"/>
              </a:spcAft>
              <a:defRPr sz="1600" b="1">
                <a:solidFill>
                  <a:srgbClr val="A100FF"/>
                </a:solidFill>
                <a:latin typeface="Graphik Black" charset="0"/>
              </a:defRPr>
            </a:lvl2pPr>
          </a:lstStyle>
          <a:p>
            <a:pPr marL="327422" lvl="1" indent="-285750">
              <a:buFont typeface="Wingdings" panose="05000000000000000000" pitchFamily="2" charset="2"/>
              <a:buChar char="ü"/>
            </a:pPr>
            <a:r>
              <a:rPr lang="en-US" b="0" dirty="0">
                <a:solidFill>
                  <a:schemeClr val="accent4"/>
                </a:solidFill>
              </a:rPr>
              <a:t>TRANSLATION</a:t>
            </a:r>
            <a:r>
              <a:rPr lang="en-US" b="0" dirty="0"/>
              <a:t> </a:t>
            </a:r>
            <a:r>
              <a:rPr lang="en-US" b="0" dirty="0">
                <a:solidFill>
                  <a:prstClr val="black"/>
                </a:solidFill>
                <a:latin typeface="Graphik Regular" panose="020B0503030202060203" pitchFamily="34" charset="0"/>
                <a:cs typeface="+mn-cs"/>
              </a:rPr>
              <a:t>of Code.org courses into Slovak</a:t>
            </a:r>
          </a:p>
        </p:txBody>
      </p:sp>
      <p:sp>
        <p:nvSpPr>
          <p:cNvPr id="13" name="TextBox 12">
            <a:extLst>
              <a:ext uri="{FF2B5EF4-FFF2-40B4-BE49-F238E27FC236}">
                <a16:creationId xmlns:a16="http://schemas.microsoft.com/office/drawing/2014/main" id="{54DD917C-6FC5-42D3-9B19-6BE4C98A04B5}"/>
              </a:ext>
            </a:extLst>
          </p:cNvPr>
          <p:cNvSpPr txBox="1"/>
          <p:nvPr/>
        </p:nvSpPr>
        <p:spPr>
          <a:xfrm>
            <a:off x="285752" y="583491"/>
            <a:ext cx="8771984" cy="784830"/>
          </a:xfrm>
          <a:prstGeom prst="rect">
            <a:avLst/>
          </a:prstGeom>
          <a:noFill/>
        </p:spPr>
        <p:txBody>
          <a:bodyPr wrap="square" lIns="0" tIns="0" rIns="0" bIns="45720" rtlCol="0">
            <a:spAutoFit/>
          </a:bodyPr>
          <a:lstStyle/>
          <a:p>
            <a:r>
              <a:rPr lang="en-US" sz="1600" spc="-113" dirty="0">
                <a:solidFill>
                  <a:srgbClr val="00B0F0"/>
                </a:solidFill>
                <a:latin typeface="Graphik" panose="020B0503030202060203" pitchFamily="34" charset="0"/>
              </a:rPr>
              <a:t>We took additional steps to reduce barriers of Code.org curriculum use by teachers and provided them with additional support. In addition, the training content was enhanced by internet safety topic,  leveraging the synergy with our co-volunteering partners. </a:t>
            </a:r>
          </a:p>
        </p:txBody>
      </p:sp>
    </p:spTree>
    <p:extLst>
      <p:ext uri="{BB962C8B-B14F-4D97-AF65-F5344CB8AC3E}">
        <p14:creationId xmlns:p14="http://schemas.microsoft.com/office/powerpoint/2010/main" val="295428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VÃ½sledok vyhÄ¾adÃ¡vania obrÃ¡zkov pre dopyt Teach for Slovakia logo">
            <a:extLst>
              <a:ext uri="{FF2B5EF4-FFF2-40B4-BE49-F238E27FC236}">
                <a16:creationId xmlns:a16="http://schemas.microsoft.com/office/drawing/2014/main" id="{20A1AC01-53B6-4699-8B9F-69E4D3066E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9076" y="1632143"/>
            <a:ext cx="619772" cy="60074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16</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285750" y="285750"/>
            <a:ext cx="8572500" cy="828814"/>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partners ecosystem</a:t>
            </a:r>
            <a:br>
              <a:rPr lang="en-US" sz="2600" spc="-113" dirty="0">
                <a:solidFill>
                  <a:srgbClr val="A100FF"/>
                </a:solidFill>
                <a:latin typeface="Graphik Black" panose="020B0A03030202060203" pitchFamily="34" charset="0"/>
                <a:ea typeface="+mn-ea"/>
                <a:cs typeface="+mn-cs"/>
              </a:rPr>
            </a:br>
            <a:endParaRPr lang="en-US" sz="2600" spc="-113" dirty="0">
              <a:solidFill>
                <a:srgbClr val="A100FF"/>
              </a:solidFill>
              <a:latin typeface="Graphik Black" panose="020B0A03030202060203" pitchFamily="34" charset="0"/>
              <a:ea typeface="+mn-ea"/>
              <a:cs typeface="+mn-cs"/>
            </a:endParaRPr>
          </a:p>
        </p:txBody>
      </p:sp>
      <p:pic>
        <p:nvPicPr>
          <p:cNvPr id="21" name="Picture 20">
            <a:extLst>
              <a:ext uri="{FF2B5EF4-FFF2-40B4-BE49-F238E27FC236}">
                <a16:creationId xmlns:a16="http://schemas.microsoft.com/office/drawing/2014/main" id="{9CDA15BD-0673-4E10-9EE6-D5708918FCBA}"/>
              </a:ext>
            </a:extLst>
          </p:cNvPr>
          <p:cNvPicPr>
            <a:picLocks noChangeAspect="1"/>
          </p:cNvPicPr>
          <p:nvPr/>
        </p:nvPicPr>
        <p:blipFill>
          <a:blip r:embed="rId4"/>
          <a:stretch>
            <a:fillRect/>
          </a:stretch>
        </p:blipFill>
        <p:spPr>
          <a:xfrm>
            <a:off x="179129" y="1367389"/>
            <a:ext cx="1009277" cy="704462"/>
          </a:xfrm>
          <a:prstGeom prst="rect">
            <a:avLst/>
          </a:prstGeom>
        </p:spPr>
      </p:pic>
      <p:pic>
        <p:nvPicPr>
          <p:cNvPr id="22" name="Picture 21">
            <a:extLst>
              <a:ext uri="{FF2B5EF4-FFF2-40B4-BE49-F238E27FC236}">
                <a16:creationId xmlns:a16="http://schemas.microsoft.com/office/drawing/2014/main" id="{90959E33-88DC-4CBB-AA2A-42DF67586FE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62177" y="966232"/>
            <a:ext cx="936445" cy="959285"/>
          </a:xfrm>
          <a:prstGeom prst="rect">
            <a:avLst/>
          </a:prstGeom>
        </p:spPr>
      </p:pic>
      <p:pic>
        <p:nvPicPr>
          <p:cNvPr id="23" name="Picture 22">
            <a:extLst>
              <a:ext uri="{FF2B5EF4-FFF2-40B4-BE49-F238E27FC236}">
                <a16:creationId xmlns:a16="http://schemas.microsoft.com/office/drawing/2014/main" id="{5F8498C2-78C8-4D25-B35E-638CCCBF9C2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4037768" y="1397456"/>
            <a:ext cx="1307959" cy="685095"/>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7D6D2BB3-9DA1-43C2-98A8-8237A9DA0281}"/>
              </a:ext>
            </a:extLst>
          </p:cNvPr>
          <p:cNvSpPr txBox="1"/>
          <p:nvPr/>
        </p:nvSpPr>
        <p:spPr>
          <a:xfrm>
            <a:off x="285748" y="2363061"/>
            <a:ext cx="3425639" cy="2573782"/>
          </a:xfrm>
          <a:prstGeom prst="rect">
            <a:avLst/>
          </a:prstGeom>
          <a:noFill/>
        </p:spPr>
        <p:txBody>
          <a:bodyPr wrap="square" lIns="0" tIns="0" rIns="0" bIns="34290" rtlCol="0">
            <a:spAutoFit/>
          </a:bodyPr>
          <a:lstStyle/>
          <a:p>
            <a:pPr lvl="0">
              <a:spcBef>
                <a:spcPts val="600"/>
              </a:spcBef>
              <a:buClr>
                <a:srgbClr val="A100FF"/>
              </a:buClr>
            </a:pPr>
            <a:r>
              <a:rPr lang="en-US" sz="1400" dirty="0">
                <a:solidFill>
                  <a:srgbClr val="A100FF"/>
                </a:solidFill>
                <a:latin typeface="Graphik Black" panose="020B0A03030202060203" pitchFamily="34" charset="0"/>
              </a:rPr>
              <a:t>PONTIS FOUNDATION </a:t>
            </a:r>
          </a:p>
          <a:p>
            <a:pPr marL="285750" lvl="0" indent="-285750">
              <a:spcBef>
                <a:spcPts val="600"/>
              </a:spcBef>
              <a:buClr>
                <a:srgbClr val="A100FF"/>
              </a:buClr>
              <a:buFont typeface="Arial" panose="020B0604020202020204" pitchFamily="34" charset="0"/>
              <a:buChar char="•"/>
            </a:pPr>
            <a:r>
              <a:rPr lang="en-US" sz="1400" dirty="0">
                <a:solidFill>
                  <a:schemeClr val="accent4"/>
                </a:solidFill>
                <a:latin typeface="Graphik Black" panose="020B0A03030202060203" pitchFamily="34" charset="0"/>
              </a:rPr>
              <a:t>Key channel for contacts to elementary schools</a:t>
            </a:r>
            <a:r>
              <a:rPr lang="en-US" sz="1400" dirty="0">
                <a:latin typeface="+mn-lt"/>
              </a:rPr>
              <a:t> at the beginning of project</a:t>
            </a:r>
          </a:p>
          <a:p>
            <a:pPr marL="285750" lvl="0" indent="-285750">
              <a:spcBef>
                <a:spcPts val="600"/>
              </a:spcBef>
              <a:buClr>
                <a:srgbClr val="A100FF"/>
              </a:buClr>
              <a:buFont typeface="Arial" panose="020B0604020202020204" pitchFamily="34" charset="0"/>
              <a:buChar char="•"/>
            </a:pPr>
            <a:r>
              <a:rPr lang="en-US" sz="1400" dirty="0">
                <a:latin typeface="+mn-lt"/>
              </a:rPr>
              <a:t>Provided capacity for training application administration.  </a:t>
            </a:r>
          </a:p>
          <a:p>
            <a:pPr lvl="0">
              <a:spcBef>
                <a:spcPts val="600"/>
              </a:spcBef>
              <a:buClr>
                <a:srgbClr val="A100FF"/>
              </a:buClr>
            </a:pPr>
            <a:r>
              <a:rPr lang="en-US" sz="1400" dirty="0">
                <a:solidFill>
                  <a:srgbClr val="A100FF"/>
                </a:solidFill>
                <a:latin typeface="Graphik Black" panose="020B0A03030202060203" pitchFamily="34" charset="0"/>
              </a:rPr>
              <a:t>OTHER NGOs </a:t>
            </a:r>
          </a:p>
          <a:p>
            <a:pPr marL="285750" lvl="0" indent="-285750">
              <a:spcBef>
                <a:spcPts val="600"/>
              </a:spcBef>
              <a:buClr>
                <a:srgbClr val="A100FF"/>
              </a:buClr>
              <a:buFont typeface="Arial" panose="020B0604020202020204" pitchFamily="34" charset="0"/>
              <a:buChar char="•"/>
            </a:pPr>
            <a:r>
              <a:rPr lang="en-US" sz="1400" dirty="0">
                <a:latin typeface="+mn-lt"/>
              </a:rPr>
              <a:t>Promotion within their communities</a:t>
            </a:r>
          </a:p>
          <a:p>
            <a:pPr marL="285750" lvl="0" indent="-285750">
              <a:spcBef>
                <a:spcPts val="600"/>
              </a:spcBef>
              <a:buClr>
                <a:srgbClr val="A100FF"/>
              </a:buClr>
              <a:buFont typeface="Arial" panose="020B0604020202020204" pitchFamily="34" charset="0"/>
              <a:buChar char="•"/>
            </a:pPr>
            <a:r>
              <a:rPr lang="en-US" sz="1400" dirty="0">
                <a:solidFill>
                  <a:schemeClr val="accent4"/>
                </a:solidFill>
                <a:latin typeface="Graphik Black" panose="020B0A03030202060203" pitchFamily="34" charset="0"/>
              </a:rPr>
              <a:t>Tech4Kids Program </a:t>
            </a:r>
            <a:r>
              <a:rPr lang="en-US" sz="1400" dirty="0">
                <a:latin typeface="+mn-lt"/>
              </a:rPr>
              <a:t>jointly organized events and initiatives</a:t>
            </a:r>
          </a:p>
        </p:txBody>
      </p:sp>
      <p:pic>
        <p:nvPicPr>
          <p:cNvPr id="3" name="Picture 2">
            <a:extLst>
              <a:ext uri="{FF2B5EF4-FFF2-40B4-BE49-F238E27FC236}">
                <a16:creationId xmlns:a16="http://schemas.microsoft.com/office/drawing/2014/main" id="{A26DB582-CCF5-4CE1-992C-F3F30A3325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89911" y="2014412"/>
            <a:ext cx="285765" cy="276239"/>
          </a:xfrm>
          <a:prstGeom prst="rect">
            <a:avLst/>
          </a:prstGeom>
        </p:spPr>
      </p:pic>
      <p:pic>
        <p:nvPicPr>
          <p:cNvPr id="5" name="Picture 4">
            <a:extLst>
              <a:ext uri="{FF2B5EF4-FFF2-40B4-BE49-F238E27FC236}">
                <a16:creationId xmlns:a16="http://schemas.microsoft.com/office/drawing/2014/main" id="{757E7C60-F37A-45BE-9E69-0D3A03F1D9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49627" y="1577375"/>
            <a:ext cx="1036384" cy="1036384"/>
          </a:xfrm>
          <a:prstGeom prst="rect">
            <a:avLst/>
          </a:prstGeom>
        </p:spPr>
      </p:pic>
      <p:pic>
        <p:nvPicPr>
          <p:cNvPr id="10" name="Picture 9">
            <a:extLst>
              <a:ext uri="{FF2B5EF4-FFF2-40B4-BE49-F238E27FC236}">
                <a16:creationId xmlns:a16="http://schemas.microsoft.com/office/drawing/2014/main" id="{22878356-D9D7-4BEE-8E86-9A861259EB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59962" y="1485198"/>
            <a:ext cx="772142" cy="391666"/>
          </a:xfrm>
          <a:prstGeom prst="rect">
            <a:avLst/>
          </a:prstGeom>
        </p:spPr>
      </p:pic>
      <p:pic>
        <p:nvPicPr>
          <p:cNvPr id="12" name="Picture 11">
            <a:extLst>
              <a:ext uri="{FF2B5EF4-FFF2-40B4-BE49-F238E27FC236}">
                <a16:creationId xmlns:a16="http://schemas.microsoft.com/office/drawing/2014/main" id="{100A54BC-1319-4800-97A2-13A7851415C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73328" y="1452384"/>
            <a:ext cx="369618" cy="369618"/>
          </a:xfrm>
          <a:prstGeom prst="rect">
            <a:avLst/>
          </a:prstGeom>
        </p:spPr>
      </p:pic>
      <p:pic>
        <p:nvPicPr>
          <p:cNvPr id="14" name="Picture 13">
            <a:extLst>
              <a:ext uri="{FF2B5EF4-FFF2-40B4-BE49-F238E27FC236}">
                <a16:creationId xmlns:a16="http://schemas.microsoft.com/office/drawing/2014/main" id="{E4B9EFB1-24F8-4903-B4C5-6CBA5CAB8E6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77112" y="1986392"/>
            <a:ext cx="652540" cy="342790"/>
          </a:xfrm>
          <a:prstGeom prst="rect">
            <a:avLst/>
          </a:prstGeom>
        </p:spPr>
      </p:pic>
      <p:sp>
        <p:nvSpPr>
          <p:cNvPr id="19" name="TextBox 18">
            <a:extLst>
              <a:ext uri="{FF2B5EF4-FFF2-40B4-BE49-F238E27FC236}">
                <a16:creationId xmlns:a16="http://schemas.microsoft.com/office/drawing/2014/main" id="{88B7B9F1-A982-46A6-BE93-7FD7ACB87DB1}"/>
              </a:ext>
            </a:extLst>
          </p:cNvPr>
          <p:cNvSpPr txBox="1"/>
          <p:nvPr/>
        </p:nvSpPr>
        <p:spPr>
          <a:xfrm>
            <a:off x="3520919" y="2382836"/>
            <a:ext cx="2413935" cy="2558393"/>
          </a:xfrm>
          <a:prstGeom prst="rect">
            <a:avLst/>
          </a:prstGeom>
          <a:noFill/>
        </p:spPr>
        <p:txBody>
          <a:bodyPr wrap="square" lIns="0" tIns="0" rIns="0" bIns="34290" rtlCol="0">
            <a:spAutoFit/>
          </a:bodyPr>
          <a:lstStyle/>
          <a:p>
            <a:pPr lvl="0">
              <a:spcBef>
                <a:spcPts val="600"/>
              </a:spcBef>
              <a:buClr>
                <a:schemeClr val="accent1"/>
              </a:buClr>
            </a:pPr>
            <a:r>
              <a:rPr lang="en-US" sz="1400" dirty="0">
                <a:solidFill>
                  <a:srgbClr val="A100FF"/>
                </a:solidFill>
                <a:latin typeface="Graphik Black" panose="020B0A03030202060203" pitchFamily="34" charset="0"/>
              </a:rPr>
              <a:t>LOCAL SCHOOLS</a:t>
            </a:r>
          </a:p>
          <a:p>
            <a:pPr marL="285750" lvl="0" indent="-285750">
              <a:spcBef>
                <a:spcPts val="600"/>
              </a:spcBef>
              <a:buClr>
                <a:schemeClr val="accent1"/>
              </a:buClr>
              <a:buFont typeface="Wingdings" panose="05000000000000000000" pitchFamily="2" charset="2"/>
              <a:buChar char="§"/>
            </a:pPr>
            <a:r>
              <a:rPr lang="en-US" sz="1400" dirty="0">
                <a:latin typeface="+mn-lt"/>
              </a:rPr>
              <a:t>Provide premises for training delivery (free of charge) </a:t>
            </a:r>
          </a:p>
          <a:p>
            <a:pPr marL="285750" lvl="0" indent="-285750">
              <a:spcBef>
                <a:spcPts val="600"/>
              </a:spcBef>
              <a:buClr>
                <a:schemeClr val="accent1"/>
              </a:buClr>
              <a:buFont typeface="Wingdings" panose="05000000000000000000" pitchFamily="2" charset="2"/>
              <a:buChar char="§"/>
            </a:pPr>
            <a:r>
              <a:rPr lang="en-US" sz="1400" dirty="0">
                <a:latin typeface="+mn-lt"/>
              </a:rPr>
              <a:t>Training location directly at local schools supports the </a:t>
            </a:r>
            <a:r>
              <a:rPr lang="en-US" sz="1400" dirty="0">
                <a:solidFill>
                  <a:schemeClr val="accent4"/>
                </a:solidFill>
                <a:latin typeface="Graphik Black" panose="020B0A03030202060203" pitchFamily="34" charset="0"/>
              </a:rPr>
              <a:t>perception of training as a serious educational event </a:t>
            </a:r>
            <a:r>
              <a:rPr lang="en-US" sz="1400" dirty="0">
                <a:latin typeface="+mn-lt"/>
              </a:rPr>
              <a:t>(and thus encourages teachers to participate)</a:t>
            </a:r>
          </a:p>
        </p:txBody>
      </p:sp>
      <p:sp>
        <p:nvSpPr>
          <p:cNvPr id="15" name="TextBox 14">
            <a:extLst>
              <a:ext uri="{FF2B5EF4-FFF2-40B4-BE49-F238E27FC236}">
                <a16:creationId xmlns:a16="http://schemas.microsoft.com/office/drawing/2014/main" id="{5B6E8D6D-8C31-43F9-87D5-9DCC3AA99EE7}"/>
              </a:ext>
            </a:extLst>
          </p:cNvPr>
          <p:cNvSpPr txBox="1"/>
          <p:nvPr/>
        </p:nvSpPr>
        <p:spPr>
          <a:xfrm>
            <a:off x="5942998" y="2400088"/>
            <a:ext cx="3019848" cy="2342949"/>
          </a:xfrm>
          <a:prstGeom prst="rect">
            <a:avLst/>
          </a:prstGeom>
          <a:noFill/>
        </p:spPr>
        <p:txBody>
          <a:bodyPr wrap="square" lIns="0" tIns="0" rIns="0" bIns="34290" rtlCol="0">
            <a:spAutoFit/>
          </a:bodyPr>
          <a:lstStyle/>
          <a:p>
            <a:pPr lvl="0">
              <a:spcBef>
                <a:spcPts val="600"/>
              </a:spcBef>
              <a:buClr>
                <a:srgbClr val="A100FF"/>
              </a:buClr>
            </a:pPr>
            <a:r>
              <a:rPr lang="en-US" sz="1400" dirty="0">
                <a:solidFill>
                  <a:srgbClr val="A100FF"/>
                </a:solidFill>
                <a:latin typeface="Graphik Black" panose="020B0A03030202060203" pitchFamily="34" charset="0"/>
              </a:rPr>
              <a:t>BUSINESS LEADERS FORUM</a:t>
            </a:r>
            <a:endParaRPr lang="en-US" sz="1400" dirty="0">
              <a:latin typeface="+mn-lt"/>
            </a:endParaRPr>
          </a:p>
          <a:p>
            <a:pPr marL="285750" indent="-285750">
              <a:spcBef>
                <a:spcPts val="600"/>
              </a:spcBef>
              <a:buClr>
                <a:srgbClr val="A100FF"/>
              </a:buClr>
              <a:buFont typeface="Wingdings" panose="05000000000000000000" pitchFamily="2" charset="2"/>
              <a:buChar char="§"/>
            </a:pPr>
            <a:r>
              <a:rPr lang="en-US" sz="1400" dirty="0">
                <a:solidFill>
                  <a:schemeClr val="accent4"/>
                </a:solidFill>
                <a:latin typeface="Graphik Black" panose="020B0A03030202060203" pitchFamily="34" charset="0"/>
              </a:rPr>
              <a:t>Co-volunteering </a:t>
            </a:r>
            <a:r>
              <a:rPr lang="en-US" sz="1400" dirty="0">
                <a:latin typeface="+mn-lt"/>
              </a:rPr>
              <a:t>with </a:t>
            </a:r>
            <a:r>
              <a:rPr lang="en-US" sz="1400" dirty="0"/>
              <a:t>other tech companies from Digital Skills Group </a:t>
            </a:r>
            <a:r>
              <a:rPr lang="en-US" sz="1400" dirty="0">
                <a:latin typeface="+mn-lt"/>
              </a:rPr>
              <a:t>increased the number of volunteers delivering teachers training to </a:t>
            </a:r>
            <a:r>
              <a:rPr lang="en-US" sz="1400" dirty="0">
                <a:solidFill>
                  <a:schemeClr val="accent4"/>
                </a:solidFill>
                <a:latin typeface="Graphik Black" panose="020B0A03030202060203" pitchFamily="34" charset="0"/>
              </a:rPr>
              <a:t>100+ volunteers</a:t>
            </a:r>
            <a:r>
              <a:rPr lang="en-US" sz="1400" dirty="0">
                <a:solidFill>
                  <a:schemeClr val="accent4"/>
                </a:solidFill>
                <a:latin typeface="+mn-lt"/>
              </a:rPr>
              <a:t>, </a:t>
            </a:r>
            <a:r>
              <a:rPr lang="en-US" sz="1400" dirty="0">
                <a:latin typeface="+mn-lt"/>
              </a:rPr>
              <a:t>thus enabling for significant project scale up</a:t>
            </a:r>
          </a:p>
          <a:p>
            <a:pPr marL="285750" indent="-285750">
              <a:spcBef>
                <a:spcPts val="600"/>
              </a:spcBef>
              <a:buClr>
                <a:srgbClr val="A100FF"/>
              </a:buClr>
              <a:buFont typeface="Wingdings" panose="05000000000000000000" pitchFamily="2" charset="2"/>
              <a:buChar char="§"/>
            </a:pPr>
            <a:r>
              <a:rPr lang="en-US" sz="1400" dirty="0">
                <a:latin typeface="+mn-lt"/>
              </a:rPr>
              <a:t>Topic of </a:t>
            </a:r>
            <a:r>
              <a:rPr lang="en-US" sz="1400" dirty="0">
                <a:solidFill>
                  <a:schemeClr val="accent4"/>
                </a:solidFill>
                <a:latin typeface="Graphik Black" panose="020B0A03030202060203" pitchFamily="34" charset="0"/>
              </a:rPr>
              <a:t>children internet security </a:t>
            </a:r>
            <a:r>
              <a:rPr lang="en-US" sz="1400" dirty="0">
                <a:latin typeface="+mn-lt"/>
              </a:rPr>
              <a:t>added into curriculum</a:t>
            </a:r>
          </a:p>
        </p:txBody>
      </p:sp>
      <p:grpSp>
        <p:nvGrpSpPr>
          <p:cNvPr id="16" name="Group 15">
            <a:extLst>
              <a:ext uri="{FF2B5EF4-FFF2-40B4-BE49-F238E27FC236}">
                <a16:creationId xmlns:a16="http://schemas.microsoft.com/office/drawing/2014/main" id="{A94216AD-56DE-4687-BE10-E63C0063E24F}"/>
              </a:ext>
            </a:extLst>
          </p:cNvPr>
          <p:cNvGrpSpPr>
            <a:grpSpLocks noChangeAspect="1"/>
          </p:cNvGrpSpPr>
          <p:nvPr/>
        </p:nvGrpSpPr>
        <p:grpSpPr>
          <a:xfrm>
            <a:off x="7285133" y="967303"/>
            <a:ext cx="1493942" cy="400992"/>
            <a:chOff x="9563100" y="1673029"/>
            <a:chExt cx="1389888" cy="373063"/>
          </a:xfrm>
        </p:grpSpPr>
        <p:pic>
          <p:nvPicPr>
            <p:cNvPr id="18" name="Picture 17">
              <a:extLst>
                <a:ext uri="{FF2B5EF4-FFF2-40B4-BE49-F238E27FC236}">
                  <a16:creationId xmlns:a16="http://schemas.microsoft.com/office/drawing/2014/main" id="{F7987211-8FFE-40F1-8E59-3C06A4FA6008}"/>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563100" y="1825994"/>
              <a:ext cx="1389888" cy="220098"/>
            </a:xfrm>
            <a:prstGeom prst="rect">
              <a:avLst/>
            </a:prstGeom>
          </p:spPr>
        </p:pic>
        <p:sp>
          <p:nvSpPr>
            <p:cNvPr id="20" name="Freeform 5">
              <a:extLst>
                <a:ext uri="{FF2B5EF4-FFF2-40B4-BE49-F238E27FC236}">
                  <a16:creationId xmlns:a16="http://schemas.microsoft.com/office/drawing/2014/main" id="{E3C0C3F6-4F7F-4C64-8E84-38EBD5E2AD81}"/>
                </a:ext>
              </a:extLst>
            </p:cNvPr>
            <p:cNvSpPr>
              <a:spLocks/>
            </p:cNvSpPr>
            <p:nvPr/>
          </p:nvSpPr>
          <p:spPr bwMode="auto">
            <a:xfrm>
              <a:off x="10373550" y="1673029"/>
              <a:ext cx="136525" cy="147638"/>
            </a:xfrm>
            <a:custGeom>
              <a:avLst/>
              <a:gdLst>
                <a:gd name="T0" fmla="*/ 0 w 86"/>
                <a:gd name="T1" fmla="*/ 66 h 93"/>
                <a:gd name="T2" fmla="*/ 50 w 86"/>
                <a:gd name="T3" fmla="*/ 47 h 93"/>
                <a:gd name="T4" fmla="*/ 0 w 86"/>
                <a:gd name="T5" fmla="*/ 27 h 93"/>
                <a:gd name="T6" fmla="*/ 0 w 86"/>
                <a:gd name="T7" fmla="*/ 0 h 93"/>
                <a:gd name="T8" fmla="*/ 86 w 86"/>
                <a:gd name="T9" fmla="*/ 35 h 93"/>
                <a:gd name="T10" fmla="*/ 86 w 86"/>
                <a:gd name="T11" fmla="*/ 57 h 93"/>
                <a:gd name="T12" fmla="*/ 0 w 86"/>
                <a:gd name="T13" fmla="*/ 93 h 93"/>
                <a:gd name="T14" fmla="*/ 0 w 86"/>
                <a:gd name="T15" fmla="*/ 66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3">
                  <a:moveTo>
                    <a:pt x="0" y="66"/>
                  </a:moveTo>
                  <a:lnTo>
                    <a:pt x="50" y="47"/>
                  </a:lnTo>
                  <a:lnTo>
                    <a:pt x="0" y="27"/>
                  </a:lnTo>
                  <a:lnTo>
                    <a:pt x="0" y="0"/>
                  </a:lnTo>
                  <a:lnTo>
                    <a:pt x="86" y="35"/>
                  </a:lnTo>
                  <a:lnTo>
                    <a:pt x="86" y="57"/>
                  </a:lnTo>
                  <a:lnTo>
                    <a:pt x="0" y="93"/>
                  </a:lnTo>
                  <a:lnTo>
                    <a:pt x="0" y="66"/>
                  </a:lnTo>
                  <a:close/>
                </a:path>
              </a:pathLst>
            </a:custGeom>
            <a:solidFill>
              <a:srgbClr val="7E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4" name="TextBox 23">
            <a:extLst>
              <a:ext uri="{FF2B5EF4-FFF2-40B4-BE49-F238E27FC236}">
                <a16:creationId xmlns:a16="http://schemas.microsoft.com/office/drawing/2014/main" id="{D4491C45-408B-4470-94EC-ADCD6D8E99B5}"/>
              </a:ext>
            </a:extLst>
          </p:cNvPr>
          <p:cNvSpPr txBox="1"/>
          <p:nvPr/>
        </p:nvSpPr>
        <p:spPr>
          <a:xfrm>
            <a:off x="285752" y="592116"/>
            <a:ext cx="8771984" cy="538609"/>
          </a:xfrm>
          <a:prstGeom prst="rect">
            <a:avLst/>
          </a:prstGeom>
          <a:noFill/>
        </p:spPr>
        <p:txBody>
          <a:bodyPr wrap="square" lIns="0" tIns="0" rIns="0" bIns="45720" rtlCol="0">
            <a:spAutoFit/>
          </a:bodyPr>
          <a:lstStyle/>
          <a:p>
            <a:r>
              <a:rPr lang="en-US" sz="1600" spc="-113" dirty="0">
                <a:solidFill>
                  <a:srgbClr val="00B0F0"/>
                </a:solidFill>
                <a:latin typeface="Graphik" panose="020B0503030202060203" pitchFamily="34" charset="0"/>
              </a:rPr>
              <a:t>In addition to partnership with Code.org, leveraging local partners ecosystem was a key enabler for a project delivery with excellent cost/impact ratio.   </a:t>
            </a:r>
          </a:p>
        </p:txBody>
      </p:sp>
      <p:pic>
        <p:nvPicPr>
          <p:cNvPr id="3074" name="Picture 2" descr="VÃ½sledok vyhÄ¾adÃ¡vania obrÃ¡zkov pre dopyt jaslovensko logo">
            <a:extLst>
              <a:ext uri="{FF2B5EF4-FFF2-40B4-BE49-F238E27FC236}">
                <a16:creationId xmlns:a16="http://schemas.microsoft.com/office/drawing/2014/main" id="{03C2D40C-41C2-4F61-AF82-7CDFEC4A002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7313" y="1165127"/>
            <a:ext cx="601114" cy="6007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Ã½sledok vyhÄ¾adÃ¡vania obrÃ¡zkov pre dopyt ajtyvit logo">
            <a:extLst>
              <a:ext uri="{FF2B5EF4-FFF2-40B4-BE49-F238E27FC236}">
                <a16:creationId xmlns:a16="http://schemas.microsoft.com/office/drawing/2014/main" id="{F275EB88-04FE-47FD-B333-D4A7D98AA36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22565" y="1286724"/>
            <a:ext cx="612387" cy="3219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Ã½sledok vyhÄ¾adÃ¡vania obrÃ¡zkov pre dopyt Älovek v ohrozenÃ­ logo">
            <a:extLst>
              <a:ext uri="{FF2B5EF4-FFF2-40B4-BE49-F238E27FC236}">
                <a16:creationId xmlns:a16="http://schemas.microsoft.com/office/drawing/2014/main" id="{83AAAA08-ABC2-4F8E-B1BF-94BD925D083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10461" y="1664769"/>
            <a:ext cx="565144" cy="56514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earn2Code">
            <a:extLst>
              <a:ext uri="{FF2B5EF4-FFF2-40B4-BE49-F238E27FC236}">
                <a16:creationId xmlns:a16="http://schemas.microsoft.com/office/drawing/2014/main" id="{1EF12044-43B5-42EC-87F8-28451A5BD2D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21992" y="1712505"/>
            <a:ext cx="474438" cy="34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79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17</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171570" y="195360"/>
            <a:ext cx="9041130" cy="368508"/>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VOLUNTEERS</a:t>
            </a:r>
            <a:r>
              <a:rPr lang="en-US" sz="2625" spc="-113" dirty="0">
                <a:solidFill>
                  <a:srgbClr val="A100FF"/>
                </a:solidFill>
                <a:latin typeface="Graphik Black" panose="020B0A03030202060203" pitchFamily="34" charset="0"/>
                <a:ea typeface="+mn-ea"/>
                <a:cs typeface="+mn-cs"/>
              </a:rPr>
              <a:t> ENGAGEMENT</a:t>
            </a:r>
            <a:endParaRPr lang="en-US" sz="2000" spc="-113" dirty="0">
              <a:solidFill>
                <a:srgbClr val="A100FF"/>
              </a:solidFill>
              <a:latin typeface="Graphik Black" panose="020B0A03030202060203" pitchFamily="34" charset="0"/>
              <a:ea typeface="+mn-ea"/>
              <a:cs typeface="+mn-cs"/>
            </a:endParaRPr>
          </a:p>
        </p:txBody>
      </p:sp>
      <p:pic>
        <p:nvPicPr>
          <p:cNvPr id="9" name="Picture 8" descr="A person wearing a suit and tie smiling at the camera&#10;&#10;Description generated with very high confidence">
            <a:extLst>
              <a:ext uri="{FF2B5EF4-FFF2-40B4-BE49-F238E27FC236}">
                <a16:creationId xmlns:a16="http://schemas.microsoft.com/office/drawing/2014/main" id="{42C332F0-B31E-46B6-93D5-F493D5235B1A}"/>
              </a:ext>
            </a:extLst>
          </p:cNvPr>
          <p:cNvPicPr>
            <a:picLocks noChangeAspect="1"/>
          </p:cNvPicPr>
          <p:nvPr/>
        </p:nvPicPr>
        <p:blipFill>
          <a:blip r:embed="rId3"/>
          <a:stretch>
            <a:fillRect/>
          </a:stretch>
        </p:blipFill>
        <p:spPr>
          <a:xfrm>
            <a:off x="5779698" y="3879136"/>
            <a:ext cx="1178268" cy="1178268"/>
          </a:xfrm>
          <a:prstGeom prst="ellipse">
            <a:avLst/>
          </a:prstGeom>
          <a:ln>
            <a:noFill/>
          </a:ln>
          <a:effectLst>
            <a:softEdge rad="112500"/>
          </a:effectLst>
        </p:spPr>
      </p:pic>
      <p:sp>
        <p:nvSpPr>
          <p:cNvPr id="2" name="TextBox 1">
            <a:extLst>
              <a:ext uri="{FF2B5EF4-FFF2-40B4-BE49-F238E27FC236}">
                <a16:creationId xmlns:a16="http://schemas.microsoft.com/office/drawing/2014/main" id="{2C65BB51-EF41-4F92-9DB5-A5F3A3909E72}"/>
              </a:ext>
            </a:extLst>
          </p:cNvPr>
          <p:cNvSpPr txBox="1"/>
          <p:nvPr/>
        </p:nvSpPr>
        <p:spPr>
          <a:xfrm>
            <a:off x="6669042" y="4093134"/>
            <a:ext cx="2543658" cy="1031051"/>
          </a:xfrm>
          <a:prstGeom prst="rect">
            <a:avLst/>
          </a:prstGeom>
          <a:noFill/>
        </p:spPr>
        <p:txBody>
          <a:bodyPr wrap="square" lIns="0" tIns="0" rIns="0" bIns="45720" rtlCol="0">
            <a:spAutoFit/>
          </a:bodyPr>
          <a:lstStyle/>
          <a:p>
            <a:pPr algn="ctr"/>
            <a:r>
              <a:rPr lang="en-US" sz="1600" b="1" dirty="0">
                <a:latin typeface="+mn-lt"/>
              </a:rPr>
              <a:t>Patrik Polonec</a:t>
            </a:r>
          </a:p>
          <a:p>
            <a:pPr algn="ctr"/>
            <a:r>
              <a:rPr lang="en-US" sz="1600" dirty="0">
                <a:latin typeface="+mn-lt"/>
              </a:rPr>
              <a:t>Accenture Consultant</a:t>
            </a:r>
          </a:p>
          <a:p>
            <a:pPr algn="ctr"/>
            <a:r>
              <a:rPr lang="en-US" sz="1600" dirty="0" err="1">
                <a:latin typeface="+mn-lt"/>
              </a:rPr>
              <a:t>S</a:t>
            </a:r>
            <a:r>
              <a:rPr lang="en-US" sz="1600" dirty="0" err="1">
                <a:latin typeface="+mn-lt"/>
                <a:cs typeface="Arial" panose="020B0604020202020204" pitchFamily="34" charset="0"/>
              </a:rPr>
              <a:t>♥Code</a:t>
            </a:r>
            <a:r>
              <a:rPr lang="en-US" sz="1600" dirty="0">
                <a:latin typeface="+mn-lt"/>
                <a:cs typeface="Arial" panose="020B0604020202020204" pitchFamily="34" charset="0"/>
              </a:rPr>
              <a:t> Trainer</a:t>
            </a:r>
            <a:endParaRPr lang="en-US" sz="1600" dirty="0">
              <a:latin typeface="+mn-lt"/>
            </a:endParaRPr>
          </a:p>
          <a:p>
            <a:pPr algn="ctr"/>
            <a:endParaRPr lang="en-US" sz="1600" dirty="0">
              <a:latin typeface="+mn-lt"/>
            </a:endParaRPr>
          </a:p>
        </p:txBody>
      </p:sp>
      <p:sp>
        <p:nvSpPr>
          <p:cNvPr id="10" name="Speech Bubble: Rectangle with Corners Rounded 9">
            <a:extLst>
              <a:ext uri="{FF2B5EF4-FFF2-40B4-BE49-F238E27FC236}">
                <a16:creationId xmlns:a16="http://schemas.microsoft.com/office/drawing/2014/main" id="{F9E8AF9E-48E4-4A0C-B8CB-4ABB761A3DB9}"/>
              </a:ext>
            </a:extLst>
          </p:cNvPr>
          <p:cNvSpPr/>
          <p:nvPr/>
        </p:nvSpPr>
        <p:spPr>
          <a:xfrm>
            <a:off x="3390181" y="1484873"/>
            <a:ext cx="5522070" cy="2416275"/>
          </a:xfrm>
          <a:prstGeom prst="wedgeRoundRectCallout">
            <a:avLst>
              <a:gd name="adj1" fmla="val -5446"/>
              <a:gd name="adj2" fmla="val 57752"/>
              <a:gd name="adj3" fmla="val 16667"/>
            </a:avLst>
          </a:prstGeom>
          <a:solidFill>
            <a:srgbClr val="A100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k-SK" sz="2400" b="1" i="1" dirty="0">
                <a:solidFill>
                  <a:schemeClr val="bg1"/>
                </a:solidFill>
              </a:rPr>
              <a:t>„</a:t>
            </a:r>
            <a:r>
              <a:rPr lang="sk-SK" sz="2400" b="1" i="1" dirty="0" err="1">
                <a:solidFill>
                  <a:schemeClr val="bg1"/>
                </a:solidFill>
              </a:rPr>
              <a:t>It</a:t>
            </a:r>
            <a:r>
              <a:rPr lang="sk-SK" sz="2400" b="1" i="1" dirty="0">
                <a:solidFill>
                  <a:schemeClr val="bg1"/>
                </a:solidFill>
              </a:rPr>
              <a:t> was great feeling to train </a:t>
            </a:r>
            <a:r>
              <a:rPr lang="sk-SK" sz="2400" b="1" i="1" dirty="0" err="1">
                <a:solidFill>
                  <a:schemeClr val="bg1"/>
                </a:solidFill>
              </a:rPr>
              <a:t>the</a:t>
            </a:r>
            <a:r>
              <a:rPr lang="sk-SK" sz="2400" b="1" i="1" dirty="0">
                <a:solidFill>
                  <a:schemeClr val="bg1"/>
                </a:solidFill>
              </a:rPr>
              <a:t> </a:t>
            </a:r>
            <a:r>
              <a:rPr lang="sk-SK" sz="2400" b="1" i="1" dirty="0" err="1">
                <a:solidFill>
                  <a:schemeClr val="bg1"/>
                </a:solidFill>
              </a:rPr>
              <a:t>teachers</a:t>
            </a:r>
            <a:r>
              <a:rPr lang="sk-SK" sz="2400" b="1" i="1" dirty="0">
                <a:solidFill>
                  <a:schemeClr val="bg1"/>
                </a:solidFill>
              </a:rPr>
              <a:t> </a:t>
            </a:r>
            <a:r>
              <a:rPr lang="sk-SK" sz="2400" b="1" i="1" dirty="0" err="1">
                <a:solidFill>
                  <a:schemeClr val="bg1"/>
                </a:solidFill>
              </a:rPr>
              <a:t>who</a:t>
            </a:r>
            <a:r>
              <a:rPr lang="sk-SK" sz="2400" b="1" i="1" dirty="0">
                <a:solidFill>
                  <a:schemeClr val="bg1"/>
                </a:solidFill>
              </a:rPr>
              <a:t> teach kids of my ex-schoolmates. I felt that I pay-back to the community everything I got from it when I </a:t>
            </a:r>
            <a:r>
              <a:rPr lang="sk-SK" sz="2400" b="1" i="1" dirty="0" err="1">
                <a:solidFill>
                  <a:schemeClr val="bg1"/>
                </a:solidFill>
              </a:rPr>
              <a:t>was</a:t>
            </a:r>
            <a:r>
              <a:rPr lang="sk-SK" sz="2400" b="1" i="1" dirty="0">
                <a:solidFill>
                  <a:schemeClr val="bg1"/>
                </a:solidFill>
              </a:rPr>
              <a:t> </a:t>
            </a:r>
            <a:r>
              <a:rPr lang="sk-SK" sz="2400" b="1" i="1" dirty="0" err="1">
                <a:solidFill>
                  <a:schemeClr val="bg1"/>
                </a:solidFill>
              </a:rPr>
              <a:t>young</a:t>
            </a:r>
            <a:r>
              <a:rPr lang="sk-SK" sz="2400" b="1" i="1" dirty="0">
                <a:solidFill>
                  <a:schemeClr val="bg1"/>
                </a:solidFill>
              </a:rPr>
              <a:t>.“</a:t>
            </a:r>
            <a:endParaRPr lang="en-US" sz="1400" b="1" dirty="0">
              <a:solidFill>
                <a:schemeClr val="bg1"/>
              </a:solidFill>
            </a:endParaRPr>
          </a:p>
        </p:txBody>
      </p:sp>
      <p:sp>
        <p:nvSpPr>
          <p:cNvPr id="12" name="TextBox 11">
            <a:extLst>
              <a:ext uri="{FF2B5EF4-FFF2-40B4-BE49-F238E27FC236}">
                <a16:creationId xmlns:a16="http://schemas.microsoft.com/office/drawing/2014/main" id="{209426FD-37AC-4D1A-8DB0-36B755FD4BBF}"/>
              </a:ext>
            </a:extLst>
          </p:cNvPr>
          <p:cNvSpPr txBox="1"/>
          <p:nvPr/>
        </p:nvSpPr>
        <p:spPr>
          <a:xfrm flipH="1">
            <a:off x="278089" y="3444524"/>
            <a:ext cx="2769353" cy="728865"/>
          </a:xfrm>
          <a:prstGeom prst="rect">
            <a:avLst/>
          </a:prstGeom>
          <a:noFill/>
        </p:spPr>
        <p:txBody>
          <a:bodyPr wrap="square" lIns="0" tIns="0" rIns="0" bIns="45720" rtlCol="0">
            <a:noAutofit/>
          </a:bodyPr>
          <a:lstStyle/>
          <a:p>
            <a:pPr algn="ctr"/>
            <a:r>
              <a:rPr lang="en-US" sz="1600" dirty="0">
                <a:latin typeface="+mn-lt"/>
              </a:rPr>
              <a:t>Group of Accenture Consultants that initiated the project</a:t>
            </a:r>
          </a:p>
          <a:p>
            <a:pPr algn="ctr"/>
            <a:endParaRPr lang="en-US" sz="1600" dirty="0">
              <a:latin typeface="+mn-lt"/>
            </a:endParaRPr>
          </a:p>
        </p:txBody>
      </p:sp>
      <p:pic>
        <p:nvPicPr>
          <p:cNvPr id="4" name="Picture 3">
            <a:extLst>
              <a:ext uri="{FF2B5EF4-FFF2-40B4-BE49-F238E27FC236}">
                <a16:creationId xmlns:a16="http://schemas.microsoft.com/office/drawing/2014/main" id="{9FAC2D09-3788-483C-A996-86BDC30A3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776" y="1777174"/>
            <a:ext cx="2862035" cy="1589151"/>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FFC41BA8-0B86-461B-9640-DA4A4C60E276}"/>
              </a:ext>
            </a:extLst>
          </p:cNvPr>
          <p:cNvSpPr txBox="1"/>
          <p:nvPr/>
        </p:nvSpPr>
        <p:spPr>
          <a:xfrm>
            <a:off x="173263" y="534840"/>
            <a:ext cx="8910351" cy="784830"/>
          </a:xfrm>
          <a:prstGeom prst="rect">
            <a:avLst/>
          </a:prstGeom>
          <a:noFill/>
        </p:spPr>
        <p:txBody>
          <a:bodyPr wrap="square" lIns="0" tIns="0" rIns="0" bIns="45720" rtlCol="0">
            <a:spAutoFit/>
          </a:bodyPr>
          <a:lstStyle>
            <a:defPPr>
              <a:defRPr lang="en-US"/>
            </a:defPPr>
            <a:lvl1pPr>
              <a:defRPr sz="1600" spc="-113">
                <a:solidFill>
                  <a:srgbClr val="00B0F0"/>
                </a:solidFill>
                <a:latin typeface="Graphik" panose="020B0503030202060203" pitchFamily="34" charset="0"/>
              </a:defRPr>
            </a:lvl1pPr>
          </a:lstStyle>
          <a:p>
            <a:r>
              <a:rPr lang="en-US" dirty="0"/>
              <a:t>Volunteers were the key enabler for project delivery success – from project ideation and organizing trainings, translating the Code.org content, through providing contacts to local schools to training delivery. Significant project scale-up was further enabled also by pro bono investment of involved companies.   </a:t>
            </a:r>
          </a:p>
        </p:txBody>
      </p:sp>
    </p:spTree>
    <p:extLst>
      <p:ext uri="{BB962C8B-B14F-4D97-AF65-F5344CB8AC3E}">
        <p14:creationId xmlns:p14="http://schemas.microsoft.com/office/powerpoint/2010/main" val="11606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18</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285750" y="233993"/>
            <a:ext cx="8572500" cy="739969"/>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Impact Measurement</a:t>
            </a:r>
            <a:br>
              <a:rPr lang="en-US" sz="2600" spc="-113" dirty="0">
                <a:solidFill>
                  <a:srgbClr val="A100FF"/>
                </a:solidFill>
                <a:latin typeface="Graphik Black" panose="020B0A03030202060203" pitchFamily="34" charset="0"/>
                <a:ea typeface="+mn-ea"/>
                <a:cs typeface="+mn-cs"/>
              </a:rPr>
            </a:br>
            <a:endParaRPr lang="en-US" sz="2600" spc="-113" dirty="0">
              <a:solidFill>
                <a:srgbClr val="A100FF"/>
              </a:solidFill>
              <a:latin typeface="Graphik Black" panose="020B0A03030202060203" pitchFamily="34" charset="0"/>
              <a:ea typeface="+mn-ea"/>
              <a:cs typeface="+mn-cs"/>
            </a:endParaRPr>
          </a:p>
        </p:txBody>
      </p:sp>
      <p:pic>
        <p:nvPicPr>
          <p:cNvPr id="10" name="Picture 9">
            <a:extLst>
              <a:ext uri="{FF2B5EF4-FFF2-40B4-BE49-F238E27FC236}">
                <a16:creationId xmlns:a16="http://schemas.microsoft.com/office/drawing/2014/main" id="{AEDFA431-E5ED-4C7B-B404-545A3E6768F3}"/>
              </a:ext>
            </a:extLst>
          </p:cNvPr>
          <p:cNvPicPr>
            <a:picLocks noChangeAspect="1"/>
          </p:cNvPicPr>
          <p:nvPr/>
        </p:nvPicPr>
        <p:blipFill>
          <a:blip r:embed="rId3"/>
          <a:stretch>
            <a:fillRect/>
          </a:stretch>
        </p:blipFill>
        <p:spPr>
          <a:xfrm>
            <a:off x="2803101" y="3839822"/>
            <a:ext cx="1457309" cy="1028317"/>
          </a:xfrm>
          <a:prstGeom prst="rect">
            <a:avLst/>
          </a:prstGeom>
          <a:ln>
            <a:noFill/>
          </a:ln>
          <a:effectLst>
            <a:softEdge rad="112500"/>
          </a:effectLst>
        </p:spPr>
      </p:pic>
      <p:pic>
        <p:nvPicPr>
          <p:cNvPr id="11" name="Picture 10">
            <a:extLst>
              <a:ext uri="{FF2B5EF4-FFF2-40B4-BE49-F238E27FC236}">
                <a16:creationId xmlns:a16="http://schemas.microsoft.com/office/drawing/2014/main" id="{D73CE15F-C510-4A4E-A38E-8CD3963562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288" y="3777726"/>
            <a:ext cx="1569388" cy="1028317"/>
          </a:xfrm>
          <a:prstGeom prst="rect">
            <a:avLst/>
          </a:prstGeom>
          <a:ln>
            <a:noFill/>
          </a:ln>
          <a:effectLst>
            <a:softEdge rad="112500"/>
          </a:effectLst>
        </p:spPr>
      </p:pic>
      <p:pic>
        <p:nvPicPr>
          <p:cNvPr id="14" name="Picture 13">
            <a:extLst>
              <a:ext uri="{FF2B5EF4-FFF2-40B4-BE49-F238E27FC236}">
                <a16:creationId xmlns:a16="http://schemas.microsoft.com/office/drawing/2014/main" id="{0C093938-AEB4-4740-8E93-E627B27CA4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29511" y="3782344"/>
            <a:ext cx="1090468" cy="1028317"/>
          </a:xfrm>
          <a:prstGeom prst="rect">
            <a:avLst/>
          </a:prstGeom>
          <a:ln>
            <a:noFill/>
          </a:ln>
          <a:effectLst>
            <a:softEdge rad="112500"/>
          </a:effectLst>
        </p:spPr>
      </p:pic>
      <p:sp>
        <p:nvSpPr>
          <p:cNvPr id="15" name="TextBox 14">
            <a:extLst>
              <a:ext uri="{FF2B5EF4-FFF2-40B4-BE49-F238E27FC236}">
                <a16:creationId xmlns:a16="http://schemas.microsoft.com/office/drawing/2014/main" id="{EB10A4B9-6EA2-4A31-B500-0DA9B0F85525}"/>
              </a:ext>
            </a:extLst>
          </p:cNvPr>
          <p:cNvSpPr txBox="1"/>
          <p:nvPr/>
        </p:nvSpPr>
        <p:spPr>
          <a:xfrm>
            <a:off x="222257" y="1104111"/>
            <a:ext cx="3880884" cy="2342949"/>
          </a:xfrm>
          <a:prstGeom prst="rect">
            <a:avLst/>
          </a:prstGeom>
          <a:noFill/>
        </p:spPr>
        <p:txBody>
          <a:bodyPr wrap="square" lIns="0" tIns="0" rIns="0" bIns="34290" rtlCol="0">
            <a:spAutoFit/>
          </a:bodyPr>
          <a:lstStyle>
            <a:defPPr>
              <a:defRPr lang="en-US"/>
            </a:defPPr>
            <a:lvl2pPr marL="327422" lvl="1" indent="-285750" defTabSz="685800" fontAlgn="auto">
              <a:spcBef>
                <a:spcPts val="0"/>
              </a:spcBef>
              <a:spcAft>
                <a:spcPts val="0"/>
              </a:spcAft>
              <a:buFont typeface="Wingdings" panose="05000000000000000000" pitchFamily="2" charset="2"/>
              <a:buChar char="ü"/>
              <a:defRPr sz="1400" b="0">
                <a:solidFill>
                  <a:srgbClr val="A100FF"/>
                </a:solidFill>
                <a:latin typeface="Graphik Black" charset="0"/>
              </a:defRPr>
            </a:lvl2pPr>
          </a:lstStyle>
          <a:p>
            <a:pPr algn="ctr">
              <a:buClr>
                <a:schemeClr val="accent1"/>
              </a:buClr>
            </a:pPr>
            <a:r>
              <a:rPr lang="en-US" dirty="0">
                <a:solidFill>
                  <a:srgbClr val="A100FF"/>
                </a:solidFill>
                <a:latin typeface="Graphik Black" panose="020B0A03030202060203" pitchFamily="34" charset="0"/>
              </a:rPr>
              <a:t>COMPETITION </a:t>
            </a:r>
          </a:p>
          <a:p>
            <a:pPr>
              <a:buClr>
                <a:schemeClr val="accent1"/>
              </a:buClr>
            </a:pPr>
            <a:r>
              <a:rPr lang="en-US" sz="1600" dirty="0">
                <a:latin typeface="Graphik Regular" panose="020B0503030202060203" pitchFamily="34" charset="0"/>
              </a:rPr>
              <a:t>Provides input on:</a:t>
            </a:r>
          </a:p>
          <a:p>
            <a:pPr marL="285750" indent="-285750">
              <a:spcBef>
                <a:spcPts val="600"/>
              </a:spcBef>
              <a:buClr>
                <a:schemeClr val="accent1"/>
              </a:buClr>
              <a:buFont typeface="Wingdings" panose="05000000000000000000" pitchFamily="2" charset="2"/>
              <a:buChar char="Ø"/>
            </a:pPr>
            <a:r>
              <a:rPr lang="en-US" sz="1600" b="1" dirty="0">
                <a:latin typeface="Graphik Regular" panose="020B0503030202060203" pitchFamily="34" charset="0"/>
              </a:rPr>
              <a:t>No. of schools </a:t>
            </a:r>
            <a:r>
              <a:rPr lang="en-US" sz="1600" dirty="0">
                <a:latin typeface="Graphik Regular" panose="020B0503030202060203" pitchFamily="34" charset="0"/>
              </a:rPr>
              <a:t>using the tools following the teachers training</a:t>
            </a:r>
          </a:p>
          <a:p>
            <a:pPr marL="285750" indent="-285750">
              <a:spcBef>
                <a:spcPts val="600"/>
              </a:spcBef>
              <a:buClr>
                <a:schemeClr val="accent1"/>
              </a:buClr>
              <a:buFont typeface="Wingdings" panose="05000000000000000000" pitchFamily="2" charset="2"/>
              <a:buChar char="Ø"/>
            </a:pPr>
            <a:r>
              <a:rPr lang="en-US" sz="1600" b="1" dirty="0">
                <a:latin typeface="Graphik Regular" panose="020B0503030202060203" pitchFamily="34" charset="0"/>
              </a:rPr>
              <a:t>No. of students </a:t>
            </a:r>
            <a:r>
              <a:rPr lang="en-US" sz="1600" dirty="0">
                <a:latin typeface="Graphik Regular" panose="020B0503030202060203" pitchFamily="34" charset="0"/>
              </a:rPr>
              <a:t>are involved in coding </a:t>
            </a:r>
          </a:p>
          <a:p>
            <a:pPr marL="285750" indent="-285750">
              <a:spcBef>
                <a:spcPts val="600"/>
              </a:spcBef>
              <a:buClr>
                <a:schemeClr val="accent1"/>
              </a:buClr>
              <a:buFont typeface="Wingdings" panose="05000000000000000000" pitchFamily="2" charset="2"/>
              <a:buChar char="Ø"/>
            </a:pPr>
            <a:r>
              <a:rPr lang="en-US" sz="1600" b="1" dirty="0">
                <a:latin typeface="Graphik Regular" panose="020B0503030202060203" pitchFamily="34" charset="0"/>
              </a:rPr>
              <a:t>Which courses </a:t>
            </a:r>
            <a:r>
              <a:rPr lang="en-US" sz="1600" dirty="0">
                <a:latin typeface="Graphik Regular" panose="020B0503030202060203" pitchFamily="34" charset="0"/>
              </a:rPr>
              <a:t>of Code.org are used</a:t>
            </a:r>
          </a:p>
          <a:p>
            <a:pPr marL="285750" indent="-285750">
              <a:spcBef>
                <a:spcPts val="600"/>
              </a:spcBef>
              <a:buClr>
                <a:schemeClr val="accent1"/>
              </a:buClr>
              <a:buFont typeface="Wingdings" panose="05000000000000000000" pitchFamily="2" charset="2"/>
              <a:buChar char="Ø"/>
            </a:pPr>
            <a:r>
              <a:rPr lang="en-US" sz="1600" b="1" dirty="0">
                <a:latin typeface="Graphik Regular" panose="020B0503030202060203" pitchFamily="34" charset="0"/>
              </a:rPr>
              <a:t>Feedback</a:t>
            </a:r>
            <a:r>
              <a:rPr lang="en-US" sz="1600" dirty="0">
                <a:latin typeface="Graphik Regular" panose="020B0503030202060203" pitchFamily="34" charset="0"/>
              </a:rPr>
              <a:t> from schools and students</a:t>
            </a:r>
          </a:p>
        </p:txBody>
      </p:sp>
      <p:pic>
        <p:nvPicPr>
          <p:cNvPr id="7" name="Picture 6">
            <a:extLst>
              <a:ext uri="{FF2B5EF4-FFF2-40B4-BE49-F238E27FC236}">
                <a16:creationId xmlns:a16="http://schemas.microsoft.com/office/drawing/2014/main" id="{679BE6EB-8585-4A68-862A-BE64E49D4D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2795" y="3774396"/>
            <a:ext cx="1664471" cy="1109648"/>
          </a:xfrm>
          <a:prstGeom prst="rect">
            <a:avLst/>
          </a:prstGeom>
          <a:ln>
            <a:noFill/>
          </a:ln>
          <a:effectLst>
            <a:softEdge rad="112500"/>
          </a:effectLst>
        </p:spPr>
      </p:pic>
      <p:pic>
        <p:nvPicPr>
          <p:cNvPr id="18" name="Picture 17">
            <a:extLst>
              <a:ext uri="{FF2B5EF4-FFF2-40B4-BE49-F238E27FC236}">
                <a16:creationId xmlns:a16="http://schemas.microsoft.com/office/drawing/2014/main" id="{522CA85D-C9B6-44DB-A7B7-898587F63A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00842" y="3774396"/>
            <a:ext cx="1776115" cy="1190977"/>
          </a:xfrm>
          <a:prstGeom prst="rect">
            <a:avLst/>
          </a:prstGeom>
          <a:ln>
            <a:noFill/>
          </a:ln>
          <a:effectLst>
            <a:softEdge rad="112500"/>
          </a:effectLst>
        </p:spPr>
      </p:pic>
      <p:sp>
        <p:nvSpPr>
          <p:cNvPr id="2" name="TextBox 1">
            <a:extLst>
              <a:ext uri="{FF2B5EF4-FFF2-40B4-BE49-F238E27FC236}">
                <a16:creationId xmlns:a16="http://schemas.microsoft.com/office/drawing/2014/main" id="{AD3BEC18-D380-4B50-B5E9-DFA22E10CFC7}"/>
              </a:ext>
            </a:extLst>
          </p:cNvPr>
          <p:cNvSpPr txBox="1"/>
          <p:nvPr/>
        </p:nvSpPr>
        <p:spPr>
          <a:xfrm>
            <a:off x="4571999" y="1104111"/>
            <a:ext cx="4349743" cy="2262158"/>
          </a:xfrm>
          <a:prstGeom prst="rect">
            <a:avLst/>
          </a:prstGeom>
          <a:noFill/>
        </p:spPr>
        <p:txBody>
          <a:bodyPr wrap="square" lIns="0" tIns="0" rIns="0" bIns="45720" rtlCol="0">
            <a:spAutoFit/>
          </a:bodyPr>
          <a:lstStyle/>
          <a:p>
            <a:pPr lvl="0" algn="ctr">
              <a:buClr>
                <a:schemeClr val="accent1"/>
              </a:buClr>
            </a:pPr>
            <a:r>
              <a:rPr lang="en-US" dirty="0">
                <a:solidFill>
                  <a:srgbClr val="A100FF"/>
                </a:solidFill>
                <a:latin typeface="Graphik Black" panose="020B0A03030202060203" pitchFamily="34" charset="0"/>
              </a:rPr>
              <a:t>AWARDS</a:t>
            </a:r>
          </a:p>
          <a:p>
            <a:pPr marL="285750" lvl="0" indent="-285750">
              <a:spcBef>
                <a:spcPts val="600"/>
              </a:spcBef>
              <a:buClr>
                <a:srgbClr val="7E00FF"/>
              </a:buClr>
              <a:buFont typeface="Wingdings" panose="05000000000000000000" pitchFamily="2" charset="2"/>
              <a:buChar char="Ø"/>
            </a:pPr>
            <a:r>
              <a:rPr lang="en-US" sz="1600" b="1" dirty="0">
                <a:solidFill>
                  <a:prstClr val="black"/>
                </a:solidFill>
                <a:latin typeface="Graphik Regular" panose="020B0503030202060203" pitchFamily="34" charset="0"/>
              </a:rPr>
              <a:t>For schools*</a:t>
            </a:r>
            <a:endParaRPr lang="en-US" sz="1600" dirty="0">
              <a:solidFill>
                <a:prstClr val="black"/>
              </a:solidFill>
              <a:latin typeface="Graphik Regular" panose="020B0503030202060203" pitchFamily="34" charset="0"/>
            </a:endParaRPr>
          </a:p>
          <a:p>
            <a:pPr marL="285750" lvl="0" indent="-285750">
              <a:spcBef>
                <a:spcPts val="600"/>
              </a:spcBef>
              <a:buClr>
                <a:srgbClr val="7E00FF"/>
              </a:buClr>
              <a:buFont typeface="Wingdings" panose="05000000000000000000" pitchFamily="2" charset="2"/>
              <a:buChar char="Ø"/>
            </a:pPr>
            <a:r>
              <a:rPr lang="en-US" sz="1600" b="1" dirty="0">
                <a:solidFill>
                  <a:prstClr val="black"/>
                </a:solidFill>
                <a:latin typeface="Graphik Regular" panose="020B0503030202060203" pitchFamily="34" charset="0"/>
              </a:rPr>
              <a:t>For students</a:t>
            </a:r>
          </a:p>
          <a:p>
            <a:pPr lvl="0">
              <a:spcBef>
                <a:spcPts val="600"/>
              </a:spcBef>
              <a:buClr>
                <a:srgbClr val="7E00FF"/>
              </a:buClr>
            </a:pPr>
            <a:endParaRPr lang="en-US" sz="1400" dirty="0">
              <a:solidFill>
                <a:prstClr val="black"/>
              </a:solidFill>
              <a:latin typeface="Graphik Regular" panose="020B0503030202060203" pitchFamily="34" charset="0"/>
            </a:endParaRPr>
          </a:p>
          <a:p>
            <a:pPr lvl="0">
              <a:spcBef>
                <a:spcPts val="600"/>
              </a:spcBef>
              <a:buClr>
                <a:srgbClr val="7E00FF"/>
              </a:buClr>
            </a:pPr>
            <a:r>
              <a:rPr lang="en-US" sz="1200" dirty="0">
                <a:solidFill>
                  <a:prstClr val="black"/>
                </a:solidFill>
                <a:latin typeface="Graphik Regular" panose="020B0503030202060203" pitchFamily="34" charset="0"/>
              </a:rPr>
              <a:t>*Last Xmas, instead of buying gifts for our local clients, we dedicated financial amount od 10 EUR per individual person for purchase of </a:t>
            </a:r>
            <a:r>
              <a:rPr lang="en-US" sz="1200" dirty="0" err="1">
                <a:solidFill>
                  <a:prstClr val="black"/>
                </a:solidFill>
                <a:latin typeface="Graphik Regular" panose="020B0503030202060203" pitchFamily="34" charset="0"/>
              </a:rPr>
              <a:t>micro:bit</a:t>
            </a:r>
            <a:r>
              <a:rPr lang="en-US" sz="1200" dirty="0">
                <a:solidFill>
                  <a:prstClr val="black"/>
                </a:solidFill>
                <a:latin typeface="Graphik Regular" panose="020B0503030202060203" pitchFamily="34" charset="0"/>
              </a:rPr>
              <a:t> HW for winning schools + clients might click on the link providing more info about our project to double this amount.</a:t>
            </a:r>
            <a:endParaRPr lang="sk-SK" sz="1200" dirty="0">
              <a:solidFill>
                <a:prstClr val="black"/>
              </a:solidFill>
              <a:latin typeface="Graphik Regular" panose="020B0503030202060203" pitchFamily="34" charset="0"/>
            </a:endParaRPr>
          </a:p>
        </p:txBody>
      </p:sp>
      <p:pic>
        <p:nvPicPr>
          <p:cNvPr id="4" name="Picture 3">
            <a:extLst>
              <a:ext uri="{FF2B5EF4-FFF2-40B4-BE49-F238E27FC236}">
                <a16:creationId xmlns:a16="http://schemas.microsoft.com/office/drawing/2014/main" id="{7DB6E261-08DA-4BD6-8524-212620F14D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41296" y="3851208"/>
            <a:ext cx="1380447" cy="1034630"/>
          </a:xfrm>
          <a:prstGeom prst="rect">
            <a:avLst/>
          </a:prstGeom>
          <a:ln>
            <a:noFill/>
          </a:ln>
          <a:effectLst>
            <a:softEdge rad="112500"/>
          </a:effectLst>
        </p:spPr>
      </p:pic>
      <p:sp>
        <p:nvSpPr>
          <p:cNvPr id="13" name="TextBox 12">
            <a:extLst>
              <a:ext uri="{FF2B5EF4-FFF2-40B4-BE49-F238E27FC236}">
                <a16:creationId xmlns:a16="http://schemas.microsoft.com/office/drawing/2014/main" id="{B756E870-3787-4D29-8673-796E05B05BF2}"/>
              </a:ext>
            </a:extLst>
          </p:cNvPr>
          <p:cNvSpPr txBox="1"/>
          <p:nvPr/>
        </p:nvSpPr>
        <p:spPr>
          <a:xfrm>
            <a:off x="259527" y="534840"/>
            <a:ext cx="8370125" cy="538609"/>
          </a:xfrm>
          <a:prstGeom prst="rect">
            <a:avLst/>
          </a:prstGeom>
          <a:noFill/>
        </p:spPr>
        <p:txBody>
          <a:bodyPr wrap="square" lIns="0" tIns="0" rIns="0" bIns="45720" rtlCol="0">
            <a:spAutoFit/>
          </a:bodyPr>
          <a:lstStyle>
            <a:defPPr>
              <a:defRPr lang="en-US"/>
            </a:defPPr>
            <a:lvl1pPr>
              <a:defRPr sz="1600" spc="-113">
                <a:solidFill>
                  <a:srgbClr val="00B0F0"/>
                </a:solidFill>
                <a:latin typeface="Graphik" panose="020B0503030202060203" pitchFamily="34" charset="0"/>
              </a:defRPr>
            </a:lvl1pPr>
          </a:lstStyle>
          <a:p>
            <a:r>
              <a:rPr lang="en-US" dirty="0"/>
              <a:t>To motivate teachers adopt learned knowledge as soon as possible into teaching practice and to verify long-term impact, we organize a competition for involved schools. </a:t>
            </a:r>
          </a:p>
        </p:txBody>
      </p:sp>
      <p:sp>
        <p:nvSpPr>
          <p:cNvPr id="3" name="Arrow: Down 2">
            <a:extLst>
              <a:ext uri="{FF2B5EF4-FFF2-40B4-BE49-F238E27FC236}">
                <a16:creationId xmlns:a16="http://schemas.microsoft.com/office/drawing/2014/main" id="{C6CF7017-D8F4-4D2F-9348-89A27628E675}"/>
              </a:ext>
            </a:extLst>
          </p:cNvPr>
          <p:cNvSpPr/>
          <p:nvPr/>
        </p:nvSpPr>
        <p:spPr>
          <a:xfrm>
            <a:off x="7963786" y="3136605"/>
            <a:ext cx="489098" cy="637791"/>
          </a:xfrm>
          <a:prstGeom prst="downArrow">
            <a:avLst/>
          </a:prstGeom>
          <a:solidFill>
            <a:srgbClr val="A1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8641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close up of a logo&#10;&#10;Description generated with very high confidence">
            <a:extLst>
              <a:ext uri="{FF2B5EF4-FFF2-40B4-BE49-F238E27FC236}">
                <a16:creationId xmlns:a16="http://schemas.microsoft.com/office/drawing/2014/main" id="{6E44079C-F03A-4A31-967E-5FFE73FB07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7663" y="2404815"/>
            <a:ext cx="1102373" cy="812081"/>
          </a:xfrm>
          <a:prstGeom prst="rect">
            <a:avLst/>
          </a:prstGeom>
        </p:spPr>
      </p:pic>
      <p:sp>
        <p:nvSpPr>
          <p:cNvPr id="66" name="Rectangle: Rounded Corners 65">
            <a:extLst>
              <a:ext uri="{FF2B5EF4-FFF2-40B4-BE49-F238E27FC236}">
                <a16:creationId xmlns:a16="http://schemas.microsoft.com/office/drawing/2014/main" id="{EDD9FFC1-9CC3-477F-9A34-848BBB8BBF16}"/>
              </a:ext>
            </a:extLst>
          </p:cNvPr>
          <p:cNvSpPr/>
          <p:nvPr/>
        </p:nvSpPr>
        <p:spPr>
          <a:xfrm>
            <a:off x="4127322" y="2494911"/>
            <a:ext cx="1378706" cy="1354156"/>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65" name="Rectangle: Rounded Corners 64">
            <a:extLst>
              <a:ext uri="{FF2B5EF4-FFF2-40B4-BE49-F238E27FC236}">
                <a16:creationId xmlns:a16="http://schemas.microsoft.com/office/drawing/2014/main" id="{C0684D18-0DF9-477B-BDBF-16D1C30F0D69}"/>
              </a:ext>
            </a:extLst>
          </p:cNvPr>
          <p:cNvSpPr/>
          <p:nvPr/>
        </p:nvSpPr>
        <p:spPr>
          <a:xfrm>
            <a:off x="5332939" y="4282816"/>
            <a:ext cx="998968" cy="60016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64" name="Rectangle: Rounded Corners 63">
            <a:extLst>
              <a:ext uri="{FF2B5EF4-FFF2-40B4-BE49-F238E27FC236}">
                <a16:creationId xmlns:a16="http://schemas.microsoft.com/office/drawing/2014/main" id="{86443781-38BD-4FD6-9091-254B18D56A69}"/>
              </a:ext>
            </a:extLst>
          </p:cNvPr>
          <p:cNvSpPr/>
          <p:nvPr/>
        </p:nvSpPr>
        <p:spPr>
          <a:xfrm>
            <a:off x="3919372" y="4195347"/>
            <a:ext cx="1378706" cy="74527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63" name="Rectangle: Rounded Corners 62">
            <a:extLst>
              <a:ext uri="{FF2B5EF4-FFF2-40B4-BE49-F238E27FC236}">
                <a16:creationId xmlns:a16="http://schemas.microsoft.com/office/drawing/2014/main" id="{A81612A6-3CE8-4714-8336-0F737ACEC381}"/>
              </a:ext>
            </a:extLst>
          </p:cNvPr>
          <p:cNvSpPr/>
          <p:nvPr/>
        </p:nvSpPr>
        <p:spPr>
          <a:xfrm>
            <a:off x="80350" y="2824129"/>
            <a:ext cx="993075" cy="9470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62" name="Rectangle: Rounded Corners 61">
            <a:extLst>
              <a:ext uri="{FF2B5EF4-FFF2-40B4-BE49-F238E27FC236}">
                <a16:creationId xmlns:a16="http://schemas.microsoft.com/office/drawing/2014/main" id="{7E372AEC-E57F-459D-BC8D-1FB9C0FCA7F1}"/>
              </a:ext>
            </a:extLst>
          </p:cNvPr>
          <p:cNvSpPr/>
          <p:nvPr/>
        </p:nvSpPr>
        <p:spPr>
          <a:xfrm>
            <a:off x="2075293" y="2799822"/>
            <a:ext cx="1590365" cy="6001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61" name="Rectangle: Rounded Corners 60">
            <a:extLst>
              <a:ext uri="{FF2B5EF4-FFF2-40B4-BE49-F238E27FC236}">
                <a16:creationId xmlns:a16="http://schemas.microsoft.com/office/drawing/2014/main" id="{F14EF08E-7B33-4701-BBA9-DEA99A26DBEA}"/>
              </a:ext>
            </a:extLst>
          </p:cNvPr>
          <p:cNvSpPr/>
          <p:nvPr/>
        </p:nvSpPr>
        <p:spPr>
          <a:xfrm>
            <a:off x="6665116" y="3575824"/>
            <a:ext cx="1139947" cy="153578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60" name="Rectangle: Rounded Corners 59">
            <a:extLst>
              <a:ext uri="{FF2B5EF4-FFF2-40B4-BE49-F238E27FC236}">
                <a16:creationId xmlns:a16="http://schemas.microsoft.com/office/drawing/2014/main" id="{F1B6450E-5D29-4F49-B190-1F2C9C096878}"/>
              </a:ext>
            </a:extLst>
          </p:cNvPr>
          <p:cNvSpPr/>
          <p:nvPr/>
        </p:nvSpPr>
        <p:spPr>
          <a:xfrm>
            <a:off x="6642656" y="1544960"/>
            <a:ext cx="2043683" cy="1705180"/>
          </a:xfrm>
          <a:prstGeom prst="round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59" name="Rectangle: Rounded Corners 58">
            <a:extLst>
              <a:ext uri="{FF2B5EF4-FFF2-40B4-BE49-F238E27FC236}">
                <a16:creationId xmlns:a16="http://schemas.microsoft.com/office/drawing/2014/main" id="{5D5B483D-2CA3-4210-A282-09E8D6ACE7A7}"/>
              </a:ext>
            </a:extLst>
          </p:cNvPr>
          <p:cNvSpPr/>
          <p:nvPr/>
        </p:nvSpPr>
        <p:spPr>
          <a:xfrm>
            <a:off x="4045450" y="1550966"/>
            <a:ext cx="1210088" cy="646554"/>
          </a:xfrm>
          <a:prstGeom prst="round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56" name="Rectangle: Rounded Corners 55">
            <a:extLst>
              <a:ext uri="{FF2B5EF4-FFF2-40B4-BE49-F238E27FC236}">
                <a16:creationId xmlns:a16="http://schemas.microsoft.com/office/drawing/2014/main" id="{A6889586-95D0-4BBD-8BD9-CD9A89FC1A63}"/>
              </a:ext>
            </a:extLst>
          </p:cNvPr>
          <p:cNvSpPr/>
          <p:nvPr/>
        </p:nvSpPr>
        <p:spPr>
          <a:xfrm>
            <a:off x="1741219" y="1549910"/>
            <a:ext cx="1210088" cy="646554"/>
          </a:xfrm>
          <a:prstGeom prst="round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3" name="Rectangle: Rounded Corners 2">
            <a:extLst>
              <a:ext uri="{FF2B5EF4-FFF2-40B4-BE49-F238E27FC236}">
                <a16:creationId xmlns:a16="http://schemas.microsoft.com/office/drawing/2014/main" id="{10F89840-B999-456E-9056-C207CA809DE6}"/>
              </a:ext>
            </a:extLst>
          </p:cNvPr>
          <p:cNvSpPr/>
          <p:nvPr/>
        </p:nvSpPr>
        <p:spPr>
          <a:xfrm>
            <a:off x="346718" y="1572854"/>
            <a:ext cx="1310922" cy="646554"/>
          </a:xfrm>
          <a:prstGeom prst="round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17" name="Slide Number Placeholder 16"/>
          <p:cNvSpPr>
            <a:spLocks noGrp="1"/>
          </p:cNvSpPr>
          <p:nvPr>
            <p:ph type="sldNum" sz="quarter" idx="17"/>
          </p:nvPr>
        </p:nvSpPr>
        <p:spPr/>
        <p:txBody>
          <a:bodyPr/>
          <a:lstStyle/>
          <a:p>
            <a:pPr defTabSz="685783"/>
            <a:fld id="{4F9AC08D-23A9-440E-BCB9-AA1E9877CC38}" type="slidenum">
              <a:rPr lang="en-US">
                <a:solidFill>
                  <a:prstClr val="white">
                    <a:lumMod val="65000"/>
                  </a:prstClr>
                </a:solidFill>
                <a:latin typeface="Graphik"/>
                <a:cs typeface="Arial" charset="0"/>
              </a:rPr>
              <a:pPr defTabSz="685783"/>
              <a:t>19</a:t>
            </a:fld>
            <a:endParaRPr lang="en-US">
              <a:solidFill>
                <a:prstClr val="white">
                  <a:lumMod val="65000"/>
                </a:prstClr>
              </a:solidFill>
              <a:latin typeface="Graphik"/>
              <a:cs typeface="Arial" charset="0"/>
            </a:endParaRPr>
          </a:p>
        </p:txBody>
      </p:sp>
      <p:sp>
        <p:nvSpPr>
          <p:cNvPr id="4" name="Arrow: Left-Right 3">
            <a:extLst>
              <a:ext uri="{FF2B5EF4-FFF2-40B4-BE49-F238E27FC236}">
                <a16:creationId xmlns:a16="http://schemas.microsoft.com/office/drawing/2014/main" id="{A49F17F1-D7DB-446D-A664-09481B2FB09F}"/>
              </a:ext>
            </a:extLst>
          </p:cNvPr>
          <p:cNvSpPr/>
          <p:nvPr/>
        </p:nvSpPr>
        <p:spPr>
          <a:xfrm>
            <a:off x="166982" y="810131"/>
            <a:ext cx="8858235" cy="53149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600" dirty="0">
              <a:solidFill>
                <a:prstClr val="white"/>
              </a:solidFill>
              <a:latin typeface="Graphik"/>
            </a:endParaRPr>
          </a:p>
        </p:txBody>
      </p:sp>
      <p:sp>
        <p:nvSpPr>
          <p:cNvPr id="5" name="TextBox 4">
            <a:extLst>
              <a:ext uri="{FF2B5EF4-FFF2-40B4-BE49-F238E27FC236}">
                <a16:creationId xmlns:a16="http://schemas.microsoft.com/office/drawing/2014/main" id="{721F5D04-044D-47C1-AAED-10287A39DDCD}"/>
              </a:ext>
            </a:extLst>
          </p:cNvPr>
          <p:cNvSpPr txBox="1"/>
          <p:nvPr/>
        </p:nvSpPr>
        <p:spPr>
          <a:xfrm>
            <a:off x="942389" y="672693"/>
            <a:ext cx="519121" cy="292388"/>
          </a:xfrm>
          <a:prstGeom prst="rect">
            <a:avLst/>
          </a:prstGeom>
          <a:noFill/>
        </p:spPr>
        <p:txBody>
          <a:bodyPr wrap="square" lIns="0" tIns="0" rIns="0" bIns="45720" rtlCol="0">
            <a:spAutoFit/>
          </a:bodyPr>
          <a:lstStyle/>
          <a:p>
            <a:pPr defTabSz="914378"/>
            <a:r>
              <a:rPr lang="en-US" sz="1600" dirty="0">
                <a:solidFill>
                  <a:srgbClr val="A100FF"/>
                </a:solidFill>
                <a:latin typeface="Graphik Black" panose="020B0A03030202060203" pitchFamily="34" charset="0"/>
              </a:rPr>
              <a:t>FY16</a:t>
            </a:r>
          </a:p>
        </p:txBody>
      </p:sp>
      <p:sp>
        <p:nvSpPr>
          <p:cNvPr id="11" name="TextBox 10">
            <a:extLst>
              <a:ext uri="{FF2B5EF4-FFF2-40B4-BE49-F238E27FC236}">
                <a16:creationId xmlns:a16="http://schemas.microsoft.com/office/drawing/2014/main" id="{FC61572F-A585-4054-B3AB-0251E905B679}"/>
              </a:ext>
            </a:extLst>
          </p:cNvPr>
          <p:cNvSpPr txBox="1"/>
          <p:nvPr/>
        </p:nvSpPr>
        <p:spPr>
          <a:xfrm>
            <a:off x="2748128" y="672693"/>
            <a:ext cx="519121" cy="292388"/>
          </a:xfrm>
          <a:prstGeom prst="rect">
            <a:avLst/>
          </a:prstGeom>
          <a:noFill/>
        </p:spPr>
        <p:txBody>
          <a:bodyPr wrap="square" lIns="0" tIns="0" rIns="0" bIns="45720" rtlCol="0">
            <a:spAutoFit/>
          </a:bodyPr>
          <a:lstStyle/>
          <a:p>
            <a:pPr defTabSz="914378"/>
            <a:r>
              <a:rPr lang="en-US" sz="1600" dirty="0">
                <a:solidFill>
                  <a:srgbClr val="A100FF"/>
                </a:solidFill>
                <a:latin typeface="Graphik Black" panose="020B0A03030202060203" pitchFamily="34" charset="0"/>
              </a:rPr>
              <a:t>FY17</a:t>
            </a:r>
          </a:p>
        </p:txBody>
      </p:sp>
      <p:sp>
        <p:nvSpPr>
          <p:cNvPr id="12" name="TextBox 11">
            <a:extLst>
              <a:ext uri="{FF2B5EF4-FFF2-40B4-BE49-F238E27FC236}">
                <a16:creationId xmlns:a16="http://schemas.microsoft.com/office/drawing/2014/main" id="{2485BE6A-FC95-4356-89D0-050A45739441}"/>
              </a:ext>
            </a:extLst>
          </p:cNvPr>
          <p:cNvSpPr txBox="1"/>
          <p:nvPr/>
        </p:nvSpPr>
        <p:spPr>
          <a:xfrm>
            <a:off x="5098915" y="672693"/>
            <a:ext cx="519121" cy="292388"/>
          </a:xfrm>
          <a:prstGeom prst="rect">
            <a:avLst/>
          </a:prstGeom>
          <a:noFill/>
        </p:spPr>
        <p:txBody>
          <a:bodyPr wrap="square" lIns="0" tIns="0" rIns="0" bIns="45720" rtlCol="0">
            <a:spAutoFit/>
          </a:bodyPr>
          <a:lstStyle/>
          <a:p>
            <a:pPr defTabSz="914378"/>
            <a:r>
              <a:rPr lang="en-US" sz="1600" dirty="0">
                <a:solidFill>
                  <a:srgbClr val="A100FF"/>
                </a:solidFill>
                <a:latin typeface="Graphik Black" panose="020B0A03030202060203" pitchFamily="34" charset="0"/>
              </a:rPr>
              <a:t>FY18</a:t>
            </a:r>
          </a:p>
        </p:txBody>
      </p:sp>
      <p:cxnSp>
        <p:nvCxnSpPr>
          <p:cNvPr id="20" name="Straight Connector 19">
            <a:extLst>
              <a:ext uri="{FF2B5EF4-FFF2-40B4-BE49-F238E27FC236}">
                <a16:creationId xmlns:a16="http://schemas.microsoft.com/office/drawing/2014/main" id="{4564178F-8EB6-4406-9793-163DAB6E37B1}"/>
              </a:ext>
            </a:extLst>
          </p:cNvPr>
          <p:cNvCxnSpPr/>
          <p:nvPr/>
        </p:nvCxnSpPr>
        <p:spPr>
          <a:xfrm>
            <a:off x="6414361" y="921269"/>
            <a:ext cx="0" cy="470394"/>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EBA25D7-937A-45E3-8CD8-362D99BDD067}"/>
              </a:ext>
            </a:extLst>
          </p:cNvPr>
          <p:cNvCxnSpPr/>
          <p:nvPr/>
        </p:nvCxnSpPr>
        <p:spPr>
          <a:xfrm>
            <a:off x="4067917" y="810130"/>
            <a:ext cx="0" cy="470394"/>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C9C74C-F056-4373-BEC4-BC2E448D9D4A}"/>
              </a:ext>
            </a:extLst>
          </p:cNvPr>
          <p:cNvCxnSpPr/>
          <p:nvPr/>
        </p:nvCxnSpPr>
        <p:spPr>
          <a:xfrm>
            <a:off x="1773571" y="845826"/>
            <a:ext cx="0" cy="470394"/>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DC25E82-29C6-4050-A564-2CC43257F3B0}"/>
              </a:ext>
            </a:extLst>
          </p:cNvPr>
          <p:cNvSpPr txBox="1"/>
          <p:nvPr/>
        </p:nvSpPr>
        <p:spPr>
          <a:xfrm>
            <a:off x="4190340" y="3136752"/>
            <a:ext cx="1210150" cy="723275"/>
          </a:xfrm>
          <a:prstGeom prst="rect">
            <a:avLst/>
          </a:prstGeom>
          <a:noFill/>
        </p:spPr>
        <p:txBody>
          <a:bodyPr wrap="square" lIns="0" tIns="0" rIns="0" bIns="45720" rtlCol="0">
            <a:spAutoFit/>
          </a:bodyPr>
          <a:lstStyle/>
          <a:p>
            <a:pPr algn="ctr" defTabSz="914378"/>
            <a:r>
              <a:rPr lang="en-US" sz="1100" dirty="0">
                <a:solidFill>
                  <a:srgbClr val="7E00FF"/>
                </a:solidFill>
                <a:latin typeface="Graphik"/>
              </a:rPr>
              <a:t>Recognized as Slovakia's Social Innovation of the year</a:t>
            </a:r>
          </a:p>
        </p:txBody>
      </p:sp>
      <p:pic>
        <p:nvPicPr>
          <p:cNvPr id="25" name="Picture 24">
            <a:extLst>
              <a:ext uri="{FF2B5EF4-FFF2-40B4-BE49-F238E27FC236}">
                <a16:creationId xmlns:a16="http://schemas.microsoft.com/office/drawing/2014/main" id="{1C95653A-8187-43B3-A95A-0EAD721182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9380" y="2138589"/>
            <a:ext cx="827609" cy="776975"/>
          </a:xfrm>
          <a:prstGeom prst="rect">
            <a:avLst/>
          </a:prstGeom>
        </p:spPr>
      </p:pic>
      <p:sp>
        <p:nvSpPr>
          <p:cNvPr id="26" name="TextBox 25">
            <a:extLst>
              <a:ext uri="{FF2B5EF4-FFF2-40B4-BE49-F238E27FC236}">
                <a16:creationId xmlns:a16="http://schemas.microsoft.com/office/drawing/2014/main" id="{57B2AE27-7FB2-44FF-B76B-99DF0D8328C9}"/>
              </a:ext>
            </a:extLst>
          </p:cNvPr>
          <p:cNvSpPr txBox="1"/>
          <p:nvPr/>
        </p:nvSpPr>
        <p:spPr>
          <a:xfrm>
            <a:off x="5524744" y="2899660"/>
            <a:ext cx="1073949" cy="892552"/>
          </a:xfrm>
          <a:prstGeom prst="rect">
            <a:avLst/>
          </a:prstGeom>
          <a:noFill/>
        </p:spPr>
        <p:txBody>
          <a:bodyPr wrap="square" lIns="0" tIns="0" rIns="0" bIns="45720" rtlCol="0">
            <a:spAutoFit/>
          </a:bodyPr>
          <a:lstStyle>
            <a:defPPr>
              <a:defRPr lang="en-US"/>
            </a:defPPr>
            <a:lvl1pPr algn="ctr">
              <a:defRPr sz="1000">
                <a:solidFill>
                  <a:schemeClr val="accent1"/>
                </a:solidFill>
              </a:defRPr>
            </a:lvl1pPr>
          </a:lstStyle>
          <a:p>
            <a:pPr defTabSz="914378"/>
            <a:r>
              <a:rPr lang="en-US" sz="1100" dirty="0">
                <a:solidFill>
                  <a:srgbClr val="7E00FF"/>
                </a:solidFill>
                <a:latin typeface="Graphik"/>
              </a:rPr>
              <a:t>Digital Skills group formed within Business Leaders Forum platform</a:t>
            </a:r>
          </a:p>
        </p:txBody>
      </p:sp>
      <p:pic>
        <p:nvPicPr>
          <p:cNvPr id="27" name="Picture 26">
            <a:extLst>
              <a:ext uri="{FF2B5EF4-FFF2-40B4-BE49-F238E27FC236}">
                <a16:creationId xmlns:a16="http://schemas.microsoft.com/office/drawing/2014/main" id="{0A3360F0-2A3C-4D72-9C7A-38030153A8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7086" y="2137429"/>
            <a:ext cx="730523" cy="1032914"/>
          </a:xfrm>
          <a:prstGeom prst="rect">
            <a:avLst/>
          </a:prstGeom>
        </p:spPr>
      </p:pic>
      <p:sp>
        <p:nvSpPr>
          <p:cNvPr id="28" name="TextBox 27">
            <a:extLst>
              <a:ext uri="{FF2B5EF4-FFF2-40B4-BE49-F238E27FC236}">
                <a16:creationId xmlns:a16="http://schemas.microsoft.com/office/drawing/2014/main" id="{15DF69B5-F834-4D1C-8923-7369E0CB04AA}"/>
              </a:ext>
            </a:extLst>
          </p:cNvPr>
          <p:cNvSpPr txBox="1"/>
          <p:nvPr/>
        </p:nvSpPr>
        <p:spPr>
          <a:xfrm>
            <a:off x="6536198" y="1581130"/>
            <a:ext cx="2161947" cy="384721"/>
          </a:xfrm>
          <a:prstGeom prst="rect">
            <a:avLst/>
          </a:prstGeom>
          <a:noFill/>
        </p:spPr>
        <p:txBody>
          <a:bodyPr wrap="square" lIns="0" tIns="0" rIns="0" bIns="45720" rtlCol="0">
            <a:spAutoFit/>
          </a:bodyPr>
          <a:lstStyle/>
          <a:p>
            <a:pPr algn="ctr" defTabSz="914378"/>
            <a:r>
              <a:rPr lang="en-US" sz="1100" dirty="0">
                <a:solidFill>
                  <a:srgbClr val="7E00FF"/>
                </a:solidFill>
                <a:latin typeface="Graphik"/>
              </a:rPr>
              <a:t>Co-volunteering </a:t>
            </a:r>
          </a:p>
          <a:p>
            <a:pPr algn="ctr" defTabSz="914378"/>
            <a:r>
              <a:rPr lang="en-US" sz="1100" dirty="0">
                <a:solidFill>
                  <a:srgbClr val="7E00FF"/>
                </a:solidFill>
                <a:latin typeface="Graphik"/>
              </a:rPr>
              <a:t>trainings  launched</a:t>
            </a:r>
          </a:p>
        </p:txBody>
      </p:sp>
      <p:pic>
        <p:nvPicPr>
          <p:cNvPr id="30" name="Picture 29" descr="A close up of a sign&#10;&#10;Description generated with very high confidence">
            <a:extLst>
              <a:ext uri="{FF2B5EF4-FFF2-40B4-BE49-F238E27FC236}">
                <a16:creationId xmlns:a16="http://schemas.microsoft.com/office/drawing/2014/main" id="{D7B884A1-1ABC-4AF8-BC18-FDF4FABD75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3034" y="4214379"/>
            <a:ext cx="1003535" cy="319888"/>
          </a:xfrm>
          <a:prstGeom prst="rect">
            <a:avLst/>
          </a:prstGeom>
        </p:spPr>
      </p:pic>
      <p:sp>
        <p:nvSpPr>
          <p:cNvPr id="31" name="TextBox 30">
            <a:extLst>
              <a:ext uri="{FF2B5EF4-FFF2-40B4-BE49-F238E27FC236}">
                <a16:creationId xmlns:a16="http://schemas.microsoft.com/office/drawing/2014/main" id="{81C7798D-E8BE-447C-B3A1-D18577014DF5}"/>
              </a:ext>
            </a:extLst>
          </p:cNvPr>
          <p:cNvSpPr txBox="1"/>
          <p:nvPr/>
        </p:nvSpPr>
        <p:spPr>
          <a:xfrm>
            <a:off x="7414213" y="672693"/>
            <a:ext cx="519121" cy="292388"/>
          </a:xfrm>
          <a:prstGeom prst="rect">
            <a:avLst/>
          </a:prstGeom>
          <a:noFill/>
        </p:spPr>
        <p:txBody>
          <a:bodyPr wrap="square" lIns="0" tIns="0" rIns="0" bIns="45720" rtlCol="0">
            <a:spAutoFit/>
          </a:bodyPr>
          <a:lstStyle/>
          <a:p>
            <a:pPr defTabSz="914378"/>
            <a:r>
              <a:rPr lang="en-US" sz="1600" dirty="0">
                <a:solidFill>
                  <a:srgbClr val="A100FF"/>
                </a:solidFill>
                <a:latin typeface="Graphik Black" panose="020B0A03030202060203" pitchFamily="34" charset="0"/>
              </a:rPr>
              <a:t>FY19</a:t>
            </a:r>
          </a:p>
        </p:txBody>
      </p:sp>
      <p:sp>
        <p:nvSpPr>
          <p:cNvPr id="32" name="Rectangle 31">
            <a:extLst>
              <a:ext uri="{FF2B5EF4-FFF2-40B4-BE49-F238E27FC236}">
                <a16:creationId xmlns:a16="http://schemas.microsoft.com/office/drawing/2014/main" id="{009406E8-A480-44DA-94EF-0877343AF5DB}"/>
              </a:ext>
            </a:extLst>
          </p:cNvPr>
          <p:cNvSpPr/>
          <p:nvPr/>
        </p:nvSpPr>
        <p:spPr>
          <a:xfrm>
            <a:off x="337274" y="1537563"/>
            <a:ext cx="1355773" cy="430887"/>
          </a:xfrm>
          <a:prstGeom prst="rect">
            <a:avLst/>
          </a:prstGeom>
        </p:spPr>
        <p:txBody>
          <a:bodyPr wrap="square">
            <a:spAutoFit/>
          </a:bodyPr>
          <a:lstStyle/>
          <a:p>
            <a:pPr algn="ctr" defTabSz="914378"/>
            <a:r>
              <a:rPr lang="en-US" sz="1100" dirty="0">
                <a:solidFill>
                  <a:srgbClr val="7E00FF"/>
                </a:solidFill>
                <a:latin typeface="Graphik"/>
              </a:rPr>
              <a:t>T-t-T PILOT </a:t>
            </a:r>
          </a:p>
          <a:p>
            <a:pPr algn="ctr" defTabSz="914378"/>
            <a:r>
              <a:rPr lang="en-US" sz="1100" dirty="0">
                <a:solidFill>
                  <a:srgbClr val="7E00FF"/>
                </a:solidFill>
                <a:latin typeface="Graphik"/>
              </a:rPr>
              <a:t>IN BRATISLAVA</a:t>
            </a:r>
          </a:p>
        </p:txBody>
      </p:sp>
      <p:sp>
        <p:nvSpPr>
          <p:cNvPr id="33" name="Rectangle 32">
            <a:extLst>
              <a:ext uri="{FF2B5EF4-FFF2-40B4-BE49-F238E27FC236}">
                <a16:creationId xmlns:a16="http://schemas.microsoft.com/office/drawing/2014/main" id="{E7824B2C-D40D-4486-999F-C0D45F60F25D}"/>
              </a:ext>
            </a:extLst>
          </p:cNvPr>
          <p:cNvSpPr/>
          <p:nvPr/>
        </p:nvSpPr>
        <p:spPr>
          <a:xfrm>
            <a:off x="-48120" y="2837428"/>
            <a:ext cx="1210088" cy="938719"/>
          </a:xfrm>
          <a:prstGeom prst="rect">
            <a:avLst/>
          </a:prstGeom>
        </p:spPr>
        <p:txBody>
          <a:bodyPr wrap="square">
            <a:spAutoFit/>
          </a:bodyPr>
          <a:lstStyle/>
          <a:p>
            <a:pPr algn="ctr" defTabSz="914378"/>
            <a:r>
              <a:rPr lang="en-US" sz="1100" dirty="0">
                <a:solidFill>
                  <a:srgbClr val="7E00FF"/>
                </a:solidFill>
                <a:latin typeface="Graphik"/>
                <a:cs typeface="Arial" panose="020B0604020202020204" pitchFamily="34" charset="0"/>
              </a:rPr>
              <a:t>1</a:t>
            </a:r>
            <a:r>
              <a:rPr lang="en-US" sz="1100" baseline="30000" dirty="0">
                <a:solidFill>
                  <a:srgbClr val="7E00FF"/>
                </a:solidFill>
                <a:latin typeface="Graphik"/>
                <a:cs typeface="Arial" panose="020B0604020202020204" pitchFamily="34" charset="0"/>
              </a:rPr>
              <a:t>st</a:t>
            </a:r>
            <a:r>
              <a:rPr lang="en-US" sz="1100" dirty="0">
                <a:solidFill>
                  <a:srgbClr val="7E00FF"/>
                </a:solidFill>
                <a:latin typeface="Graphik"/>
                <a:cs typeface="Arial" panose="020B0604020202020204" pitchFamily="34" charset="0"/>
              </a:rPr>
              <a:t> Accenture Hour of Code Campaign participation</a:t>
            </a:r>
          </a:p>
          <a:p>
            <a:pPr algn="ctr" defTabSz="914378"/>
            <a:r>
              <a:rPr lang="en-US" sz="1100" dirty="0">
                <a:solidFill>
                  <a:srgbClr val="7E00FF"/>
                </a:solidFill>
                <a:latin typeface="Graphik"/>
                <a:cs typeface="Arial" panose="020B0604020202020204" pitchFamily="34" charset="0"/>
              </a:rPr>
              <a:t>in Slovakia</a:t>
            </a:r>
          </a:p>
        </p:txBody>
      </p:sp>
      <p:sp>
        <p:nvSpPr>
          <p:cNvPr id="34" name="Rectangle 33">
            <a:extLst>
              <a:ext uri="{FF2B5EF4-FFF2-40B4-BE49-F238E27FC236}">
                <a16:creationId xmlns:a16="http://schemas.microsoft.com/office/drawing/2014/main" id="{C0FF2937-A8A5-405B-AEDD-02771F0314F3}"/>
              </a:ext>
            </a:extLst>
          </p:cNvPr>
          <p:cNvSpPr/>
          <p:nvPr/>
        </p:nvSpPr>
        <p:spPr>
          <a:xfrm>
            <a:off x="1803782" y="1537564"/>
            <a:ext cx="1103874" cy="430887"/>
          </a:xfrm>
          <a:prstGeom prst="rect">
            <a:avLst/>
          </a:prstGeom>
        </p:spPr>
        <p:txBody>
          <a:bodyPr wrap="square">
            <a:spAutoFit/>
          </a:bodyPr>
          <a:lstStyle/>
          <a:p>
            <a:pPr defTabSz="914378"/>
            <a:r>
              <a:rPr lang="en-US" sz="1100" dirty="0">
                <a:solidFill>
                  <a:srgbClr val="7E00FF"/>
                </a:solidFill>
                <a:latin typeface="Graphik"/>
              </a:rPr>
              <a:t>1</a:t>
            </a:r>
            <a:r>
              <a:rPr lang="en-US" sz="1100" baseline="30000" dirty="0">
                <a:solidFill>
                  <a:srgbClr val="7E00FF"/>
                </a:solidFill>
                <a:latin typeface="Graphik"/>
              </a:rPr>
              <a:t>st</a:t>
            </a:r>
            <a:r>
              <a:rPr lang="en-US" sz="1100" dirty="0">
                <a:solidFill>
                  <a:srgbClr val="7E00FF"/>
                </a:solidFill>
                <a:latin typeface="Graphik"/>
              </a:rPr>
              <a:t> round of regional T-t-T</a:t>
            </a:r>
          </a:p>
        </p:txBody>
      </p:sp>
      <p:sp>
        <p:nvSpPr>
          <p:cNvPr id="35" name="Rectangle 34">
            <a:extLst>
              <a:ext uri="{FF2B5EF4-FFF2-40B4-BE49-F238E27FC236}">
                <a16:creationId xmlns:a16="http://schemas.microsoft.com/office/drawing/2014/main" id="{9F1AF540-D13D-4E97-9216-F796F8F41155}"/>
              </a:ext>
            </a:extLst>
          </p:cNvPr>
          <p:cNvSpPr/>
          <p:nvPr/>
        </p:nvSpPr>
        <p:spPr>
          <a:xfrm>
            <a:off x="4192430" y="1537563"/>
            <a:ext cx="1355773" cy="430887"/>
          </a:xfrm>
          <a:prstGeom prst="rect">
            <a:avLst/>
          </a:prstGeom>
        </p:spPr>
        <p:txBody>
          <a:bodyPr wrap="square">
            <a:spAutoFit/>
          </a:bodyPr>
          <a:lstStyle/>
          <a:p>
            <a:pPr defTabSz="914378"/>
            <a:r>
              <a:rPr lang="en-US" sz="1100" dirty="0">
                <a:solidFill>
                  <a:srgbClr val="7E00FF"/>
                </a:solidFill>
                <a:latin typeface="Graphik"/>
              </a:rPr>
              <a:t>2nd round of regional T-t-T</a:t>
            </a:r>
          </a:p>
        </p:txBody>
      </p:sp>
      <p:sp>
        <p:nvSpPr>
          <p:cNvPr id="36" name="Rectangle 35">
            <a:extLst>
              <a:ext uri="{FF2B5EF4-FFF2-40B4-BE49-F238E27FC236}">
                <a16:creationId xmlns:a16="http://schemas.microsoft.com/office/drawing/2014/main" id="{13D1B017-14AC-4673-A559-B653E72E7BC9}"/>
              </a:ext>
            </a:extLst>
          </p:cNvPr>
          <p:cNvSpPr/>
          <p:nvPr/>
        </p:nvSpPr>
        <p:spPr>
          <a:xfrm>
            <a:off x="89549" y="3879954"/>
            <a:ext cx="3709506" cy="892552"/>
          </a:xfrm>
          <a:prstGeom prst="rect">
            <a:avLst/>
          </a:prstGeom>
        </p:spPr>
        <p:txBody>
          <a:bodyPr wrap="square">
            <a:spAutoFit/>
          </a:bodyPr>
          <a:lstStyle/>
          <a:p>
            <a:pPr defTabSz="914378"/>
            <a:r>
              <a:rPr lang="en-US" sz="1100" b="1" dirty="0">
                <a:solidFill>
                  <a:prstClr val="black"/>
                </a:solidFill>
                <a:latin typeface="Graphik"/>
              </a:rPr>
              <a:t>T-t-T </a:t>
            </a:r>
            <a:r>
              <a:rPr lang="en-US" sz="1100" dirty="0">
                <a:solidFill>
                  <a:prstClr val="black"/>
                </a:solidFill>
                <a:latin typeface="Graphik"/>
              </a:rPr>
              <a:t>= Teach-the-Teacher Trainings</a:t>
            </a:r>
          </a:p>
          <a:p>
            <a:pPr defTabSz="914378"/>
            <a:endParaRPr lang="en-US" sz="1100" dirty="0">
              <a:solidFill>
                <a:prstClr val="black"/>
              </a:solidFill>
              <a:latin typeface="Graphik"/>
            </a:endParaRPr>
          </a:p>
          <a:p>
            <a:pPr marL="461951" indent="-461951" defTabSz="914378"/>
            <a:r>
              <a:rPr lang="en-US" sz="1000" b="1" dirty="0">
                <a:solidFill>
                  <a:prstClr val="black"/>
                </a:solidFill>
                <a:latin typeface="Graphik"/>
              </a:rPr>
              <a:t>*Note: </a:t>
            </a:r>
            <a:r>
              <a:rPr lang="en-US" sz="1000" dirty="0">
                <a:solidFill>
                  <a:prstClr val="black"/>
                </a:solidFill>
              </a:rPr>
              <a:t>Forecast based on actual results as of May 2019 </a:t>
            </a:r>
            <a:r>
              <a:rPr lang="en-US" sz="1000" dirty="0"/>
              <a:t>(528</a:t>
            </a:r>
            <a:r>
              <a:rPr lang="en-US" sz="1000" dirty="0">
                <a:solidFill>
                  <a:prstClr val="black"/>
                </a:solidFill>
              </a:rPr>
              <a:t> teachers from 274 schools already trained in 4 months (spring round of running training sessions). </a:t>
            </a:r>
            <a:endParaRPr lang="en-US" sz="1000" dirty="0">
              <a:solidFill>
                <a:prstClr val="black"/>
              </a:solidFill>
              <a:latin typeface="Graphik"/>
            </a:endParaRPr>
          </a:p>
        </p:txBody>
      </p:sp>
      <p:sp>
        <p:nvSpPr>
          <p:cNvPr id="37" name="Rectangle 36">
            <a:extLst>
              <a:ext uri="{FF2B5EF4-FFF2-40B4-BE49-F238E27FC236}">
                <a16:creationId xmlns:a16="http://schemas.microsoft.com/office/drawing/2014/main" id="{AFDA7D87-B870-44FC-AA24-FF2DF0A2D36A}"/>
              </a:ext>
            </a:extLst>
          </p:cNvPr>
          <p:cNvSpPr/>
          <p:nvPr/>
        </p:nvSpPr>
        <p:spPr>
          <a:xfrm>
            <a:off x="5188641" y="4307289"/>
            <a:ext cx="1232699" cy="600164"/>
          </a:xfrm>
          <a:prstGeom prst="rect">
            <a:avLst/>
          </a:prstGeom>
        </p:spPr>
        <p:txBody>
          <a:bodyPr wrap="square">
            <a:spAutoFit/>
          </a:bodyPr>
          <a:lstStyle/>
          <a:p>
            <a:pPr algn="ctr" defTabSz="914378"/>
            <a:r>
              <a:rPr lang="en-US" sz="1100" dirty="0">
                <a:solidFill>
                  <a:srgbClr val="7E00FF"/>
                </a:solidFill>
              </a:rPr>
              <a:t>Translation of Code.org into Slovak </a:t>
            </a:r>
          </a:p>
        </p:txBody>
      </p:sp>
      <p:sp>
        <p:nvSpPr>
          <p:cNvPr id="38" name="Rectangle 37">
            <a:extLst>
              <a:ext uri="{FF2B5EF4-FFF2-40B4-BE49-F238E27FC236}">
                <a16:creationId xmlns:a16="http://schemas.microsoft.com/office/drawing/2014/main" id="{F27060A3-30BD-4E2B-8A47-69DBAF386ACF}"/>
              </a:ext>
            </a:extLst>
          </p:cNvPr>
          <p:cNvSpPr/>
          <p:nvPr/>
        </p:nvSpPr>
        <p:spPr>
          <a:xfrm>
            <a:off x="6606076" y="4172889"/>
            <a:ext cx="1235558" cy="938719"/>
          </a:xfrm>
          <a:prstGeom prst="rect">
            <a:avLst/>
          </a:prstGeom>
        </p:spPr>
        <p:txBody>
          <a:bodyPr wrap="square">
            <a:spAutoFit/>
          </a:bodyPr>
          <a:lstStyle/>
          <a:p>
            <a:pPr algn="ctr" defTabSz="914378"/>
            <a:r>
              <a:rPr lang="en-US" sz="1100" dirty="0">
                <a:solidFill>
                  <a:srgbClr val="7E00FF"/>
                </a:solidFill>
                <a:latin typeface="Graphik"/>
              </a:rPr>
              <a:t>Recognized by </a:t>
            </a:r>
          </a:p>
          <a:p>
            <a:pPr algn="ctr" defTabSz="914378"/>
            <a:r>
              <a:rPr lang="en-US" sz="1100" dirty="0">
                <a:solidFill>
                  <a:srgbClr val="7E00FF"/>
                </a:solidFill>
                <a:latin typeface="Graphik"/>
              </a:rPr>
              <a:t>Code.org as </a:t>
            </a:r>
          </a:p>
          <a:p>
            <a:pPr algn="ctr" defTabSz="914378"/>
            <a:r>
              <a:rPr lang="en-US" sz="1100" dirty="0">
                <a:solidFill>
                  <a:srgbClr val="7E00FF"/>
                </a:solidFill>
                <a:latin typeface="Graphik"/>
              </a:rPr>
              <a:t>remarkable local </a:t>
            </a:r>
          </a:p>
          <a:p>
            <a:pPr algn="ctr" defTabSz="914378"/>
            <a:r>
              <a:rPr lang="en-US" sz="1100" dirty="0">
                <a:solidFill>
                  <a:srgbClr val="7E00FF"/>
                </a:solidFill>
                <a:latin typeface="Graphik"/>
              </a:rPr>
              <a:t>ambition</a:t>
            </a:r>
          </a:p>
        </p:txBody>
      </p:sp>
      <p:pic>
        <p:nvPicPr>
          <p:cNvPr id="40" name="Picture 39" descr="A picture containing vector graphics&#10;&#10;Description generated with very high confidence">
            <a:extLst>
              <a:ext uri="{FF2B5EF4-FFF2-40B4-BE49-F238E27FC236}">
                <a16:creationId xmlns:a16="http://schemas.microsoft.com/office/drawing/2014/main" id="{6114966D-305B-4FE5-AD28-45B0CD789C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87" y="2834301"/>
            <a:ext cx="297882" cy="297882"/>
          </a:xfrm>
          <a:prstGeom prst="rect">
            <a:avLst/>
          </a:prstGeom>
        </p:spPr>
      </p:pic>
      <p:sp>
        <p:nvSpPr>
          <p:cNvPr id="41" name="Rectangle 40">
            <a:extLst>
              <a:ext uri="{FF2B5EF4-FFF2-40B4-BE49-F238E27FC236}">
                <a16:creationId xmlns:a16="http://schemas.microsoft.com/office/drawing/2014/main" id="{CC9D5213-85E3-4F43-8C8E-29AA268EF977}"/>
              </a:ext>
            </a:extLst>
          </p:cNvPr>
          <p:cNvSpPr/>
          <p:nvPr/>
        </p:nvSpPr>
        <p:spPr>
          <a:xfrm>
            <a:off x="2455570" y="2819254"/>
            <a:ext cx="1210088" cy="600164"/>
          </a:xfrm>
          <a:prstGeom prst="rect">
            <a:avLst/>
          </a:prstGeom>
        </p:spPr>
        <p:txBody>
          <a:bodyPr wrap="square">
            <a:spAutoFit/>
          </a:bodyPr>
          <a:lstStyle/>
          <a:p>
            <a:pPr defTabSz="914378">
              <a:spcBef>
                <a:spcPts val="300"/>
              </a:spcBef>
              <a:buClr>
                <a:srgbClr val="C00000"/>
              </a:buClr>
            </a:pPr>
            <a:r>
              <a:rPr lang="en-US" sz="1100" dirty="0">
                <a:solidFill>
                  <a:prstClr val="black"/>
                </a:solidFill>
                <a:latin typeface="Graphik"/>
                <a:cs typeface="Gotham Black Italic"/>
                <a:hlinkClick r:id="rId8"/>
              </a:rPr>
              <a:t>Online Training</a:t>
            </a:r>
            <a:r>
              <a:rPr lang="en-US" sz="1100" dirty="0">
                <a:solidFill>
                  <a:prstClr val="black"/>
                </a:solidFill>
                <a:latin typeface="Graphik"/>
                <a:cs typeface="Gotham Black Italic"/>
              </a:rPr>
              <a:t>  </a:t>
            </a:r>
          </a:p>
          <a:p>
            <a:pPr defTabSz="914378"/>
            <a:r>
              <a:rPr lang="en-US" sz="1100" dirty="0">
                <a:solidFill>
                  <a:prstClr val="black"/>
                </a:solidFill>
                <a:latin typeface="Graphik"/>
              </a:rPr>
              <a:t>video published</a:t>
            </a:r>
          </a:p>
        </p:txBody>
      </p:sp>
      <p:sp>
        <p:nvSpPr>
          <p:cNvPr id="52" name="Rectangle 51">
            <a:extLst>
              <a:ext uri="{FF2B5EF4-FFF2-40B4-BE49-F238E27FC236}">
                <a16:creationId xmlns:a16="http://schemas.microsoft.com/office/drawing/2014/main" id="{015ED27B-606A-4092-932C-D76F0EDD2775}"/>
              </a:ext>
            </a:extLst>
          </p:cNvPr>
          <p:cNvSpPr/>
          <p:nvPr/>
        </p:nvSpPr>
        <p:spPr>
          <a:xfrm>
            <a:off x="515890" y="1885868"/>
            <a:ext cx="1103874" cy="261610"/>
          </a:xfrm>
          <a:prstGeom prst="rect">
            <a:avLst/>
          </a:prstGeom>
        </p:spPr>
        <p:txBody>
          <a:bodyPr wrap="square">
            <a:spAutoFit/>
          </a:bodyPr>
          <a:lstStyle/>
          <a:p>
            <a:pPr defTabSz="914378"/>
            <a:r>
              <a:rPr lang="en-US" sz="1100" dirty="0">
                <a:solidFill>
                  <a:prstClr val="black"/>
                </a:solidFill>
                <a:latin typeface="Graphik"/>
              </a:rPr>
              <a:t>46 teachers</a:t>
            </a:r>
          </a:p>
        </p:txBody>
      </p:sp>
      <p:sp>
        <p:nvSpPr>
          <p:cNvPr id="53" name="Rectangle 52">
            <a:extLst>
              <a:ext uri="{FF2B5EF4-FFF2-40B4-BE49-F238E27FC236}">
                <a16:creationId xmlns:a16="http://schemas.microsoft.com/office/drawing/2014/main" id="{7A60C08D-428E-46E2-A94D-1BE8AA555783}"/>
              </a:ext>
            </a:extLst>
          </p:cNvPr>
          <p:cNvSpPr/>
          <p:nvPr/>
        </p:nvSpPr>
        <p:spPr>
          <a:xfrm>
            <a:off x="1801579" y="1885868"/>
            <a:ext cx="1103874" cy="261610"/>
          </a:xfrm>
          <a:prstGeom prst="rect">
            <a:avLst/>
          </a:prstGeom>
        </p:spPr>
        <p:txBody>
          <a:bodyPr wrap="square">
            <a:spAutoFit/>
          </a:bodyPr>
          <a:lstStyle/>
          <a:p>
            <a:pPr defTabSz="914378"/>
            <a:r>
              <a:rPr lang="en-US" sz="1100" dirty="0">
                <a:solidFill>
                  <a:prstClr val="black"/>
                </a:solidFill>
                <a:latin typeface="Graphik"/>
              </a:rPr>
              <a:t>187 teachers</a:t>
            </a:r>
          </a:p>
        </p:txBody>
      </p:sp>
      <p:sp>
        <p:nvSpPr>
          <p:cNvPr id="54" name="Rectangle 53">
            <a:extLst>
              <a:ext uri="{FF2B5EF4-FFF2-40B4-BE49-F238E27FC236}">
                <a16:creationId xmlns:a16="http://schemas.microsoft.com/office/drawing/2014/main" id="{A2512145-FF39-420D-8CA7-24ADE6163840}"/>
              </a:ext>
            </a:extLst>
          </p:cNvPr>
          <p:cNvSpPr/>
          <p:nvPr/>
        </p:nvSpPr>
        <p:spPr>
          <a:xfrm>
            <a:off x="4216282" y="1885868"/>
            <a:ext cx="1103874" cy="261610"/>
          </a:xfrm>
          <a:prstGeom prst="rect">
            <a:avLst/>
          </a:prstGeom>
        </p:spPr>
        <p:txBody>
          <a:bodyPr wrap="square">
            <a:spAutoFit/>
          </a:bodyPr>
          <a:lstStyle/>
          <a:p>
            <a:pPr defTabSz="914378"/>
            <a:r>
              <a:rPr lang="en-US" sz="1100" dirty="0">
                <a:solidFill>
                  <a:prstClr val="black"/>
                </a:solidFill>
                <a:latin typeface="Graphik"/>
              </a:rPr>
              <a:t>119 teachers</a:t>
            </a:r>
          </a:p>
        </p:txBody>
      </p:sp>
      <p:sp>
        <p:nvSpPr>
          <p:cNvPr id="55" name="Rectangle 54">
            <a:extLst>
              <a:ext uri="{FF2B5EF4-FFF2-40B4-BE49-F238E27FC236}">
                <a16:creationId xmlns:a16="http://schemas.microsoft.com/office/drawing/2014/main" id="{7BE31BC3-BBEC-4BB9-9BDD-DD427C20E9B4}"/>
              </a:ext>
            </a:extLst>
          </p:cNvPr>
          <p:cNvSpPr/>
          <p:nvPr/>
        </p:nvSpPr>
        <p:spPr>
          <a:xfrm>
            <a:off x="6728576" y="1885868"/>
            <a:ext cx="2085754" cy="261610"/>
          </a:xfrm>
          <a:prstGeom prst="rect">
            <a:avLst/>
          </a:prstGeom>
        </p:spPr>
        <p:txBody>
          <a:bodyPr wrap="square">
            <a:spAutoFit/>
          </a:bodyPr>
          <a:lstStyle/>
          <a:p>
            <a:pPr defTabSz="914378"/>
            <a:r>
              <a:rPr lang="en-US" sz="1100" dirty="0">
                <a:solidFill>
                  <a:prstClr val="black"/>
                </a:solidFill>
                <a:latin typeface="Graphik"/>
              </a:rPr>
              <a:t>1000 teachers (Forecast*</a:t>
            </a:r>
            <a:r>
              <a:rPr lang="en-US" sz="1100" dirty="0">
                <a:solidFill>
                  <a:prstClr val="black"/>
                </a:solidFill>
              </a:rPr>
              <a:t>)</a:t>
            </a:r>
            <a:endParaRPr lang="en-US" sz="1100" dirty="0">
              <a:solidFill>
                <a:prstClr val="black"/>
              </a:solidFill>
              <a:latin typeface="Graphik"/>
            </a:endParaRPr>
          </a:p>
        </p:txBody>
      </p:sp>
      <p:pic>
        <p:nvPicPr>
          <p:cNvPr id="58" name="Picture 2" descr="Screen Shot 2018-12-05 at 10.10.58 AM.png">
            <a:extLst>
              <a:ext uri="{FF2B5EF4-FFF2-40B4-BE49-F238E27FC236}">
                <a16:creationId xmlns:a16="http://schemas.microsoft.com/office/drawing/2014/main" id="{D6D5972A-5E90-45CE-BB2B-ACAAD9F8466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30738" y="3648362"/>
            <a:ext cx="970627" cy="558737"/>
          </a:xfrm>
          <a:prstGeom prst="rect">
            <a:avLst/>
          </a:prstGeom>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sosceles Triangle 1">
            <a:extLst>
              <a:ext uri="{FF2B5EF4-FFF2-40B4-BE49-F238E27FC236}">
                <a16:creationId xmlns:a16="http://schemas.microsoft.com/office/drawing/2014/main" id="{3BC6E36E-2141-44C2-818B-B25A2A8042C9}"/>
              </a:ext>
            </a:extLst>
          </p:cNvPr>
          <p:cNvSpPr/>
          <p:nvPr/>
        </p:nvSpPr>
        <p:spPr>
          <a:xfrm>
            <a:off x="468630" y="2536474"/>
            <a:ext cx="275656" cy="22090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39" name="Isosceles Triangle 38">
            <a:extLst>
              <a:ext uri="{FF2B5EF4-FFF2-40B4-BE49-F238E27FC236}">
                <a16:creationId xmlns:a16="http://schemas.microsoft.com/office/drawing/2014/main" id="{2EEBA598-6E56-4547-8C00-515E2927EEDE}"/>
              </a:ext>
            </a:extLst>
          </p:cNvPr>
          <p:cNvSpPr/>
          <p:nvPr/>
        </p:nvSpPr>
        <p:spPr>
          <a:xfrm>
            <a:off x="867768" y="1266944"/>
            <a:ext cx="275656" cy="22090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42" name="Isosceles Triangle 41">
            <a:extLst>
              <a:ext uri="{FF2B5EF4-FFF2-40B4-BE49-F238E27FC236}">
                <a16:creationId xmlns:a16="http://schemas.microsoft.com/office/drawing/2014/main" id="{D9DD6442-813F-4B43-B8A8-E137B435133B}"/>
              </a:ext>
            </a:extLst>
          </p:cNvPr>
          <p:cNvSpPr/>
          <p:nvPr/>
        </p:nvSpPr>
        <p:spPr>
          <a:xfrm>
            <a:off x="2190465" y="1261003"/>
            <a:ext cx="275656" cy="22090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43" name="Isosceles Triangle 42">
            <a:extLst>
              <a:ext uri="{FF2B5EF4-FFF2-40B4-BE49-F238E27FC236}">
                <a16:creationId xmlns:a16="http://schemas.microsoft.com/office/drawing/2014/main" id="{A62C965F-39FE-4B8F-B92D-FE30EE441815}"/>
              </a:ext>
            </a:extLst>
          </p:cNvPr>
          <p:cNvSpPr/>
          <p:nvPr/>
        </p:nvSpPr>
        <p:spPr>
          <a:xfrm>
            <a:off x="4515144" y="1272090"/>
            <a:ext cx="275656" cy="22090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44" name="Isosceles Triangle 43">
            <a:extLst>
              <a:ext uri="{FF2B5EF4-FFF2-40B4-BE49-F238E27FC236}">
                <a16:creationId xmlns:a16="http://schemas.microsoft.com/office/drawing/2014/main" id="{67A938AB-3906-44A2-8AB9-5FA531B2BAAF}"/>
              </a:ext>
            </a:extLst>
          </p:cNvPr>
          <p:cNvSpPr/>
          <p:nvPr/>
        </p:nvSpPr>
        <p:spPr>
          <a:xfrm>
            <a:off x="4868103" y="2217654"/>
            <a:ext cx="275656" cy="22090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45" name="Isosceles Triangle 44">
            <a:extLst>
              <a:ext uri="{FF2B5EF4-FFF2-40B4-BE49-F238E27FC236}">
                <a16:creationId xmlns:a16="http://schemas.microsoft.com/office/drawing/2014/main" id="{F6E6D3FA-31BF-4BE2-8C08-A53233B4CD1C}"/>
              </a:ext>
            </a:extLst>
          </p:cNvPr>
          <p:cNvSpPr/>
          <p:nvPr/>
        </p:nvSpPr>
        <p:spPr>
          <a:xfrm>
            <a:off x="7511921" y="1247387"/>
            <a:ext cx="275656" cy="22090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46" name="Isosceles Triangle 45">
            <a:extLst>
              <a:ext uri="{FF2B5EF4-FFF2-40B4-BE49-F238E27FC236}">
                <a16:creationId xmlns:a16="http://schemas.microsoft.com/office/drawing/2014/main" id="{4C6641B8-D1A0-4E30-964A-00BCBEFAADF8}"/>
              </a:ext>
            </a:extLst>
          </p:cNvPr>
          <p:cNvSpPr/>
          <p:nvPr/>
        </p:nvSpPr>
        <p:spPr>
          <a:xfrm>
            <a:off x="5895597" y="1924219"/>
            <a:ext cx="275656" cy="22090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47" name="Isosceles Triangle 46">
            <a:extLst>
              <a:ext uri="{FF2B5EF4-FFF2-40B4-BE49-F238E27FC236}">
                <a16:creationId xmlns:a16="http://schemas.microsoft.com/office/drawing/2014/main" id="{8F59032D-54B0-4091-A688-E68270552E21}"/>
              </a:ext>
            </a:extLst>
          </p:cNvPr>
          <p:cNvSpPr/>
          <p:nvPr/>
        </p:nvSpPr>
        <p:spPr>
          <a:xfrm>
            <a:off x="7093137" y="3324615"/>
            <a:ext cx="275656" cy="22090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48" name="Isosceles Triangle 47">
            <a:extLst>
              <a:ext uri="{FF2B5EF4-FFF2-40B4-BE49-F238E27FC236}">
                <a16:creationId xmlns:a16="http://schemas.microsoft.com/office/drawing/2014/main" id="{993712C0-66BE-4E4D-8672-C3586FF91BCC}"/>
              </a:ext>
            </a:extLst>
          </p:cNvPr>
          <p:cNvSpPr/>
          <p:nvPr/>
        </p:nvSpPr>
        <p:spPr>
          <a:xfrm>
            <a:off x="5559585" y="4015335"/>
            <a:ext cx="275656" cy="22090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49" name="Isosceles Triangle 48">
            <a:extLst>
              <a:ext uri="{FF2B5EF4-FFF2-40B4-BE49-F238E27FC236}">
                <a16:creationId xmlns:a16="http://schemas.microsoft.com/office/drawing/2014/main" id="{C5DB329A-037C-43FF-BDDE-D08FFAC3D7BE}"/>
              </a:ext>
            </a:extLst>
          </p:cNvPr>
          <p:cNvSpPr/>
          <p:nvPr/>
        </p:nvSpPr>
        <p:spPr>
          <a:xfrm>
            <a:off x="4423875" y="3921245"/>
            <a:ext cx="275656" cy="22090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50" name="Isosceles Triangle 49">
            <a:extLst>
              <a:ext uri="{FF2B5EF4-FFF2-40B4-BE49-F238E27FC236}">
                <a16:creationId xmlns:a16="http://schemas.microsoft.com/office/drawing/2014/main" id="{C54D9440-CE05-4A09-98FA-10F32A5FC2BA}"/>
              </a:ext>
            </a:extLst>
          </p:cNvPr>
          <p:cNvSpPr/>
          <p:nvPr/>
        </p:nvSpPr>
        <p:spPr>
          <a:xfrm>
            <a:off x="2660991" y="2526215"/>
            <a:ext cx="275656" cy="22090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sp>
        <p:nvSpPr>
          <p:cNvPr id="51" name="Rectangle 50">
            <a:extLst>
              <a:ext uri="{FF2B5EF4-FFF2-40B4-BE49-F238E27FC236}">
                <a16:creationId xmlns:a16="http://schemas.microsoft.com/office/drawing/2014/main" id="{2E455657-3AAA-41E0-91EA-4CA587BACB9A}"/>
              </a:ext>
            </a:extLst>
          </p:cNvPr>
          <p:cNvSpPr/>
          <p:nvPr/>
        </p:nvSpPr>
        <p:spPr>
          <a:xfrm>
            <a:off x="3879618" y="4454648"/>
            <a:ext cx="1423168" cy="430887"/>
          </a:xfrm>
          <a:prstGeom prst="rect">
            <a:avLst/>
          </a:prstGeom>
        </p:spPr>
        <p:txBody>
          <a:bodyPr wrap="square">
            <a:spAutoFit/>
          </a:bodyPr>
          <a:lstStyle/>
          <a:p>
            <a:pPr algn="ctr" defTabSz="914378"/>
            <a:r>
              <a:rPr lang="en-US" sz="1100" dirty="0">
                <a:solidFill>
                  <a:srgbClr val="7E00FF"/>
                </a:solidFill>
              </a:rPr>
              <a:t>Becoming Code.org partner for Slovakia</a:t>
            </a:r>
          </a:p>
        </p:txBody>
      </p:sp>
      <p:sp>
        <p:nvSpPr>
          <p:cNvPr id="67" name="Rectangle: Rounded Corners 66">
            <a:extLst>
              <a:ext uri="{FF2B5EF4-FFF2-40B4-BE49-F238E27FC236}">
                <a16:creationId xmlns:a16="http://schemas.microsoft.com/office/drawing/2014/main" id="{540B3CE2-3C24-4673-8D77-F3B66692DCBB}"/>
              </a:ext>
            </a:extLst>
          </p:cNvPr>
          <p:cNvSpPr/>
          <p:nvPr/>
        </p:nvSpPr>
        <p:spPr>
          <a:xfrm>
            <a:off x="5533103" y="2191702"/>
            <a:ext cx="1065023" cy="1717023"/>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sp>
        <p:nvSpPr>
          <p:cNvPr id="68" name="Isosceles Triangle 67">
            <a:extLst>
              <a:ext uri="{FF2B5EF4-FFF2-40B4-BE49-F238E27FC236}">
                <a16:creationId xmlns:a16="http://schemas.microsoft.com/office/drawing/2014/main" id="{4967F431-BA66-4F05-B25B-67068776DDF6}"/>
              </a:ext>
            </a:extLst>
          </p:cNvPr>
          <p:cNvSpPr/>
          <p:nvPr/>
        </p:nvSpPr>
        <p:spPr>
          <a:xfrm>
            <a:off x="8183789" y="3325944"/>
            <a:ext cx="275656" cy="22090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100" dirty="0">
              <a:solidFill>
                <a:prstClr val="white"/>
              </a:solidFill>
              <a:latin typeface="Graphik"/>
            </a:endParaRPr>
          </a:p>
        </p:txBody>
      </p:sp>
      <p:pic>
        <p:nvPicPr>
          <p:cNvPr id="5122" name="Picture 1" descr="cid:image001.png@01D49852.91DDF610">
            <a:extLst>
              <a:ext uri="{FF2B5EF4-FFF2-40B4-BE49-F238E27FC236}">
                <a16:creationId xmlns:a16="http://schemas.microsoft.com/office/drawing/2014/main" id="{4A6BA104-0823-4F53-A1AE-83DA5F475A8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27898" y="3624386"/>
            <a:ext cx="886432" cy="2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68">
            <a:extLst>
              <a:ext uri="{FF2B5EF4-FFF2-40B4-BE49-F238E27FC236}">
                <a16:creationId xmlns:a16="http://schemas.microsoft.com/office/drawing/2014/main" id="{F70EAC69-9816-43DA-9174-FB1B769A30B4}"/>
              </a:ext>
            </a:extLst>
          </p:cNvPr>
          <p:cNvSpPr/>
          <p:nvPr/>
        </p:nvSpPr>
        <p:spPr>
          <a:xfrm>
            <a:off x="7830601" y="3927730"/>
            <a:ext cx="1058959" cy="938719"/>
          </a:xfrm>
          <a:prstGeom prst="rect">
            <a:avLst/>
          </a:prstGeom>
        </p:spPr>
        <p:txBody>
          <a:bodyPr wrap="square">
            <a:spAutoFit/>
          </a:bodyPr>
          <a:lstStyle/>
          <a:p>
            <a:pPr algn="ctr" defTabSz="914378"/>
            <a:r>
              <a:rPr lang="en-US" sz="1100" dirty="0">
                <a:solidFill>
                  <a:srgbClr val="7E00FF"/>
                </a:solidFill>
                <a:latin typeface="Graphik"/>
              </a:rPr>
              <a:t>One of 7 global semi-finalists in  Community category) </a:t>
            </a:r>
          </a:p>
        </p:txBody>
      </p:sp>
      <p:sp>
        <p:nvSpPr>
          <p:cNvPr id="70" name="Rectangle: Rounded Corners 69">
            <a:extLst>
              <a:ext uri="{FF2B5EF4-FFF2-40B4-BE49-F238E27FC236}">
                <a16:creationId xmlns:a16="http://schemas.microsoft.com/office/drawing/2014/main" id="{555406D8-2D9E-4C1F-A1BA-9EB9E98D4E92}"/>
              </a:ext>
            </a:extLst>
          </p:cNvPr>
          <p:cNvSpPr/>
          <p:nvPr/>
        </p:nvSpPr>
        <p:spPr>
          <a:xfrm>
            <a:off x="7905248" y="3569551"/>
            <a:ext cx="937455" cy="1319708"/>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defTabSz="914378"/>
            <a:endParaRPr lang="en-US" sz="1600" dirty="0">
              <a:solidFill>
                <a:prstClr val="black"/>
              </a:solidFill>
              <a:latin typeface="Graphik"/>
            </a:endParaRPr>
          </a:p>
        </p:txBody>
      </p:sp>
      <p:cxnSp>
        <p:nvCxnSpPr>
          <p:cNvPr id="71" name="Straight Connector 70">
            <a:extLst>
              <a:ext uri="{FF2B5EF4-FFF2-40B4-BE49-F238E27FC236}">
                <a16:creationId xmlns:a16="http://schemas.microsoft.com/office/drawing/2014/main" id="{2B8959B1-FC50-4EB0-9896-B3656DAB0117}"/>
              </a:ext>
            </a:extLst>
          </p:cNvPr>
          <p:cNvCxnSpPr/>
          <p:nvPr/>
        </p:nvCxnSpPr>
        <p:spPr>
          <a:xfrm>
            <a:off x="8673857" y="938501"/>
            <a:ext cx="0" cy="470394"/>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Footer Placeholder 4">
            <a:extLst>
              <a:ext uri="{FF2B5EF4-FFF2-40B4-BE49-F238E27FC236}">
                <a16:creationId xmlns:a16="http://schemas.microsoft.com/office/drawing/2014/main" id="{65904C62-3DDB-4D0E-BF9B-C08035D0C78A}"/>
              </a:ext>
            </a:extLst>
          </p:cNvPr>
          <p:cNvSpPr txBox="1">
            <a:spLocks/>
          </p:cNvSpPr>
          <p:nvPr/>
        </p:nvSpPr>
        <p:spPr>
          <a:xfrm>
            <a:off x="285752" y="4889257"/>
            <a:ext cx="4286249" cy="154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50">
                <a:solidFill>
                  <a:prstClr val="white">
                    <a:lumMod val="65000"/>
                  </a:prstClr>
                </a:solidFill>
                <a:latin typeface="Graphik"/>
              </a:rPr>
              <a:t>Copyright © 2019 Accenture. All rights reserved.</a:t>
            </a:r>
            <a:endParaRPr lang="en-US" sz="750" dirty="0">
              <a:solidFill>
                <a:prstClr val="white">
                  <a:lumMod val="65000"/>
                </a:prstClr>
              </a:solidFill>
              <a:latin typeface="Graphik"/>
            </a:endParaRPr>
          </a:p>
        </p:txBody>
      </p:sp>
      <p:sp>
        <p:nvSpPr>
          <p:cNvPr id="74" name="Title 7">
            <a:extLst>
              <a:ext uri="{FF2B5EF4-FFF2-40B4-BE49-F238E27FC236}">
                <a16:creationId xmlns:a16="http://schemas.microsoft.com/office/drawing/2014/main" id="{F6039E4B-887F-4750-9163-75FC5994BB1A}"/>
              </a:ext>
            </a:extLst>
          </p:cNvPr>
          <p:cNvSpPr txBox="1">
            <a:spLocks/>
          </p:cNvSpPr>
          <p:nvPr/>
        </p:nvSpPr>
        <p:spPr>
          <a:xfrm>
            <a:off x="221369" y="285664"/>
            <a:ext cx="8858250" cy="317395"/>
          </a:xfrm>
          <a:prstGeom prst="rect">
            <a:avLst/>
          </a:prstGeom>
          <a:noFill/>
        </p:spPr>
        <p:txBody>
          <a:bodyPr vert="horz" wrap="square" lIns="0" tIns="0" rIns="0" bIns="34290" rtlCol="0" anchor="t" anchorCtr="0">
            <a:spAutoFit/>
          </a:bodyPr>
          <a:lstStyle>
            <a:lvl1pPr marL="0" indent="0" defTabSz="685800" eaLnBrk="1" latinLnBrk="0" hangingPunct="1">
              <a:lnSpc>
                <a:spcPct val="70000"/>
              </a:lnSpc>
              <a:buNone/>
              <a:defRPr sz="2625" b="1" i="0" cap="all" spc="-113" baseline="0">
                <a:solidFill>
                  <a:srgbClr val="A100FF"/>
                </a:solidFill>
                <a:latin typeface="Graphik Black" panose="020B0A03030202060203" pitchFamily="34" charset="0"/>
                <a:cs typeface="+mn-cs"/>
              </a:defRPr>
            </a:lvl1pPr>
          </a:lstStyle>
          <a:p>
            <a:r>
              <a:rPr lang="en-US" sz="2600" dirty="0"/>
              <a:t>PROJECT</a:t>
            </a:r>
            <a:r>
              <a:rPr lang="en-US" dirty="0"/>
              <a:t> </a:t>
            </a:r>
            <a:r>
              <a:rPr lang="en-US" dirty="0" err="1"/>
              <a:t>JourneY</a:t>
            </a:r>
            <a:r>
              <a:rPr lang="en-US" dirty="0"/>
              <a:t> Overview</a:t>
            </a:r>
          </a:p>
        </p:txBody>
      </p:sp>
    </p:spTree>
    <p:extLst>
      <p:ext uri="{BB962C8B-B14F-4D97-AF65-F5344CB8AC3E}">
        <p14:creationId xmlns:p14="http://schemas.microsoft.com/office/powerpoint/2010/main" val="85125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5477E9B0-912D-451F-B677-C4762763746A}"/>
              </a:ext>
            </a:extLst>
          </p:cNvPr>
          <p:cNvSpPr txBox="1">
            <a:spLocks/>
          </p:cNvSpPr>
          <p:nvPr/>
        </p:nvSpPr>
        <p:spPr>
          <a:xfrm>
            <a:off x="285750" y="285750"/>
            <a:ext cx="8572500" cy="922848"/>
          </a:xfrm>
          <a:prstGeom prst="rect">
            <a:avLst/>
          </a:prstGeom>
        </p:spPr>
        <p:txBody>
          <a:bodyPr vert="horz" lIns="0" tIns="45720" rIns="0" bIns="0" rtlCol="0" anchor="t" anchorCtr="0">
            <a:normAutofit fontScale="97500"/>
          </a:bodyPr>
          <a:lstStyle>
            <a:lvl1pPr marL="0" indent="0" algn="l" defTabSz="685783" rtl="0" eaLnBrk="1" latinLnBrk="0" hangingPunct="1">
              <a:lnSpc>
                <a:spcPct val="70000"/>
              </a:lnSpc>
              <a:spcBef>
                <a:spcPct val="0"/>
              </a:spcBef>
              <a:buNone/>
              <a:defRPr sz="3000" b="1" i="0" kern="1200" cap="all" baseline="0">
                <a:solidFill>
                  <a:schemeClr val="tx1"/>
                </a:solidFill>
                <a:latin typeface="Graphik Black" charset="0"/>
                <a:ea typeface="Graphik Black" charset="0"/>
                <a:cs typeface="Graphik Black" charset="0"/>
              </a:defRPr>
            </a:lvl1pPr>
          </a:lstStyle>
          <a:p>
            <a:pPr fontAlgn="base">
              <a:spcAft>
                <a:spcPct val="0"/>
              </a:spcAft>
            </a:pPr>
            <a:r>
              <a:rPr lang="en-US" sz="2625" spc="-113" dirty="0">
                <a:solidFill>
                  <a:srgbClr val="A100FF"/>
                </a:solidFill>
                <a:latin typeface="Graphik Black" panose="020B0A03030202060203" pitchFamily="34" charset="0"/>
                <a:ea typeface="+mn-ea"/>
                <a:cs typeface="+mn-cs"/>
              </a:rPr>
              <a:t>INTRODUCTION</a:t>
            </a:r>
            <a:br>
              <a:rPr lang="en-US" sz="2625" spc="-113" dirty="0">
                <a:solidFill>
                  <a:srgbClr val="A100FF"/>
                </a:solidFill>
                <a:latin typeface="Graphik Black" panose="020B0A03030202060203" pitchFamily="34" charset="0"/>
                <a:ea typeface="+mn-ea"/>
                <a:cs typeface="+mn-cs"/>
              </a:rPr>
            </a:br>
            <a:endParaRPr lang="en-US" sz="2625" spc="-113" dirty="0">
              <a:solidFill>
                <a:srgbClr val="A100FF"/>
              </a:solidFill>
              <a:latin typeface="Graphik Black" panose="020B0A03030202060203" pitchFamily="34" charset="0"/>
              <a:ea typeface="+mn-ea"/>
              <a:cs typeface="+mn-cs"/>
            </a:endParaRPr>
          </a:p>
        </p:txBody>
      </p:sp>
      <p:pic>
        <p:nvPicPr>
          <p:cNvPr id="6" name="Picture 5" descr="A person posing for the camera&#10;&#10;Description generated with very high confidence">
            <a:extLst>
              <a:ext uri="{FF2B5EF4-FFF2-40B4-BE49-F238E27FC236}">
                <a16:creationId xmlns:a16="http://schemas.microsoft.com/office/drawing/2014/main" id="{A02A170B-1D81-4798-89C8-989C08EA591C}"/>
              </a:ext>
            </a:extLst>
          </p:cNvPr>
          <p:cNvPicPr>
            <a:picLocks noChangeAspect="1"/>
          </p:cNvPicPr>
          <p:nvPr/>
        </p:nvPicPr>
        <p:blipFill rotWithShape="1">
          <a:blip r:embed="rId2"/>
          <a:srcRect l="15111" t="15495" r="27500" b="18716"/>
          <a:stretch/>
        </p:blipFill>
        <p:spPr>
          <a:xfrm>
            <a:off x="1607020" y="965411"/>
            <a:ext cx="1153093" cy="1321855"/>
          </a:xfrm>
          <a:prstGeom prst="rect">
            <a:avLst/>
          </a:prstGeom>
          <a:ln>
            <a:noFill/>
          </a:ln>
        </p:spPr>
      </p:pic>
      <p:pic>
        <p:nvPicPr>
          <p:cNvPr id="7" name="Picture 6" descr="A person posing for the camera&#10;&#10;Description generated with very high confidence">
            <a:extLst>
              <a:ext uri="{FF2B5EF4-FFF2-40B4-BE49-F238E27FC236}">
                <a16:creationId xmlns:a16="http://schemas.microsoft.com/office/drawing/2014/main" id="{6A530A11-7005-42C9-B238-C9BC5417C4F1}"/>
              </a:ext>
            </a:extLst>
          </p:cNvPr>
          <p:cNvPicPr>
            <a:picLocks noChangeAspect="1"/>
          </p:cNvPicPr>
          <p:nvPr/>
        </p:nvPicPr>
        <p:blipFill rotWithShape="1">
          <a:blip r:embed="rId3"/>
          <a:srcRect l="4459" t="3201" r="9705"/>
          <a:stretch/>
        </p:blipFill>
        <p:spPr>
          <a:xfrm>
            <a:off x="1607020" y="3113388"/>
            <a:ext cx="1153094" cy="1321855"/>
          </a:xfrm>
          <a:prstGeom prst="rect">
            <a:avLst/>
          </a:prstGeom>
          <a:ln>
            <a:noFill/>
          </a:ln>
        </p:spPr>
      </p:pic>
      <p:sp>
        <p:nvSpPr>
          <p:cNvPr id="8" name="Rectangle 7">
            <a:extLst>
              <a:ext uri="{FF2B5EF4-FFF2-40B4-BE49-F238E27FC236}">
                <a16:creationId xmlns:a16="http://schemas.microsoft.com/office/drawing/2014/main" id="{913200CE-2867-4862-8127-24AE7EB716C2}"/>
              </a:ext>
            </a:extLst>
          </p:cNvPr>
          <p:cNvSpPr/>
          <p:nvPr/>
        </p:nvSpPr>
        <p:spPr>
          <a:xfrm>
            <a:off x="2877172" y="951716"/>
            <a:ext cx="5602593" cy="3477875"/>
          </a:xfrm>
          <a:prstGeom prst="rect">
            <a:avLst/>
          </a:prstGeom>
        </p:spPr>
        <p:txBody>
          <a:bodyPr wrap="square">
            <a:spAutoFit/>
          </a:bodyPr>
          <a:lstStyle/>
          <a:p>
            <a:r>
              <a:rPr lang="sk-SK" sz="1600" b="1" dirty="0"/>
              <a:t>ALENA KANABOVÁ</a:t>
            </a:r>
            <a:endParaRPr lang="en-US" sz="1600" b="1" dirty="0"/>
          </a:p>
          <a:p>
            <a:r>
              <a:rPr lang="sk-SK" sz="1600" dirty="0">
                <a:solidFill>
                  <a:srgbClr val="13A2ED"/>
                </a:solidFill>
                <a:latin typeface="Graphik" panose="020B0503030202060203" pitchFamily="34" charset="0"/>
              </a:rPr>
              <a:t>Senior Manager</a:t>
            </a:r>
          </a:p>
          <a:p>
            <a:r>
              <a:rPr lang="sk-SK" sz="1600" dirty="0" err="1">
                <a:solidFill>
                  <a:srgbClr val="13A2ED"/>
                </a:solidFill>
                <a:latin typeface="Graphik" panose="020B0503030202060203" pitchFamily="34" charset="0"/>
              </a:rPr>
              <a:t>Corporate</a:t>
            </a:r>
            <a:r>
              <a:rPr lang="sk-SK" sz="1600" dirty="0">
                <a:solidFill>
                  <a:srgbClr val="13A2ED"/>
                </a:solidFill>
                <a:latin typeface="Graphik" panose="020B0503030202060203" pitchFamily="34" charset="0"/>
              </a:rPr>
              <a:t> </a:t>
            </a:r>
            <a:r>
              <a:rPr lang="sk-SK" sz="1600" dirty="0" err="1">
                <a:solidFill>
                  <a:srgbClr val="13A2ED"/>
                </a:solidFill>
                <a:latin typeface="Graphik" panose="020B0503030202060203" pitchFamily="34" charset="0"/>
              </a:rPr>
              <a:t>Citizenship</a:t>
            </a:r>
            <a:r>
              <a:rPr lang="sk-SK" sz="1600" dirty="0">
                <a:solidFill>
                  <a:srgbClr val="13A2ED"/>
                </a:solidFill>
                <a:latin typeface="Graphik" panose="020B0503030202060203" pitchFamily="34" charset="0"/>
              </a:rPr>
              <a:t> </a:t>
            </a:r>
            <a:r>
              <a:rPr lang="sk-SK" sz="1600" dirty="0" err="1">
                <a:solidFill>
                  <a:srgbClr val="13A2ED"/>
                </a:solidFill>
                <a:latin typeface="Graphik" panose="020B0503030202060203" pitchFamily="34" charset="0"/>
              </a:rPr>
              <a:t>Lead</a:t>
            </a:r>
            <a:r>
              <a:rPr lang="sk-SK" sz="1600" dirty="0">
                <a:solidFill>
                  <a:srgbClr val="13A2ED"/>
                </a:solidFill>
                <a:latin typeface="Graphik" panose="020B0503030202060203" pitchFamily="34" charset="0"/>
              </a:rPr>
              <a:t> in Accenture Slovakia</a:t>
            </a:r>
          </a:p>
          <a:p>
            <a:endParaRPr lang="en-US" sz="1600" dirty="0">
              <a:solidFill>
                <a:srgbClr val="13A2ED"/>
              </a:solidFill>
              <a:latin typeface="Graphik" panose="020B0503030202060203" pitchFamily="34" charset="0"/>
              <a:hlinkClick r:id="rId4"/>
            </a:endParaRPr>
          </a:p>
          <a:p>
            <a:r>
              <a:rPr lang="sk-SK" sz="1600" dirty="0" err="1">
                <a:solidFill>
                  <a:srgbClr val="13A2ED"/>
                </a:solidFill>
                <a:latin typeface="Graphik" panose="020B0503030202060203" pitchFamily="34" charset="0"/>
                <a:hlinkClick r:id="rId4"/>
              </a:rPr>
              <a:t>alena</a:t>
            </a:r>
            <a:r>
              <a:rPr lang="sk-SK" sz="1600" dirty="0">
                <a:solidFill>
                  <a:srgbClr val="13A2ED"/>
                </a:solidFill>
                <a:latin typeface="Graphik" panose="020B0503030202060203" pitchFamily="34" charset="0"/>
                <a:hlinkClick r:id="rId4"/>
              </a:rPr>
              <a:t>.</a:t>
            </a:r>
            <a:r>
              <a:rPr lang="en-US" sz="1600" dirty="0">
                <a:solidFill>
                  <a:srgbClr val="13A2ED"/>
                </a:solidFill>
                <a:latin typeface="Graphik" panose="020B0503030202060203" pitchFamily="34" charset="0"/>
                <a:hlinkClick r:id="rId4"/>
              </a:rPr>
              <a:t>k</a:t>
            </a:r>
            <a:r>
              <a:rPr lang="sk-SK" sz="1600" dirty="0" err="1">
                <a:solidFill>
                  <a:srgbClr val="13A2ED"/>
                </a:solidFill>
                <a:latin typeface="Graphik" panose="020B0503030202060203" pitchFamily="34" charset="0"/>
                <a:hlinkClick r:id="rId4"/>
              </a:rPr>
              <a:t>anabova</a:t>
            </a:r>
            <a:r>
              <a:rPr lang="en-US" sz="1600" dirty="0">
                <a:solidFill>
                  <a:srgbClr val="13A2ED"/>
                </a:solidFill>
                <a:latin typeface="Graphik" panose="020B0503030202060203" pitchFamily="34" charset="0"/>
                <a:hlinkClick r:id="rId4"/>
              </a:rPr>
              <a:t>@accenture.com</a:t>
            </a:r>
            <a:r>
              <a:rPr lang="en-US" sz="1600" dirty="0">
                <a:solidFill>
                  <a:srgbClr val="13A2ED"/>
                </a:solidFill>
                <a:latin typeface="Graphik" panose="020B0503030202060203" pitchFamily="34" charset="0"/>
              </a:rPr>
              <a:t> </a:t>
            </a:r>
            <a:r>
              <a:rPr lang="sk-SK" sz="1600" dirty="0">
                <a:solidFill>
                  <a:srgbClr val="13A2ED"/>
                </a:solidFill>
                <a:latin typeface="Graphik" panose="020B0503030202060203" pitchFamily="34" charset="0"/>
              </a:rPr>
              <a:t> </a:t>
            </a:r>
            <a:endParaRPr lang="en-US" sz="1600" dirty="0">
              <a:solidFill>
                <a:srgbClr val="13A2ED"/>
              </a:solidFill>
              <a:latin typeface="Graphik" panose="020B0503030202060203" pitchFamily="34" charset="0"/>
            </a:endParaRPr>
          </a:p>
          <a:p>
            <a:endParaRPr lang="sk-SK" sz="1600" dirty="0">
              <a:solidFill>
                <a:srgbClr val="13A2ED"/>
              </a:solidFill>
              <a:latin typeface="Graphik" panose="020B0503030202060203" pitchFamily="34" charset="0"/>
            </a:endParaRPr>
          </a:p>
          <a:p>
            <a:endParaRPr lang="sk-SK" sz="1600" b="1" dirty="0">
              <a:solidFill>
                <a:srgbClr val="00B0F0"/>
              </a:solidFill>
              <a:latin typeface="+mn-lt"/>
            </a:endParaRPr>
          </a:p>
          <a:p>
            <a:endParaRPr lang="sk-SK" sz="1400" dirty="0">
              <a:latin typeface="+mn-lt"/>
            </a:endParaRPr>
          </a:p>
          <a:p>
            <a:endParaRPr lang="en-US" sz="1400" dirty="0">
              <a:latin typeface="+mn-lt"/>
            </a:endParaRPr>
          </a:p>
          <a:p>
            <a:r>
              <a:rPr lang="sk-SK" sz="1600" b="1" dirty="0"/>
              <a:t>ZUZANA TANKOVÁ</a:t>
            </a:r>
            <a:endParaRPr lang="en-US" sz="1600" b="1" dirty="0"/>
          </a:p>
          <a:p>
            <a:r>
              <a:rPr lang="sk-SK" sz="1600" dirty="0" err="1">
                <a:solidFill>
                  <a:srgbClr val="13A2ED"/>
                </a:solidFill>
                <a:latin typeface="Graphik" panose="020B0503030202060203" pitchFamily="34" charset="0"/>
              </a:rPr>
              <a:t>Associate</a:t>
            </a:r>
            <a:r>
              <a:rPr lang="sk-SK" sz="1600" dirty="0">
                <a:solidFill>
                  <a:srgbClr val="13A2ED"/>
                </a:solidFill>
                <a:latin typeface="Graphik" panose="020B0503030202060203" pitchFamily="34" charset="0"/>
              </a:rPr>
              <a:t> Manager</a:t>
            </a:r>
          </a:p>
          <a:p>
            <a:r>
              <a:rPr lang="sk-SK" sz="1600" dirty="0" err="1">
                <a:solidFill>
                  <a:srgbClr val="13A2ED"/>
                </a:solidFill>
                <a:latin typeface="Graphik" panose="020B0503030202060203" pitchFamily="34" charset="0"/>
              </a:rPr>
              <a:t>S</a:t>
            </a:r>
            <a:r>
              <a:rPr lang="sk-SK" sz="1600" dirty="0" err="1">
                <a:solidFill>
                  <a:srgbClr val="FF0000"/>
                </a:solidFill>
                <a:latin typeface="Graphik" panose="020B0503030202060203" pitchFamily="34" charset="0"/>
              </a:rPr>
              <a:t>♥</a:t>
            </a:r>
            <a:r>
              <a:rPr lang="sk-SK" sz="1600" dirty="0" err="1">
                <a:solidFill>
                  <a:srgbClr val="13A2ED"/>
                </a:solidFill>
                <a:latin typeface="Graphik" panose="020B0503030202060203" pitchFamily="34" charset="0"/>
              </a:rPr>
              <a:t>Code</a:t>
            </a:r>
            <a:r>
              <a:rPr lang="sk-SK" sz="1600" dirty="0">
                <a:solidFill>
                  <a:srgbClr val="13A2ED"/>
                </a:solidFill>
                <a:latin typeface="Graphik" panose="020B0503030202060203" pitchFamily="34" charset="0"/>
              </a:rPr>
              <a:t> Project </a:t>
            </a:r>
            <a:r>
              <a:rPr lang="sk-SK" sz="1600" dirty="0" err="1">
                <a:solidFill>
                  <a:srgbClr val="13A2ED"/>
                </a:solidFill>
                <a:latin typeface="Graphik" panose="020B0503030202060203" pitchFamily="34" charset="0"/>
              </a:rPr>
              <a:t>Coordinator</a:t>
            </a:r>
            <a:r>
              <a:rPr lang="sk-SK" sz="1600" dirty="0">
                <a:solidFill>
                  <a:srgbClr val="13A2ED"/>
                </a:solidFill>
                <a:latin typeface="Graphik" panose="020B0503030202060203" pitchFamily="34" charset="0"/>
              </a:rPr>
              <a:t> and </a:t>
            </a:r>
            <a:r>
              <a:rPr lang="sk-SK" sz="1600" dirty="0" err="1">
                <a:solidFill>
                  <a:srgbClr val="13A2ED"/>
                </a:solidFill>
                <a:latin typeface="Graphik" panose="020B0503030202060203" pitchFamily="34" charset="0"/>
              </a:rPr>
              <a:t>Trainer</a:t>
            </a:r>
            <a:endParaRPr lang="en-US" sz="1600" dirty="0">
              <a:solidFill>
                <a:srgbClr val="13A2ED"/>
              </a:solidFill>
              <a:latin typeface="Graphik" panose="020B0503030202060203" pitchFamily="34" charset="0"/>
            </a:endParaRPr>
          </a:p>
          <a:p>
            <a:endParaRPr lang="en-US" sz="1600" dirty="0">
              <a:solidFill>
                <a:srgbClr val="13A2ED"/>
              </a:solidFill>
              <a:latin typeface="Graphik" panose="020B0503030202060203" pitchFamily="34" charset="0"/>
              <a:hlinkClick r:id="rId5"/>
            </a:endParaRPr>
          </a:p>
          <a:p>
            <a:r>
              <a:rPr lang="en-US" sz="1600" dirty="0">
                <a:solidFill>
                  <a:srgbClr val="13A2ED"/>
                </a:solidFill>
                <a:latin typeface="Graphik" panose="020B0503030202060203" pitchFamily="34" charset="0"/>
                <a:hlinkClick r:id="rId5"/>
              </a:rPr>
              <a:t>zuzana.tankova@accenture.com</a:t>
            </a:r>
            <a:r>
              <a:rPr lang="en-US" sz="1600" dirty="0">
                <a:solidFill>
                  <a:srgbClr val="13A2ED"/>
                </a:solidFill>
                <a:latin typeface="Graphik" panose="020B0503030202060203" pitchFamily="34" charset="0"/>
              </a:rPr>
              <a:t> </a:t>
            </a:r>
          </a:p>
        </p:txBody>
      </p:sp>
    </p:spTree>
    <p:extLst>
      <p:ext uri="{BB962C8B-B14F-4D97-AF65-F5344CB8AC3E}">
        <p14:creationId xmlns:p14="http://schemas.microsoft.com/office/powerpoint/2010/main" val="172408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20</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285750" y="285750"/>
            <a:ext cx="8858250" cy="532838"/>
          </a:xfrm>
          <a:noFill/>
        </p:spPr>
        <p:txBody>
          <a:bodyPr vert="horz" wrap="square" lIns="0" tIns="0" rIns="0" bIns="34290" rtlCol="0" anchor="t" anchorCtr="0">
            <a:spAutoFit/>
          </a:bodyPr>
          <a:lstStyle/>
          <a:p>
            <a:pPr defTabSz="685800"/>
            <a:r>
              <a:rPr lang="en-US" sz="2625" spc="-113" dirty="0">
                <a:solidFill>
                  <a:srgbClr val="A100FF"/>
                </a:solidFill>
                <a:latin typeface="Graphik Black" panose="020B0A03030202060203" pitchFamily="34" charset="0"/>
                <a:ea typeface="+mn-ea"/>
                <a:cs typeface="+mn-cs"/>
              </a:rPr>
              <a:t>Going Big  in 2019</a:t>
            </a:r>
            <a:br>
              <a:rPr lang="en-US" sz="2625" spc="-113" dirty="0">
                <a:solidFill>
                  <a:srgbClr val="A100FF"/>
                </a:solidFill>
                <a:latin typeface="Graphik Black" panose="020B0A03030202060203" pitchFamily="34" charset="0"/>
                <a:ea typeface="+mn-ea"/>
                <a:cs typeface="+mn-cs"/>
              </a:rPr>
            </a:br>
            <a:endParaRPr lang="en-US" sz="2000" spc="-113" dirty="0">
              <a:solidFill>
                <a:srgbClr val="A100FF"/>
              </a:solidFill>
              <a:latin typeface="Graphik Black" panose="020B0A03030202060203" pitchFamily="34" charset="0"/>
              <a:ea typeface="+mn-ea"/>
              <a:cs typeface="+mn-cs"/>
            </a:endParaRPr>
          </a:p>
        </p:txBody>
      </p:sp>
      <p:pic>
        <p:nvPicPr>
          <p:cNvPr id="9" name="Picture 8">
            <a:extLst>
              <a:ext uri="{FF2B5EF4-FFF2-40B4-BE49-F238E27FC236}">
                <a16:creationId xmlns:a16="http://schemas.microsoft.com/office/drawing/2014/main" id="{788B32B4-050A-4C11-AAC4-9761A37B0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479" y="1273713"/>
            <a:ext cx="2620472" cy="3705181"/>
          </a:xfrm>
          <a:prstGeom prst="rect">
            <a:avLst/>
          </a:prstGeom>
        </p:spPr>
      </p:pic>
      <p:sp>
        <p:nvSpPr>
          <p:cNvPr id="12" name="Rectangle 11">
            <a:extLst>
              <a:ext uri="{FF2B5EF4-FFF2-40B4-BE49-F238E27FC236}">
                <a16:creationId xmlns:a16="http://schemas.microsoft.com/office/drawing/2014/main" id="{D4071D18-4E41-4B1B-872C-0806965B9110}"/>
              </a:ext>
            </a:extLst>
          </p:cNvPr>
          <p:cNvSpPr/>
          <p:nvPr/>
        </p:nvSpPr>
        <p:spPr>
          <a:xfrm>
            <a:off x="275457" y="1363350"/>
            <a:ext cx="5749654" cy="3220112"/>
          </a:xfrm>
          <a:prstGeom prst="rect">
            <a:avLst/>
          </a:prstGeom>
          <a:noFill/>
        </p:spPr>
        <p:txBody>
          <a:bodyPr wrap="square" lIns="0" tIns="0" rIns="0" bIns="34290" rtlCol="0">
            <a:spAutoFit/>
          </a:bodyPr>
          <a:lstStyle/>
          <a:p>
            <a:pPr marL="285750" indent="-285750">
              <a:spcAft>
                <a:spcPts val="600"/>
              </a:spcAft>
              <a:buFont typeface="Wingdings" panose="05000000000000000000" pitchFamily="2" charset="2"/>
              <a:buChar char="Ø"/>
            </a:pPr>
            <a:r>
              <a:rPr lang="en-US" sz="1600" dirty="0">
                <a:latin typeface="+mn-lt"/>
              </a:rPr>
              <a:t>Training of trainers launched in Jan 2019, teachers training launched in Feb 2019.</a:t>
            </a:r>
          </a:p>
          <a:p>
            <a:pPr marL="285750" indent="-285750">
              <a:spcAft>
                <a:spcPts val="600"/>
              </a:spcAft>
              <a:buFont typeface="Wingdings" panose="05000000000000000000" pitchFamily="2" charset="2"/>
              <a:buChar char="Ø"/>
            </a:pPr>
            <a:r>
              <a:rPr lang="en-US" sz="1600" dirty="0">
                <a:latin typeface="+mn-lt"/>
              </a:rPr>
              <a:t>Dedicated </a:t>
            </a:r>
            <a:r>
              <a:rPr lang="en-US" sz="1600" b="1" dirty="0">
                <a:solidFill>
                  <a:srgbClr val="00B0F0"/>
                </a:solidFill>
                <a:latin typeface="+mn-lt"/>
              </a:rPr>
              <a:t>project coordinator</a:t>
            </a:r>
            <a:r>
              <a:rPr lang="en-US" sz="1600" dirty="0">
                <a:latin typeface="+mn-lt"/>
              </a:rPr>
              <a:t> is financed from Accenture Pro Bono budget.      </a:t>
            </a:r>
          </a:p>
          <a:p>
            <a:pPr marL="285750" indent="-285750">
              <a:spcAft>
                <a:spcPts val="600"/>
              </a:spcAft>
              <a:buFont typeface="Wingdings" panose="05000000000000000000" pitchFamily="2" charset="2"/>
              <a:buChar char="Ø"/>
            </a:pPr>
            <a:r>
              <a:rPr lang="en-US" sz="1600" dirty="0">
                <a:latin typeface="+mn-lt"/>
              </a:rPr>
              <a:t>Website </a:t>
            </a:r>
            <a:r>
              <a:rPr lang="en-US" sz="1600" dirty="0">
                <a:latin typeface="+mn-lt"/>
                <a:hlinkClick r:id="rId4"/>
              </a:rPr>
              <a:t>www.ds.blf.sk</a:t>
            </a:r>
            <a:r>
              <a:rPr lang="en-US" sz="1600" dirty="0">
                <a:latin typeface="+mn-lt"/>
              </a:rPr>
              <a:t> and a </a:t>
            </a:r>
            <a:r>
              <a:rPr lang="en-US" sz="1600" dirty="0">
                <a:latin typeface="+mn-lt"/>
                <a:hlinkClick r:id="rId5"/>
              </a:rPr>
              <a:t>Facebook group </a:t>
            </a:r>
            <a:r>
              <a:rPr lang="en-US" sz="1600" dirty="0">
                <a:latin typeface="+mn-lt"/>
              </a:rPr>
              <a:t>were created for sharing information with teachers and promote the trainings. </a:t>
            </a:r>
          </a:p>
          <a:p>
            <a:pPr marL="285750" indent="-285750">
              <a:spcAft>
                <a:spcPts val="600"/>
              </a:spcAft>
              <a:buFont typeface="Wingdings" panose="05000000000000000000" pitchFamily="2" charset="2"/>
              <a:buChar char="Ø"/>
            </a:pPr>
            <a:r>
              <a:rPr lang="en-US" sz="1600" dirty="0">
                <a:latin typeface="+mn-lt"/>
              </a:rPr>
              <a:t>More advanced courses content from Code.org tested within our </a:t>
            </a:r>
            <a:r>
              <a:rPr lang="en-US" sz="1600" b="1" dirty="0">
                <a:solidFill>
                  <a:srgbClr val="00B0F0"/>
                </a:solidFill>
                <a:latin typeface="+mn-lt"/>
              </a:rPr>
              <a:t>Girls Game Lab</a:t>
            </a:r>
            <a:r>
              <a:rPr lang="en-US" sz="1600" dirty="0">
                <a:solidFill>
                  <a:schemeClr val="accent4"/>
                </a:solidFill>
                <a:latin typeface="+mn-lt"/>
              </a:rPr>
              <a:t> </a:t>
            </a:r>
            <a:r>
              <a:rPr lang="en-US" sz="1600" dirty="0">
                <a:latin typeface="+mn-lt"/>
              </a:rPr>
              <a:t>(girls coding club with programming in JavaScript), to potentially enhance our teachers training curriculum next year with more advanced coding concepts.</a:t>
            </a:r>
          </a:p>
        </p:txBody>
      </p:sp>
      <p:sp>
        <p:nvSpPr>
          <p:cNvPr id="7" name="TextBox 6">
            <a:extLst>
              <a:ext uri="{FF2B5EF4-FFF2-40B4-BE49-F238E27FC236}">
                <a16:creationId xmlns:a16="http://schemas.microsoft.com/office/drawing/2014/main" id="{7FA13EA7-527E-4437-B0D8-D6805E777254}"/>
              </a:ext>
            </a:extLst>
          </p:cNvPr>
          <p:cNvSpPr txBox="1"/>
          <p:nvPr/>
        </p:nvSpPr>
        <p:spPr>
          <a:xfrm>
            <a:off x="285750" y="578520"/>
            <a:ext cx="8737480" cy="538609"/>
          </a:xfrm>
          <a:prstGeom prst="rect">
            <a:avLst/>
          </a:prstGeom>
          <a:noFill/>
        </p:spPr>
        <p:txBody>
          <a:bodyPr wrap="square" lIns="0" tIns="0" rIns="0" bIns="45720" rtlCol="0">
            <a:spAutoFit/>
          </a:bodyPr>
          <a:lstStyle>
            <a:defPPr>
              <a:defRPr lang="en-US"/>
            </a:defPPr>
            <a:lvl1pPr>
              <a:defRPr sz="1600" spc="-113">
                <a:solidFill>
                  <a:srgbClr val="00B0F0"/>
                </a:solidFill>
                <a:latin typeface="Graphik" panose="020B0503030202060203" pitchFamily="34" charset="0"/>
              </a:defRPr>
            </a:lvl1pPr>
          </a:lstStyle>
          <a:p>
            <a:r>
              <a:rPr lang="en-US" dirty="0"/>
              <a:t>Under the slogan  </a:t>
            </a:r>
            <a:r>
              <a:rPr lang="en-US" b="1" dirty="0"/>
              <a:t>“LET’S TEACH COMPUTER SCIENCE DIFFERENTLY!”</a:t>
            </a:r>
            <a:r>
              <a:rPr lang="en-US" dirty="0"/>
              <a:t> and in co-volunteering mode with our partners, we have ambition to deliver teacher training in all districts of Slovakia (79 training sites).</a:t>
            </a:r>
          </a:p>
        </p:txBody>
      </p:sp>
    </p:spTree>
    <p:extLst>
      <p:ext uri="{BB962C8B-B14F-4D97-AF65-F5344CB8AC3E}">
        <p14:creationId xmlns:p14="http://schemas.microsoft.com/office/powerpoint/2010/main" val="4002212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cs typeface="+mn-cs"/>
              </a:rPr>
              <a:pPr defTabSz="685800" fontAlgn="auto">
                <a:spcBef>
                  <a:spcPts val="0"/>
                </a:spcBef>
                <a:spcAft>
                  <a:spcPts val="0"/>
                </a:spcAft>
              </a:pPr>
              <a:t>21</a:t>
            </a:fld>
            <a:endParaRPr lang="en-US">
              <a:solidFill>
                <a:prstClr val="white">
                  <a:lumMod val="65000"/>
                </a:prstClr>
              </a:solidFill>
              <a:cs typeface="+mn-cs"/>
            </a:endParaRPr>
          </a:p>
        </p:txBody>
      </p:sp>
      <p:sp>
        <p:nvSpPr>
          <p:cNvPr id="8" name="Title 7"/>
          <p:cNvSpPr>
            <a:spLocks noGrp="1"/>
          </p:cNvSpPr>
          <p:nvPr>
            <p:ph type="title"/>
          </p:nvPr>
        </p:nvSpPr>
        <p:spPr>
          <a:xfrm>
            <a:off x="285750" y="285749"/>
            <a:ext cx="8572500" cy="423123"/>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teachers feedback</a:t>
            </a:r>
          </a:p>
        </p:txBody>
      </p:sp>
      <p:pic>
        <p:nvPicPr>
          <p:cNvPr id="5" name="Picture 4">
            <a:extLst>
              <a:ext uri="{FF2B5EF4-FFF2-40B4-BE49-F238E27FC236}">
                <a16:creationId xmlns:a16="http://schemas.microsoft.com/office/drawing/2014/main" id="{5548CE2B-BC4A-4D46-B83C-D19A8F8CCCC8}"/>
              </a:ext>
            </a:extLst>
          </p:cNvPr>
          <p:cNvPicPr>
            <a:picLocks noChangeAspect="1"/>
          </p:cNvPicPr>
          <p:nvPr/>
        </p:nvPicPr>
        <p:blipFill>
          <a:blip r:embed="rId3"/>
          <a:stretch>
            <a:fillRect/>
          </a:stretch>
        </p:blipFill>
        <p:spPr>
          <a:xfrm>
            <a:off x="4724776" y="1864986"/>
            <a:ext cx="1045444" cy="1185772"/>
          </a:xfrm>
          <a:prstGeom prst="rect">
            <a:avLst/>
          </a:prstGeom>
        </p:spPr>
      </p:pic>
      <p:sp>
        <p:nvSpPr>
          <p:cNvPr id="2" name="Speech Bubble: Rectangle with Corners Rounded 1">
            <a:extLst>
              <a:ext uri="{FF2B5EF4-FFF2-40B4-BE49-F238E27FC236}">
                <a16:creationId xmlns:a16="http://schemas.microsoft.com/office/drawing/2014/main" id="{4400E3FC-7B30-40EB-83B3-45CD1F5A90DA}"/>
              </a:ext>
            </a:extLst>
          </p:cNvPr>
          <p:cNvSpPr/>
          <p:nvPr/>
        </p:nvSpPr>
        <p:spPr>
          <a:xfrm>
            <a:off x="130165" y="871229"/>
            <a:ext cx="3901146" cy="2341098"/>
          </a:xfrm>
          <a:prstGeom prst="wedgeRoundRectCallout">
            <a:avLst>
              <a:gd name="adj1" fmla="val 70925"/>
              <a:gd name="adj2" fmla="val 1860"/>
              <a:gd name="adj3" fmla="val 16667"/>
            </a:avLst>
          </a:prstGeom>
          <a:solidFill>
            <a:srgbClr val="A100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i="1" dirty="0">
                <a:solidFill>
                  <a:schemeClr val="bg1"/>
                </a:solidFill>
              </a:rPr>
              <a:t>“I recommend Code.org to all CS teachers. Also to those like me – not specialized in CS, teaching it simply because somebody has to. Even this kind of teachers and their students have chance for success. You only need to register and start programming.”</a:t>
            </a:r>
          </a:p>
          <a:p>
            <a:pPr algn="ctr"/>
            <a:endParaRPr lang="en-US" sz="1400" i="1" dirty="0">
              <a:solidFill>
                <a:schemeClr val="bg1"/>
              </a:solidFill>
            </a:endParaRPr>
          </a:p>
          <a:p>
            <a:pPr algn="ctr"/>
            <a:r>
              <a:rPr lang="en-US" sz="1400" b="1" dirty="0">
                <a:solidFill>
                  <a:schemeClr val="bg1"/>
                </a:solidFill>
              </a:rPr>
              <a:t>Martina </a:t>
            </a:r>
            <a:r>
              <a:rPr lang="en-US" sz="1400" b="1" dirty="0" err="1">
                <a:solidFill>
                  <a:schemeClr val="bg1"/>
                </a:solidFill>
              </a:rPr>
              <a:t>Almášová</a:t>
            </a:r>
            <a:endParaRPr lang="en-US" sz="1400" b="1" dirty="0">
              <a:solidFill>
                <a:schemeClr val="bg1"/>
              </a:solidFill>
            </a:endParaRPr>
          </a:p>
          <a:p>
            <a:pPr algn="ctr"/>
            <a:r>
              <a:rPr lang="en-US" sz="1400" dirty="0">
                <a:solidFill>
                  <a:schemeClr val="bg1"/>
                </a:solidFill>
              </a:rPr>
              <a:t>Teacher from school of </a:t>
            </a:r>
            <a:r>
              <a:rPr lang="en-US" sz="1400" dirty="0" err="1">
                <a:solidFill>
                  <a:schemeClr val="bg1"/>
                </a:solidFill>
              </a:rPr>
              <a:t>Kolta</a:t>
            </a:r>
            <a:r>
              <a:rPr lang="en-US" sz="1400" dirty="0">
                <a:solidFill>
                  <a:schemeClr val="bg1"/>
                </a:solidFill>
              </a:rPr>
              <a:t> village</a:t>
            </a:r>
          </a:p>
        </p:txBody>
      </p:sp>
      <p:sp>
        <p:nvSpPr>
          <p:cNvPr id="4" name="Speech Bubble: Rectangle with Corners Rounded 3">
            <a:extLst>
              <a:ext uri="{FF2B5EF4-FFF2-40B4-BE49-F238E27FC236}">
                <a16:creationId xmlns:a16="http://schemas.microsoft.com/office/drawing/2014/main" id="{053B9B3A-43C4-4801-8D70-B8EC2036BB85}"/>
              </a:ext>
            </a:extLst>
          </p:cNvPr>
          <p:cNvSpPr/>
          <p:nvPr/>
        </p:nvSpPr>
        <p:spPr>
          <a:xfrm>
            <a:off x="5247498" y="644937"/>
            <a:ext cx="2568769" cy="893460"/>
          </a:xfrm>
          <a:prstGeom prst="wedgeRoundRectCallout">
            <a:avLst>
              <a:gd name="adj1" fmla="val -44952"/>
              <a:gd name="adj2" fmla="val 86678"/>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a:p>
            <a:pPr algn="ctr"/>
            <a:r>
              <a:rPr lang="en-US" sz="1200" i="1" dirty="0"/>
              <a:t>„We would like to thank enthusiasts from the company Accenture for the training, it was awesome!“</a:t>
            </a:r>
          </a:p>
          <a:p>
            <a:pPr algn="ctr"/>
            <a:endParaRPr lang="en-US" sz="1600" dirty="0"/>
          </a:p>
        </p:txBody>
      </p:sp>
      <p:sp>
        <p:nvSpPr>
          <p:cNvPr id="9" name="Speech Bubble: Rectangle with Corners Rounded 8">
            <a:extLst>
              <a:ext uri="{FF2B5EF4-FFF2-40B4-BE49-F238E27FC236}">
                <a16:creationId xmlns:a16="http://schemas.microsoft.com/office/drawing/2014/main" id="{F13B6459-0607-4A7C-A472-5CDCD2BF78B6}"/>
              </a:ext>
            </a:extLst>
          </p:cNvPr>
          <p:cNvSpPr/>
          <p:nvPr/>
        </p:nvSpPr>
        <p:spPr>
          <a:xfrm>
            <a:off x="6289480" y="1795456"/>
            <a:ext cx="2340171" cy="1324831"/>
          </a:xfrm>
          <a:prstGeom prst="wedgeRoundRectCallout">
            <a:avLst>
              <a:gd name="adj1" fmla="val -81795"/>
              <a:gd name="adj2" fmla="val -33976"/>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i="1" dirty="0"/>
              <a:t>„You opened the doors for us, thank you – I have learnt something new and overall it is more simple than it seemed to be.“</a:t>
            </a:r>
          </a:p>
        </p:txBody>
      </p:sp>
      <p:sp>
        <p:nvSpPr>
          <p:cNvPr id="10" name="Speech Bubble: Rectangle with Corners Rounded 9">
            <a:extLst>
              <a:ext uri="{FF2B5EF4-FFF2-40B4-BE49-F238E27FC236}">
                <a16:creationId xmlns:a16="http://schemas.microsoft.com/office/drawing/2014/main" id="{5EC02609-3CE3-4373-9A16-097CE63A0828}"/>
              </a:ext>
            </a:extLst>
          </p:cNvPr>
          <p:cNvSpPr/>
          <p:nvPr/>
        </p:nvSpPr>
        <p:spPr>
          <a:xfrm>
            <a:off x="5254724" y="3351490"/>
            <a:ext cx="2771120" cy="1392024"/>
          </a:xfrm>
          <a:prstGeom prst="wedgeRoundRectCallout">
            <a:avLst>
              <a:gd name="adj1" fmla="val -45450"/>
              <a:gd name="adj2" fmla="val -65247"/>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i="1" dirty="0"/>
              <a:t>„Thanks to the project we had a chance to see the talent of some students for coding and we plan to develop their gift in the future. THANKS!”</a:t>
            </a:r>
          </a:p>
        </p:txBody>
      </p:sp>
      <p:pic>
        <p:nvPicPr>
          <p:cNvPr id="11" name="Picture 10">
            <a:extLst>
              <a:ext uri="{FF2B5EF4-FFF2-40B4-BE49-F238E27FC236}">
                <a16:creationId xmlns:a16="http://schemas.microsoft.com/office/drawing/2014/main" id="{C1F02853-2189-470E-8BFC-7FFC584AF9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8899" y="3370590"/>
            <a:ext cx="1418717" cy="1064038"/>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9081F8CF-74FC-4628-ABC5-AB3E62F819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2046" y="3620858"/>
            <a:ext cx="1412306" cy="1059229"/>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8E27ABE4-44F6-4067-AFED-8FED90A1FE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5752" y="3616049"/>
            <a:ext cx="1418717" cy="10640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639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cs typeface="+mn-cs"/>
              </a:rPr>
              <a:pPr defTabSz="685800" fontAlgn="auto">
                <a:spcBef>
                  <a:spcPts val="0"/>
                </a:spcBef>
                <a:spcAft>
                  <a:spcPts val="0"/>
                </a:spcAft>
              </a:pPr>
              <a:t>22</a:t>
            </a:fld>
            <a:endParaRPr lang="en-US">
              <a:solidFill>
                <a:prstClr val="white">
                  <a:lumMod val="65000"/>
                </a:prstClr>
              </a:solidFill>
              <a:cs typeface="+mn-cs"/>
            </a:endParaRPr>
          </a:p>
        </p:txBody>
      </p:sp>
      <p:sp>
        <p:nvSpPr>
          <p:cNvPr id="8" name="Title 7"/>
          <p:cNvSpPr>
            <a:spLocks noGrp="1"/>
          </p:cNvSpPr>
          <p:nvPr>
            <p:ph type="title"/>
          </p:nvPr>
        </p:nvSpPr>
        <p:spPr>
          <a:xfrm>
            <a:off x="285750" y="285749"/>
            <a:ext cx="8572500" cy="381665"/>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pupils feedback</a:t>
            </a:r>
          </a:p>
        </p:txBody>
      </p:sp>
      <p:pic>
        <p:nvPicPr>
          <p:cNvPr id="5" name="Picture 4">
            <a:extLst>
              <a:ext uri="{FF2B5EF4-FFF2-40B4-BE49-F238E27FC236}">
                <a16:creationId xmlns:a16="http://schemas.microsoft.com/office/drawing/2014/main" id="{AEF03936-901F-45BC-9EB2-EF16F51C22CF}"/>
              </a:ext>
            </a:extLst>
          </p:cNvPr>
          <p:cNvPicPr>
            <a:picLocks noChangeAspect="1"/>
          </p:cNvPicPr>
          <p:nvPr/>
        </p:nvPicPr>
        <p:blipFill>
          <a:blip r:embed="rId3"/>
          <a:stretch>
            <a:fillRect/>
          </a:stretch>
        </p:blipFill>
        <p:spPr>
          <a:xfrm>
            <a:off x="3989302" y="2421671"/>
            <a:ext cx="918973" cy="1185771"/>
          </a:xfrm>
          <a:prstGeom prst="rect">
            <a:avLst/>
          </a:prstGeom>
          <a:solidFill>
            <a:schemeClr val="bg2"/>
          </a:solidFill>
        </p:spPr>
      </p:pic>
      <p:sp>
        <p:nvSpPr>
          <p:cNvPr id="2" name="Thought Bubble: Cloud 1">
            <a:extLst>
              <a:ext uri="{FF2B5EF4-FFF2-40B4-BE49-F238E27FC236}">
                <a16:creationId xmlns:a16="http://schemas.microsoft.com/office/drawing/2014/main" id="{6A02093F-26E8-4A21-A637-5FA6B004C996}"/>
              </a:ext>
            </a:extLst>
          </p:cNvPr>
          <p:cNvSpPr/>
          <p:nvPr/>
        </p:nvSpPr>
        <p:spPr>
          <a:xfrm>
            <a:off x="914399" y="796067"/>
            <a:ext cx="2352311" cy="963262"/>
          </a:xfrm>
          <a:prstGeom prst="cloudCallout">
            <a:avLst>
              <a:gd name="adj1" fmla="val 75459"/>
              <a:gd name="adj2" fmla="val 141542"/>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I really like it!</a:t>
            </a:r>
          </a:p>
        </p:txBody>
      </p:sp>
      <p:sp>
        <p:nvSpPr>
          <p:cNvPr id="7" name="Thought Bubble: Cloud 6">
            <a:extLst>
              <a:ext uri="{FF2B5EF4-FFF2-40B4-BE49-F238E27FC236}">
                <a16:creationId xmlns:a16="http://schemas.microsoft.com/office/drawing/2014/main" id="{196E6C1D-678B-4F32-A371-311029DB03BA}"/>
              </a:ext>
            </a:extLst>
          </p:cNvPr>
          <p:cNvSpPr/>
          <p:nvPr/>
        </p:nvSpPr>
        <p:spPr>
          <a:xfrm>
            <a:off x="737330" y="3384172"/>
            <a:ext cx="2352311" cy="1248575"/>
          </a:xfrm>
          <a:prstGeom prst="cloudCallout">
            <a:avLst>
              <a:gd name="adj1" fmla="val 89004"/>
              <a:gd name="adj2" fmla="val -8743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I’ll do this also at home. It’s fun!</a:t>
            </a:r>
          </a:p>
        </p:txBody>
      </p:sp>
      <p:sp>
        <p:nvSpPr>
          <p:cNvPr id="9" name="Thought Bubble: Cloud 8">
            <a:extLst>
              <a:ext uri="{FF2B5EF4-FFF2-40B4-BE49-F238E27FC236}">
                <a16:creationId xmlns:a16="http://schemas.microsoft.com/office/drawing/2014/main" id="{EE685014-389A-4D84-B112-E96F3599FE68}"/>
              </a:ext>
            </a:extLst>
          </p:cNvPr>
          <p:cNvSpPr/>
          <p:nvPr/>
        </p:nvSpPr>
        <p:spPr>
          <a:xfrm>
            <a:off x="5427892" y="1695774"/>
            <a:ext cx="2220734" cy="1368965"/>
          </a:xfrm>
          <a:prstGeom prst="cloudCallout">
            <a:avLst>
              <a:gd name="adj1" fmla="val -64863"/>
              <a:gd name="adj2" fmla="val 5579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I finally understand</a:t>
            </a:r>
          </a:p>
          <a:p>
            <a:pPr algn="ctr"/>
            <a:r>
              <a:rPr lang="en-US" sz="1600" dirty="0"/>
              <a:t>Computer Science</a:t>
            </a:r>
          </a:p>
        </p:txBody>
      </p:sp>
      <p:sp>
        <p:nvSpPr>
          <p:cNvPr id="10" name="Thought Bubble: Cloud 9">
            <a:extLst>
              <a:ext uri="{FF2B5EF4-FFF2-40B4-BE49-F238E27FC236}">
                <a16:creationId xmlns:a16="http://schemas.microsoft.com/office/drawing/2014/main" id="{84A054DA-F275-46FF-958C-0D0CDDD5CC65}"/>
              </a:ext>
            </a:extLst>
          </p:cNvPr>
          <p:cNvSpPr/>
          <p:nvPr/>
        </p:nvSpPr>
        <p:spPr>
          <a:xfrm>
            <a:off x="5761386" y="3495043"/>
            <a:ext cx="2724586" cy="1368966"/>
          </a:xfrm>
          <a:prstGeom prst="cloudCallout">
            <a:avLst>
              <a:gd name="adj1" fmla="val -77282"/>
              <a:gd name="adj2" fmla="val -6156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It’s great, will we use it also on next lesson?</a:t>
            </a:r>
          </a:p>
        </p:txBody>
      </p:sp>
      <p:pic>
        <p:nvPicPr>
          <p:cNvPr id="11" name="Picture 10">
            <a:extLst>
              <a:ext uri="{FF2B5EF4-FFF2-40B4-BE49-F238E27FC236}">
                <a16:creationId xmlns:a16="http://schemas.microsoft.com/office/drawing/2014/main" id="{84E7EEFA-5FA9-48BD-8AC5-1F575EBAA3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066" y="423656"/>
            <a:ext cx="1908177" cy="1272118"/>
          </a:xfrm>
          <a:prstGeom prst="rect">
            <a:avLst/>
          </a:prstGeom>
          <a:ln>
            <a:noFill/>
          </a:ln>
          <a:effectLst>
            <a:softEdge rad="112500"/>
          </a:effectLst>
        </p:spPr>
      </p:pic>
      <p:pic>
        <p:nvPicPr>
          <p:cNvPr id="4" name="Picture 3">
            <a:extLst>
              <a:ext uri="{FF2B5EF4-FFF2-40B4-BE49-F238E27FC236}">
                <a16:creationId xmlns:a16="http://schemas.microsoft.com/office/drawing/2014/main" id="{7A12F085-3F02-4901-9D09-2E84FEE71D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6743" y="3634488"/>
            <a:ext cx="1998238" cy="1332159"/>
          </a:xfrm>
          <a:prstGeom prst="rect">
            <a:avLst/>
          </a:prstGeom>
          <a:ln>
            <a:noFill/>
          </a:ln>
          <a:effectLst>
            <a:softEdge rad="112500"/>
          </a:effectLst>
        </p:spPr>
      </p:pic>
      <p:pic>
        <p:nvPicPr>
          <p:cNvPr id="13" name="Picture 12">
            <a:extLst>
              <a:ext uri="{FF2B5EF4-FFF2-40B4-BE49-F238E27FC236}">
                <a16:creationId xmlns:a16="http://schemas.microsoft.com/office/drawing/2014/main" id="{16A9A66E-A2CE-41E8-8FFE-538A1F4AE6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411" y="1825433"/>
            <a:ext cx="2145130" cy="1430086"/>
          </a:xfrm>
          <a:prstGeom prst="rect">
            <a:avLst/>
          </a:prstGeom>
          <a:ln>
            <a:noFill/>
          </a:ln>
          <a:effectLst>
            <a:softEdge rad="112500"/>
          </a:effectLst>
        </p:spPr>
      </p:pic>
      <p:pic>
        <p:nvPicPr>
          <p:cNvPr id="14" name="Picture 13">
            <a:extLst>
              <a:ext uri="{FF2B5EF4-FFF2-40B4-BE49-F238E27FC236}">
                <a16:creationId xmlns:a16="http://schemas.microsoft.com/office/drawing/2014/main" id="{3CDF3F5E-4D3D-493A-BFB5-573B1BE372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7550144" y="2047359"/>
            <a:ext cx="1527787" cy="1145840"/>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0D288DD8-852D-4530-8E93-A66507F4B8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3261" y="837527"/>
            <a:ext cx="1897122" cy="12721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3300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cs typeface="+mn-cs"/>
              </a:rPr>
              <a:pPr defTabSz="685800" fontAlgn="auto">
                <a:spcBef>
                  <a:spcPts val="0"/>
                </a:spcBef>
                <a:spcAft>
                  <a:spcPts val="0"/>
                </a:spcAft>
              </a:pPr>
              <a:t>23</a:t>
            </a:fld>
            <a:endParaRPr lang="en-US">
              <a:solidFill>
                <a:prstClr val="white">
                  <a:lumMod val="65000"/>
                </a:prstClr>
              </a:solidFill>
              <a:cs typeface="+mn-cs"/>
            </a:endParaRPr>
          </a:p>
        </p:txBody>
      </p:sp>
      <p:sp>
        <p:nvSpPr>
          <p:cNvPr id="8" name="Title 7"/>
          <p:cNvSpPr>
            <a:spLocks noGrp="1"/>
          </p:cNvSpPr>
          <p:nvPr>
            <p:ph type="title"/>
          </p:nvPr>
        </p:nvSpPr>
        <p:spPr>
          <a:xfrm>
            <a:off x="285750" y="285750"/>
            <a:ext cx="8572500" cy="366892"/>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Code.org Feedback</a:t>
            </a:r>
          </a:p>
        </p:txBody>
      </p:sp>
      <p:pic>
        <p:nvPicPr>
          <p:cNvPr id="21" name="Picture 20" descr="A person smiling for the camera&#10;&#10;Description generated with very high confidence">
            <a:extLst>
              <a:ext uri="{FF2B5EF4-FFF2-40B4-BE49-F238E27FC236}">
                <a16:creationId xmlns:a16="http://schemas.microsoft.com/office/drawing/2014/main" id="{C0457666-609A-4769-AE16-C669BDEEB8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750" y="1066441"/>
            <a:ext cx="3010618" cy="3010618"/>
          </a:xfrm>
          <a:prstGeom prst="ellipse">
            <a:avLst/>
          </a:prstGeom>
          <a:ln>
            <a:noFill/>
          </a:ln>
          <a:effectLst>
            <a:softEdge rad="112500"/>
          </a:effectLst>
        </p:spPr>
      </p:pic>
      <p:sp>
        <p:nvSpPr>
          <p:cNvPr id="12" name="Rectangle 11">
            <a:extLst>
              <a:ext uri="{FF2B5EF4-FFF2-40B4-BE49-F238E27FC236}">
                <a16:creationId xmlns:a16="http://schemas.microsoft.com/office/drawing/2014/main" id="{A41DFC05-B8C0-49A8-911F-FB7D4FA7E7E2}"/>
              </a:ext>
            </a:extLst>
          </p:cNvPr>
          <p:cNvSpPr/>
          <p:nvPr/>
        </p:nvSpPr>
        <p:spPr>
          <a:xfrm>
            <a:off x="3485071" y="1227870"/>
            <a:ext cx="5305245" cy="2708434"/>
          </a:xfrm>
          <a:prstGeom prst="rect">
            <a:avLst/>
          </a:prstGeom>
        </p:spPr>
        <p:txBody>
          <a:bodyPr wrap="square">
            <a:spAutoFit/>
          </a:bodyPr>
          <a:lstStyle/>
          <a:p>
            <a:r>
              <a:rPr lang="en-US" sz="2000" b="1" dirty="0">
                <a:latin typeface="+mn-lt"/>
              </a:rPr>
              <a:t>S</a:t>
            </a:r>
            <a:r>
              <a:rPr lang="en-US" sz="2000" b="1" dirty="0">
                <a:solidFill>
                  <a:srgbClr val="FF3C0F"/>
                </a:solidFill>
                <a:latin typeface="+mn-lt"/>
              </a:rPr>
              <a:t>♥</a:t>
            </a:r>
            <a:r>
              <a:rPr lang="en-US" sz="2000" b="1" dirty="0">
                <a:latin typeface="+mn-lt"/>
              </a:rPr>
              <a:t>CODE </a:t>
            </a:r>
            <a:r>
              <a:rPr lang="en-US" sz="2000" b="1" dirty="0">
                <a:solidFill>
                  <a:srgbClr val="00B0F0"/>
                </a:solidFill>
                <a:latin typeface="+mn-lt"/>
              </a:rPr>
              <a:t>IS CHANGING THE LIVES OF THOUSANDS OF STUDENTS BY GIVING THEM THE DIGITAL SKILLS NEEDED </a:t>
            </a:r>
            <a:endParaRPr lang="sk-SK" sz="2000" b="1" dirty="0">
              <a:solidFill>
                <a:srgbClr val="00B0F0"/>
              </a:solidFill>
              <a:latin typeface="+mn-lt"/>
            </a:endParaRPr>
          </a:p>
          <a:p>
            <a:r>
              <a:rPr lang="en-US" sz="2000" b="1" dirty="0">
                <a:solidFill>
                  <a:srgbClr val="00B0F0"/>
                </a:solidFill>
                <a:latin typeface="+mn-lt"/>
              </a:rPr>
              <a:t>TO SUCCEED IN THE 21</a:t>
            </a:r>
            <a:r>
              <a:rPr lang="en-US" sz="2000" b="1" baseline="30000" dirty="0">
                <a:solidFill>
                  <a:srgbClr val="00B0F0"/>
                </a:solidFill>
                <a:latin typeface="+mn-lt"/>
              </a:rPr>
              <a:t>ST</a:t>
            </a:r>
            <a:r>
              <a:rPr lang="en-US" sz="2000" b="1" dirty="0">
                <a:solidFill>
                  <a:srgbClr val="00B0F0"/>
                </a:solidFill>
                <a:latin typeface="+mn-lt"/>
              </a:rPr>
              <a:t> CENTURY.</a:t>
            </a:r>
          </a:p>
          <a:p>
            <a:endParaRPr lang="en-US" dirty="0">
              <a:latin typeface="+mn-lt"/>
            </a:endParaRPr>
          </a:p>
          <a:p>
            <a:endParaRPr lang="en-US" dirty="0">
              <a:latin typeface="+mn-lt"/>
            </a:endParaRPr>
          </a:p>
          <a:p>
            <a:r>
              <a:rPr lang="en-US" b="1" dirty="0">
                <a:latin typeface="+mn-lt"/>
              </a:rPr>
              <a:t>SUKY KANG</a:t>
            </a:r>
          </a:p>
          <a:p>
            <a:r>
              <a:rPr lang="en-US" dirty="0">
                <a:latin typeface="+mn-lt"/>
              </a:rPr>
              <a:t>Director of International Partnerships Code.org</a:t>
            </a:r>
          </a:p>
        </p:txBody>
      </p:sp>
    </p:spTree>
    <p:extLst>
      <p:ext uri="{BB962C8B-B14F-4D97-AF65-F5344CB8AC3E}">
        <p14:creationId xmlns:p14="http://schemas.microsoft.com/office/powerpoint/2010/main" val="135590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5477E9B0-912D-451F-B677-C4762763746A}"/>
              </a:ext>
            </a:extLst>
          </p:cNvPr>
          <p:cNvSpPr txBox="1">
            <a:spLocks/>
          </p:cNvSpPr>
          <p:nvPr/>
        </p:nvSpPr>
        <p:spPr>
          <a:xfrm>
            <a:off x="285750" y="285750"/>
            <a:ext cx="8572500" cy="922848"/>
          </a:xfrm>
          <a:prstGeom prst="rect">
            <a:avLst/>
          </a:prstGeom>
        </p:spPr>
        <p:txBody>
          <a:bodyPr vert="horz" lIns="0" tIns="45720" rIns="0" bIns="0" rtlCol="0" anchor="t" anchorCtr="0">
            <a:normAutofit fontScale="97500"/>
          </a:bodyPr>
          <a:lstStyle>
            <a:lvl1pPr marL="0" indent="0" algn="l" defTabSz="685783" rtl="0" eaLnBrk="1" latinLnBrk="0" hangingPunct="1">
              <a:lnSpc>
                <a:spcPct val="70000"/>
              </a:lnSpc>
              <a:spcBef>
                <a:spcPct val="0"/>
              </a:spcBef>
              <a:buNone/>
              <a:defRPr sz="3000" b="1" i="0" kern="1200" cap="all" baseline="0">
                <a:solidFill>
                  <a:schemeClr val="tx1"/>
                </a:solidFill>
                <a:latin typeface="Graphik Black" charset="0"/>
                <a:ea typeface="Graphik Black" charset="0"/>
                <a:cs typeface="Graphik Black" charset="0"/>
              </a:defRPr>
            </a:lvl1pPr>
          </a:lstStyle>
          <a:p>
            <a:pPr fontAlgn="base">
              <a:spcAft>
                <a:spcPct val="0"/>
              </a:spcAft>
            </a:pPr>
            <a:r>
              <a:rPr lang="sk-SK" sz="2625" spc="-113" dirty="0">
                <a:solidFill>
                  <a:srgbClr val="A100FF"/>
                </a:solidFill>
                <a:latin typeface="Graphik Black" panose="020B0A03030202060203" pitchFamily="34" charset="0"/>
                <a:ea typeface="+mn-ea"/>
                <a:cs typeface="+mn-cs"/>
              </a:rPr>
              <a:t>Agenda</a:t>
            </a:r>
            <a:br>
              <a:rPr lang="en-US" sz="2625" spc="-113" dirty="0">
                <a:solidFill>
                  <a:srgbClr val="A100FF"/>
                </a:solidFill>
                <a:latin typeface="Graphik Black" panose="020B0A03030202060203" pitchFamily="34" charset="0"/>
                <a:ea typeface="+mn-ea"/>
                <a:cs typeface="+mn-cs"/>
              </a:rPr>
            </a:br>
            <a:endParaRPr lang="en-US" sz="2625" spc="-113" dirty="0">
              <a:solidFill>
                <a:srgbClr val="A100FF"/>
              </a:solidFill>
              <a:latin typeface="Graphik Black" panose="020B0A03030202060203" pitchFamily="34" charset="0"/>
              <a:ea typeface="+mn-ea"/>
              <a:cs typeface="+mn-cs"/>
            </a:endParaRPr>
          </a:p>
        </p:txBody>
      </p:sp>
      <p:sp>
        <p:nvSpPr>
          <p:cNvPr id="10" name="TextBox 9">
            <a:extLst>
              <a:ext uri="{FF2B5EF4-FFF2-40B4-BE49-F238E27FC236}">
                <a16:creationId xmlns:a16="http://schemas.microsoft.com/office/drawing/2014/main" id="{5EB7C7CA-7B19-4D5D-8937-B80D690A144D}"/>
              </a:ext>
            </a:extLst>
          </p:cNvPr>
          <p:cNvSpPr txBox="1"/>
          <p:nvPr/>
        </p:nvSpPr>
        <p:spPr>
          <a:xfrm>
            <a:off x="285750" y="1135434"/>
            <a:ext cx="8021488" cy="1234953"/>
          </a:xfrm>
          <a:prstGeom prst="rect">
            <a:avLst/>
          </a:prstGeom>
          <a:noFill/>
        </p:spPr>
        <p:txBody>
          <a:bodyPr wrap="square" lIns="0" tIns="0" rIns="0" bIns="34290" rtlCol="0">
            <a:spAutoFit/>
          </a:bodyPr>
          <a:lstStyle>
            <a:defPPr>
              <a:defRPr lang="en-US"/>
            </a:defPPr>
            <a:lvl2pPr marL="41672" lvl="1" defTabSz="685800" fontAlgn="auto">
              <a:spcBef>
                <a:spcPts val="0"/>
              </a:spcBef>
              <a:spcAft>
                <a:spcPts val="0"/>
              </a:spcAft>
              <a:defRPr sz="1600" b="1">
                <a:solidFill>
                  <a:srgbClr val="A100FF"/>
                </a:solidFill>
                <a:latin typeface="Graphik Black" charset="0"/>
              </a:defRPr>
            </a:lvl2pPr>
          </a:lstStyle>
          <a:p>
            <a:pPr marL="327422" lvl="1" indent="-285750">
              <a:buFont typeface="Arial" panose="020B0604020202020204" pitchFamily="34" charset="0"/>
              <a:buChar char="•"/>
            </a:pPr>
            <a:r>
              <a:rPr lang="en-US" sz="2600" b="0" spc="-113" dirty="0" err="1">
                <a:solidFill>
                  <a:schemeClr val="tx1"/>
                </a:solidFill>
                <a:latin typeface="Graphik" panose="020B0503030202060203" pitchFamily="34" charset="0"/>
              </a:rPr>
              <a:t>S</a:t>
            </a:r>
            <a:r>
              <a:rPr lang="en-US" sz="2600" b="0" spc="-113" dirty="0" err="1">
                <a:solidFill>
                  <a:srgbClr val="FF0000"/>
                </a:solidFill>
                <a:latin typeface="Graphik" panose="020B0503030202060203" pitchFamily="34" charset="0"/>
              </a:rPr>
              <a:t>♥</a:t>
            </a:r>
            <a:r>
              <a:rPr lang="en-US" sz="2600" b="0" spc="-113" dirty="0" err="1">
                <a:solidFill>
                  <a:schemeClr val="tx1"/>
                </a:solidFill>
                <a:latin typeface="Graphik" panose="020B0503030202060203" pitchFamily="34" charset="0"/>
              </a:rPr>
              <a:t>Code</a:t>
            </a:r>
            <a:r>
              <a:rPr lang="en-US" sz="2600" b="0" spc="-113" dirty="0">
                <a:solidFill>
                  <a:schemeClr val="tx1"/>
                </a:solidFill>
                <a:latin typeface="Graphik" panose="020B0503030202060203" pitchFamily="34" charset="0"/>
              </a:rPr>
              <a:t> </a:t>
            </a:r>
            <a:r>
              <a:rPr lang="en-US" sz="2600" b="0" spc="-113" dirty="0">
                <a:solidFill>
                  <a:schemeClr val="tx1"/>
                </a:solidFill>
                <a:latin typeface="Graphik" panose="020B0503030202060203" pitchFamily="34" charset="0"/>
                <a:cs typeface="+mn-cs"/>
              </a:rPr>
              <a:t>Project Context and Introduction</a:t>
            </a:r>
          </a:p>
          <a:p>
            <a:pPr marL="327422" lvl="1" indent="-285750">
              <a:buFont typeface="Arial" panose="020B0604020202020204" pitchFamily="34" charset="0"/>
              <a:buChar char="•"/>
            </a:pPr>
            <a:r>
              <a:rPr lang="en-US" sz="2600" b="0" spc="-113" dirty="0" err="1">
                <a:solidFill>
                  <a:schemeClr val="tx1"/>
                </a:solidFill>
                <a:latin typeface="Graphik" panose="020B0503030202060203" pitchFamily="34" charset="0"/>
                <a:cs typeface="+mn-cs"/>
              </a:rPr>
              <a:t>S</a:t>
            </a:r>
            <a:r>
              <a:rPr lang="en-US" sz="2600" b="0" spc="-113" dirty="0" err="1">
                <a:solidFill>
                  <a:srgbClr val="FF0000"/>
                </a:solidFill>
                <a:latin typeface="Graphik" panose="020B0503030202060203" pitchFamily="34" charset="0"/>
                <a:cs typeface="+mn-cs"/>
              </a:rPr>
              <a:t>♥</a:t>
            </a:r>
            <a:r>
              <a:rPr lang="en-US" sz="2600" b="0" spc="-113" dirty="0" err="1">
                <a:solidFill>
                  <a:schemeClr val="tx1"/>
                </a:solidFill>
                <a:latin typeface="Graphik" panose="020B0503030202060203" pitchFamily="34" charset="0"/>
                <a:cs typeface="+mn-cs"/>
              </a:rPr>
              <a:t>Code</a:t>
            </a:r>
            <a:r>
              <a:rPr lang="en-US" sz="2600" b="0" spc="-113" dirty="0">
                <a:solidFill>
                  <a:schemeClr val="tx1"/>
                </a:solidFill>
                <a:latin typeface="Graphik" panose="020B0503030202060203" pitchFamily="34" charset="0"/>
                <a:cs typeface="+mn-cs"/>
              </a:rPr>
              <a:t> Project Approach</a:t>
            </a:r>
            <a:r>
              <a:rPr lang="sk-SK" sz="2600" b="0" spc="-113" dirty="0">
                <a:solidFill>
                  <a:schemeClr val="tx1"/>
                </a:solidFill>
                <a:latin typeface="Graphik" panose="020B0503030202060203" pitchFamily="34" charset="0"/>
                <a:cs typeface="+mn-cs"/>
              </a:rPr>
              <a:t>	</a:t>
            </a:r>
            <a:r>
              <a:rPr lang="en-US" sz="2600" b="0" spc="-113" dirty="0">
                <a:solidFill>
                  <a:schemeClr val="tx1"/>
                </a:solidFill>
                <a:latin typeface="Graphik" panose="020B0503030202060203" pitchFamily="34" charset="0"/>
                <a:cs typeface="+mn-cs"/>
              </a:rPr>
              <a:t> and Delivery</a:t>
            </a:r>
            <a:r>
              <a:rPr lang="sk-SK" sz="2600" b="0" spc="-113" dirty="0">
                <a:solidFill>
                  <a:schemeClr val="tx1"/>
                </a:solidFill>
                <a:latin typeface="Graphik" panose="020B0503030202060203" pitchFamily="34" charset="0"/>
                <a:cs typeface="+mn-cs"/>
              </a:rPr>
              <a:t>	</a:t>
            </a:r>
            <a:r>
              <a:rPr lang="en-US" sz="2600" b="0" spc="-113" dirty="0">
                <a:solidFill>
                  <a:schemeClr val="tx1"/>
                </a:solidFill>
                <a:latin typeface="Graphik" panose="020B0503030202060203" pitchFamily="34" charset="0"/>
                <a:cs typeface="+mn-cs"/>
              </a:rPr>
              <a:t>        	      </a:t>
            </a:r>
          </a:p>
          <a:p>
            <a:pPr marL="327422" lvl="1" indent="-285750">
              <a:buFont typeface="Arial" panose="020B0604020202020204" pitchFamily="34" charset="0"/>
              <a:buChar char="•"/>
            </a:pPr>
            <a:r>
              <a:rPr lang="en-US" sz="2600" spc="-113" dirty="0">
                <a:latin typeface="Graphik" panose="020B0503030202060203" pitchFamily="34" charset="0"/>
                <a:cs typeface="+mn-cs"/>
              </a:rPr>
              <a:t>Q&amp;A </a:t>
            </a:r>
            <a:r>
              <a:rPr lang="en-US" sz="2600" b="0" spc="-113" dirty="0">
                <a:solidFill>
                  <a:schemeClr val="tx1"/>
                </a:solidFill>
                <a:latin typeface="Graphik" panose="020B0503030202060203" pitchFamily="34" charset="0"/>
                <a:cs typeface="+mn-cs"/>
              </a:rPr>
              <a:t>										</a:t>
            </a:r>
          </a:p>
        </p:txBody>
      </p:sp>
      <p:sp>
        <p:nvSpPr>
          <p:cNvPr id="4" name="Rectangle: Rounded Corners 3">
            <a:extLst>
              <a:ext uri="{FF2B5EF4-FFF2-40B4-BE49-F238E27FC236}">
                <a16:creationId xmlns:a16="http://schemas.microsoft.com/office/drawing/2014/main" id="{4473D78E-2F24-4424-9DF7-1DB366B82654}"/>
              </a:ext>
            </a:extLst>
          </p:cNvPr>
          <p:cNvSpPr/>
          <p:nvPr/>
        </p:nvSpPr>
        <p:spPr>
          <a:xfrm>
            <a:off x="238536" y="1922616"/>
            <a:ext cx="8158041" cy="438924"/>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36436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25</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285753" y="2137719"/>
            <a:ext cx="8572498" cy="1941098"/>
          </a:xfrm>
        </p:spPr>
        <p:txBody>
          <a:bodyPr>
            <a:normAutofit/>
          </a:bodyPr>
          <a:lstStyle/>
          <a:p>
            <a:pPr lvl="0" algn="ctr">
              <a:lnSpc>
                <a:spcPct val="100000"/>
              </a:lnSpc>
            </a:pPr>
            <a:r>
              <a:rPr lang="en-US" sz="6000" dirty="0">
                <a:solidFill>
                  <a:srgbClr val="A100FF"/>
                </a:solidFill>
                <a:latin typeface="Graphik Black" panose="020B0A03030202060203" pitchFamily="34" charset="0"/>
              </a:rPr>
              <a:t>Appendix</a:t>
            </a:r>
            <a:endParaRPr lang="en-US" sz="9600" dirty="0">
              <a:solidFill>
                <a:srgbClr val="00BAFF"/>
              </a:solidFill>
              <a:latin typeface="Graphik" panose="020B0503030202060203" pitchFamily="34" charset="0"/>
              <a:ea typeface="+mn-ea"/>
              <a:cs typeface="Arial" charset="0"/>
            </a:endParaRPr>
          </a:p>
        </p:txBody>
      </p:sp>
    </p:spTree>
    <p:extLst>
      <p:ext uri="{BB962C8B-B14F-4D97-AF65-F5344CB8AC3E}">
        <p14:creationId xmlns:p14="http://schemas.microsoft.com/office/powerpoint/2010/main" val="3236491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Screen Shot 2018-12-05 at 10.10.58 AM.png">
            <a:extLst>
              <a:ext uri="{FF2B5EF4-FFF2-40B4-BE49-F238E27FC236}">
                <a16:creationId xmlns:a16="http://schemas.microsoft.com/office/drawing/2014/main" id="{8CEC7900-F37C-49E1-A104-624BF26A1D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7469" y="2391960"/>
            <a:ext cx="3106025" cy="17879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26</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285750" y="285750"/>
            <a:ext cx="8572500" cy="755872"/>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External recognition and promotion</a:t>
            </a:r>
            <a:br>
              <a:rPr lang="en-US" sz="2600" spc="-113" dirty="0">
                <a:solidFill>
                  <a:srgbClr val="A100FF"/>
                </a:solidFill>
                <a:latin typeface="Graphik Black" panose="020B0A03030202060203" pitchFamily="34" charset="0"/>
                <a:ea typeface="+mn-ea"/>
                <a:cs typeface="+mn-cs"/>
              </a:rPr>
            </a:br>
            <a:endParaRPr lang="en-US" sz="2600" spc="-113" dirty="0">
              <a:solidFill>
                <a:srgbClr val="A100FF"/>
              </a:solidFill>
              <a:latin typeface="Graphik Black" panose="020B0A03030202060203" pitchFamily="34" charset="0"/>
              <a:ea typeface="+mn-ea"/>
              <a:cs typeface="+mn-cs"/>
            </a:endParaRPr>
          </a:p>
        </p:txBody>
      </p:sp>
      <p:pic>
        <p:nvPicPr>
          <p:cNvPr id="19" name="Picture 18">
            <a:extLst>
              <a:ext uri="{FF2B5EF4-FFF2-40B4-BE49-F238E27FC236}">
                <a16:creationId xmlns:a16="http://schemas.microsoft.com/office/drawing/2014/main" id="{91FFBCBA-3F42-44D1-B3B6-E63858172A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420" y="3629553"/>
            <a:ext cx="2039456" cy="1259704"/>
          </a:xfrm>
          <a:prstGeom prst="rect">
            <a:avLst/>
          </a:prstGeom>
          <a:ln>
            <a:noFill/>
          </a:ln>
          <a:effectLst>
            <a:softEdge rad="112500"/>
          </a:effectLst>
        </p:spPr>
      </p:pic>
      <p:pic>
        <p:nvPicPr>
          <p:cNvPr id="20" name="Picture 19">
            <a:extLst>
              <a:ext uri="{FF2B5EF4-FFF2-40B4-BE49-F238E27FC236}">
                <a16:creationId xmlns:a16="http://schemas.microsoft.com/office/drawing/2014/main" id="{C53B3484-561E-4FCE-8D37-09E9A8D16F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0233" y="2321805"/>
            <a:ext cx="1256555" cy="1416744"/>
          </a:xfrm>
          <a:prstGeom prst="rect">
            <a:avLst/>
          </a:prstGeom>
          <a:ln>
            <a:noFill/>
          </a:ln>
          <a:effectLst>
            <a:softEdge rad="112500"/>
          </a:effectLst>
        </p:spPr>
      </p:pic>
      <p:sp>
        <p:nvSpPr>
          <p:cNvPr id="21" name="TextBox 20">
            <a:extLst>
              <a:ext uri="{FF2B5EF4-FFF2-40B4-BE49-F238E27FC236}">
                <a16:creationId xmlns:a16="http://schemas.microsoft.com/office/drawing/2014/main" id="{7B46DDB5-FF90-4A06-9FE8-413DFCD03899}"/>
              </a:ext>
            </a:extLst>
          </p:cNvPr>
          <p:cNvSpPr txBox="1"/>
          <p:nvPr/>
        </p:nvSpPr>
        <p:spPr>
          <a:xfrm>
            <a:off x="365759" y="1139999"/>
            <a:ext cx="2234881" cy="1111843"/>
          </a:xfrm>
          <a:prstGeom prst="rect">
            <a:avLst/>
          </a:prstGeom>
          <a:noFill/>
        </p:spPr>
        <p:txBody>
          <a:bodyPr wrap="square" lIns="0" tIns="0" rIns="0" bIns="34290" rtlCol="0">
            <a:spAutoFit/>
          </a:bodyPr>
          <a:lstStyle/>
          <a:p>
            <a:pPr marL="41672" lvl="1" algn="ctr" defTabSz="685800" fontAlgn="auto">
              <a:spcBef>
                <a:spcPts val="0"/>
              </a:spcBef>
              <a:spcAft>
                <a:spcPts val="0"/>
              </a:spcAft>
              <a:buClr>
                <a:srgbClr val="A100FF"/>
              </a:buClr>
              <a:defRPr/>
            </a:pPr>
            <a:r>
              <a:rPr lang="en-US" sz="1400" dirty="0">
                <a:solidFill>
                  <a:schemeClr val="accent1"/>
                </a:solidFill>
                <a:latin typeface="Graphik Black" charset="0"/>
              </a:rPr>
              <a:t>Nation-wide</a:t>
            </a:r>
          </a:p>
          <a:p>
            <a:pPr marL="41672" lvl="1" defTabSz="685800" fontAlgn="auto">
              <a:spcBef>
                <a:spcPts val="0"/>
              </a:spcBef>
              <a:spcAft>
                <a:spcPts val="0"/>
              </a:spcAft>
              <a:buClr>
                <a:srgbClr val="A100FF"/>
              </a:buClr>
              <a:defRPr/>
            </a:pPr>
            <a:r>
              <a:rPr lang="en-US" sz="1400" dirty="0">
                <a:solidFill>
                  <a:prstClr val="black"/>
                </a:solidFill>
                <a:latin typeface="Graphik Regular" panose="020B0503030202060203" pitchFamily="34" charset="0"/>
                <a:cs typeface="+mn-cs"/>
              </a:rPr>
              <a:t>Prestigious </a:t>
            </a:r>
            <a:r>
              <a:rPr lang="en-US" sz="1400" dirty="0">
                <a:solidFill>
                  <a:schemeClr val="accent4"/>
                </a:solidFill>
                <a:latin typeface="Graphik Black" charset="0"/>
              </a:rPr>
              <a:t>Via Bona Slovakia </a:t>
            </a:r>
            <a:r>
              <a:rPr lang="en-US" sz="1400" dirty="0">
                <a:solidFill>
                  <a:prstClr val="black"/>
                </a:solidFill>
                <a:latin typeface="Graphik Regular" panose="020B0503030202060203" pitchFamily="34" charset="0"/>
                <a:cs typeface="+mn-cs"/>
              </a:rPr>
              <a:t>award winner in the Social Innovations category </a:t>
            </a:r>
            <a:r>
              <a:rPr lang="en-US" sz="1400" b="1" dirty="0">
                <a:solidFill>
                  <a:prstClr val="black"/>
                </a:solidFill>
                <a:latin typeface="Graphik Regular" panose="020B0503030202060203" pitchFamily="34" charset="0"/>
                <a:cs typeface="+mn-cs"/>
              </a:rPr>
              <a:t>(Apr. 2018)</a:t>
            </a:r>
            <a:endParaRPr lang="en-US" sz="1400" b="1" dirty="0">
              <a:solidFill>
                <a:srgbClr val="00BAFF"/>
              </a:solidFill>
              <a:latin typeface="Graphik Black" charset="0"/>
            </a:endParaRPr>
          </a:p>
        </p:txBody>
      </p:sp>
      <p:pic>
        <p:nvPicPr>
          <p:cNvPr id="26" name="Picture 25">
            <a:extLst>
              <a:ext uri="{FF2B5EF4-FFF2-40B4-BE49-F238E27FC236}">
                <a16:creationId xmlns:a16="http://schemas.microsoft.com/office/drawing/2014/main" id="{E4615788-F756-43A0-99E9-1E414A6DC0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7005" y="2321805"/>
            <a:ext cx="1560578" cy="1259704"/>
          </a:xfrm>
          <a:prstGeom prst="rect">
            <a:avLst/>
          </a:prstGeom>
          <a:ln>
            <a:noFill/>
          </a:ln>
          <a:effectLst>
            <a:softEdge rad="112500"/>
          </a:effectLst>
        </p:spPr>
      </p:pic>
      <p:pic>
        <p:nvPicPr>
          <p:cNvPr id="3" name="Picture 2">
            <a:extLst>
              <a:ext uri="{FF2B5EF4-FFF2-40B4-BE49-F238E27FC236}">
                <a16:creationId xmlns:a16="http://schemas.microsoft.com/office/drawing/2014/main" id="{CAD70828-C777-4028-A91D-48399B49B2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06812" y="3511714"/>
            <a:ext cx="1811672" cy="1358754"/>
          </a:xfrm>
          <a:prstGeom prst="rect">
            <a:avLst/>
          </a:prstGeom>
          <a:ln>
            <a:noFill/>
          </a:ln>
          <a:effectLst>
            <a:softEdge rad="112500"/>
          </a:effectLst>
        </p:spPr>
      </p:pic>
      <p:pic>
        <p:nvPicPr>
          <p:cNvPr id="5" name="Picture 4">
            <a:extLst>
              <a:ext uri="{FF2B5EF4-FFF2-40B4-BE49-F238E27FC236}">
                <a16:creationId xmlns:a16="http://schemas.microsoft.com/office/drawing/2014/main" id="{9350A52F-C798-48A9-8BDD-611E92776A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81676" y="2632044"/>
            <a:ext cx="1578332" cy="1183749"/>
          </a:xfrm>
          <a:prstGeom prst="rect">
            <a:avLst/>
          </a:prstGeom>
          <a:ln>
            <a:noFill/>
          </a:ln>
          <a:effectLst>
            <a:softEdge rad="112500"/>
          </a:effectLst>
        </p:spPr>
      </p:pic>
      <p:sp>
        <p:nvSpPr>
          <p:cNvPr id="28" name="TextBox 27">
            <a:extLst>
              <a:ext uri="{FF2B5EF4-FFF2-40B4-BE49-F238E27FC236}">
                <a16:creationId xmlns:a16="http://schemas.microsoft.com/office/drawing/2014/main" id="{91E04D44-BEA0-49C2-B85C-E05E616AAA96}"/>
              </a:ext>
            </a:extLst>
          </p:cNvPr>
          <p:cNvSpPr txBox="1"/>
          <p:nvPr/>
        </p:nvSpPr>
        <p:spPr>
          <a:xfrm>
            <a:off x="3035272" y="1136510"/>
            <a:ext cx="2234881" cy="1111843"/>
          </a:xfrm>
          <a:prstGeom prst="rect">
            <a:avLst/>
          </a:prstGeom>
          <a:noFill/>
        </p:spPr>
        <p:txBody>
          <a:bodyPr wrap="square" lIns="0" tIns="0" rIns="0" bIns="34290" rtlCol="0">
            <a:spAutoFit/>
          </a:bodyPr>
          <a:lstStyle/>
          <a:p>
            <a:pPr marL="41672" lvl="1" algn="ctr" defTabSz="685800" fontAlgn="auto">
              <a:spcBef>
                <a:spcPts val="0"/>
              </a:spcBef>
              <a:spcAft>
                <a:spcPts val="0"/>
              </a:spcAft>
              <a:buClr>
                <a:srgbClr val="A100FF"/>
              </a:buClr>
              <a:defRPr/>
            </a:pPr>
            <a:r>
              <a:rPr lang="en-US" sz="1400" dirty="0">
                <a:solidFill>
                  <a:schemeClr val="accent1"/>
                </a:solidFill>
                <a:latin typeface="Graphik Black" charset="0"/>
              </a:rPr>
              <a:t>Regional</a:t>
            </a:r>
          </a:p>
          <a:p>
            <a:pPr marL="41672" lvl="1" defTabSz="685800" fontAlgn="auto">
              <a:spcBef>
                <a:spcPts val="0"/>
              </a:spcBef>
              <a:spcAft>
                <a:spcPts val="0"/>
              </a:spcAft>
              <a:buClr>
                <a:srgbClr val="A100FF"/>
              </a:buClr>
              <a:defRPr/>
            </a:pPr>
            <a:r>
              <a:rPr lang="en-US" sz="1400" dirty="0">
                <a:solidFill>
                  <a:prstClr val="black"/>
                </a:solidFill>
                <a:latin typeface="Graphik Regular" panose="020B0503030202060203" pitchFamily="34" charset="0"/>
                <a:cs typeface="+mn-cs"/>
              </a:rPr>
              <a:t>Participation in </a:t>
            </a:r>
            <a:r>
              <a:rPr lang="en-US" sz="1400" dirty="0">
                <a:solidFill>
                  <a:schemeClr val="accent4"/>
                </a:solidFill>
                <a:latin typeface="Graphik Black" charset="0"/>
              </a:rPr>
              <a:t>CEE CSR Summit - Responsible Marketplace  </a:t>
            </a:r>
          </a:p>
          <a:p>
            <a:pPr marL="41672" lvl="1" defTabSz="685800" fontAlgn="auto">
              <a:spcBef>
                <a:spcPts val="0"/>
              </a:spcBef>
              <a:spcAft>
                <a:spcPts val="0"/>
              </a:spcAft>
              <a:buClr>
                <a:srgbClr val="A100FF"/>
              </a:buClr>
              <a:defRPr/>
            </a:pPr>
            <a:r>
              <a:rPr lang="en-US" sz="1400" b="1" dirty="0">
                <a:solidFill>
                  <a:prstClr val="black"/>
                </a:solidFill>
                <a:latin typeface="Graphik Regular" panose="020B0503030202060203" pitchFamily="34" charset="0"/>
                <a:cs typeface="+mn-cs"/>
              </a:rPr>
              <a:t>(Nov. 2017, Nov. 2018)</a:t>
            </a:r>
            <a:endParaRPr lang="en-US" sz="1400" b="1" dirty="0">
              <a:solidFill>
                <a:srgbClr val="00BAFF"/>
              </a:solidFill>
              <a:latin typeface="Graphik Black" charset="0"/>
            </a:endParaRPr>
          </a:p>
        </p:txBody>
      </p:sp>
      <p:sp>
        <p:nvSpPr>
          <p:cNvPr id="12" name="TextBox 11">
            <a:extLst>
              <a:ext uri="{FF2B5EF4-FFF2-40B4-BE49-F238E27FC236}">
                <a16:creationId xmlns:a16="http://schemas.microsoft.com/office/drawing/2014/main" id="{9ED0A073-0B8E-42C6-B0BE-1C8589628F6E}"/>
              </a:ext>
            </a:extLst>
          </p:cNvPr>
          <p:cNvSpPr txBox="1"/>
          <p:nvPr/>
        </p:nvSpPr>
        <p:spPr>
          <a:xfrm>
            <a:off x="5529422" y="1159562"/>
            <a:ext cx="3407844" cy="1327286"/>
          </a:xfrm>
          <a:prstGeom prst="rect">
            <a:avLst/>
          </a:prstGeom>
          <a:noFill/>
        </p:spPr>
        <p:txBody>
          <a:bodyPr wrap="square" lIns="0" tIns="0" rIns="0" bIns="34290" rtlCol="0">
            <a:spAutoFit/>
          </a:bodyPr>
          <a:lstStyle/>
          <a:p>
            <a:pPr marL="41672" lvl="1" algn="ctr" defTabSz="685800" fontAlgn="auto">
              <a:spcBef>
                <a:spcPts val="0"/>
              </a:spcBef>
              <a:spcAft>
                <a:spcPts val="0"/>
              </a:spcAft>
              <a:buClr>
                <a:srgbClr val="A100FF"/>
              </a:buClr>
              <a:defRPr/>
            </a:pPr>
            <a:r>
              <a:rPr lang="en-US" sz="1400" dirty="0">
                <a:solidFill>
                  <a:schemeClr val="accent1"/>
                </a:solidFill>
                <a:latin typeface="Graphik Black" charset="0"/>
              </a:rPr>
              <a:t>Global</a:t>
            </a:r>
          </a:p>
          <a:p>
            <a:pPr marL="327422" lvl="1" indent="-285750" defTabSz="685800" fontAlgn="auto">
              <a:spcBef>
                <a:spcPts val="0"/>
              </a:spcBef>
              <a:spcAft>
                <a:spcPts val="0"/>
              </a:spcAft>
              <a:buClr>
                <a:srgbClr val="A100FF"/>
              </a:buClr>
              <a:buFont typeface="Wingdings" panose="05000000000000000000" pitchFamily="2" charset="2"/>
              <a:buChar char="§"/>
              <a:defRPr/>
            </a:pPr>
            <a:r>
              <a:rPr lang="en-US" sz="1400" dirty="0">
                <a:solidFill>
                  <a:prstClr val="black"/>
                </a:solidFill>
                <a:latin typeface="Graphik Regular" panose="020B0503030202060203" pitchFamily="34" charset="0"/>
                <a:cs typeface="+mn-cs"/>
              </a:rPr>
              <a:t>Accenture Slovakia on the list of </a:t>
            </a:r>
            <a:r>
              <a:rPr lang="en-US" sz="1400" dirty="0">
                <a:solidFill>
                  <a:schemeClr val="accent4"/>
                </a:solidFill>
                <a:latin typeface="Graphik Black" charset="0"/>
              </a:rPr>
              <a:t>Official Code.org country partners</a:t>
            </a:r>
          </a:p>
          <a:p>
            <a:pPr marL="327422" lvl="1" indent="-285750" defTabSz="685800" fontAlgn="auto">
              <a:spcBef>
                <a:spcPts val="0"/>
              </a:spcBef>
              <a:spcAft>
                <a:spcPts val="0"/>
              </a:spcAft>
              <a:buClr>
                <a:srgbClr val="A100FF"/>
              </a:buClr>
              <a:buFont typeface="Wingdings" panose="05000000000000000000" pitchFamily="2" charset="2"/>
              <a:buChar char="§"/>
              <a:defRPr/>
            </a:pPr>
            <a:r>
              <a:rPr lang="en-US" sz="1400" dirty="0">
                <a:solidFill>
                  <a:prstClr val="black"/>
                </a:solidFill>
                <a:latin typeface="Graphik Regular" panose="020B0503030202060203" pitchFamily="34" charset="0"/>
                <a:cs typeface="+mn-cs"/>
              </a:rPr>
              <a:t>Our pledge recognized as 1 of 3 </a:t>
            </a:r>
            <a:r>
              <a:rPr lang="en-US" sz="1400" dirty="0">
                <a:solidFill>
                  <a:schemeClr val="accent4"/>
                </a:solidFill>
                <a:latin typeface="Graphik Black" charset="0"/>
              </a:rPr>
              <a:t>most impressive international initiatives</a:t>
            </a:r>
            <a:r>
              <a:rPr lang="en-US" sz="1400" dirty="0">
                <a:solidFill>
                  <a:prstClr val="black"/>
                </a:solidFill>
                <a:latin typeface="Graphik Regular" panose="020B0503030202060203" pitchFamily="34" charset="0"/>
                <a:cs typeface="+mn-cs"/>
              </a:rPr>
              <a:t> by Code.org </a:t>
            </a:r>
            <a:r>
              <a:rPr lang="en-US" sz="1400" b="1" dirty="0">
                <a:solidFill>
                  <a:prstClr val="black"/>
                </a:solidFill>
                <a:latin typeface="Graphik Regular" panose="020B0503030202060203" pitchFamily="34" charset="0"/>
                <a:cs typeface="+mn-cs"/>
              </a:rPr>
              <a:t>(Dec. 2018)</a:t>
            </a:r>
          </a:p>
        </p:txBody>
      </p:sp>
      <p:grpSp>
        <p:nvGrpSpPr>
          <p:cNvPr id="2" name="Group 1">
            <a:extLst>
              <a:ext uri="{FF2B5EF4-FFF2-40B4-BE49-F238E27FC236}">
                <a16:creationId xmlns:a16="http://schemas.microsoft.com/office/drawing/2014/main" id="{C7F2A15E-9AA6-43EA-90DE-51C3B0BC3743}"/>
              </a:ext>
            </a:extLst>
          </p:cNvPr>
          <p:cNvGrpSpPr/>
          <p:nvPr/>
        </p:nvGrpSpPr>
        <p:grpSpPr>
          <a:xfrm>
            <a:off x="5760008" y="3787413"/>
            <a:ext cx="1922197" cy="997272"/>
            <a:chOff x="5655095" y="4093051"/>
            <a:chExt cx="1796524" cy="872783"/>
          </a:xfrm>
        </p:grpSpPr>
        <p:pic>
          <p:nvPicPr>
            <p:cNvPr id="4" name="Picture 3">
              <a:extLst>
                <a:ext uri="{FF2B5EF4-FFF2-40B4-BE49-F238E27FC236}">
                  <a16:creationId xmlns:a16="http://schemas.microsoft.com/office/drawing/2014/main" id="{FC58B614-C227-4CD8-A5FA-D1E8DA691F0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55095" y="4093051"/>
              <a:ext cx="1784881" cy="872783"/>
            </a:xfrm>
            <a:prstGeom prst="rect">
              <a:avLst/>
            </a:prstGeom>
          </p:spPr>
        </p:pic>
        <p:sp>
          <p:nvSpPr>
            <p:cNvPr id="7" name="Rectangle 6">
              <a:extLst>
                <a:ext uri="{FF2B5EF4-FFF2-40B4-BE49-F238E27FC236}">
                  <a16:creationId xmlns:a16="http://schemas.microsoft.com/office/drawing/2014/main" id="{785CFAC2-A471-402F-996E-5922E483F066}"/>
                </a:ext>
              </a:extLst>
            </p:cNvPr>
            <p:cNvSpPr/>
            <p:nvPr/>
          </p:nvSpPr>
          <p:spPr>
            <a:xfrm>
              <a:off x="5667217" y="4566719"/>
              <a:ext cx="1784402" cy="1080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2" name="TextBox 21">
            <a:extLst>
              <a:ext uri="{FF2B5EF4-FFF2-40B4-BE49-F238E27FC236}">
                <a16:creationId xmlns:a16="http://schemas.microsoft.com/office/drawing/2014/main" id="{795E0517-92D7-42DD-A0D7-6D6F7CC4234B}"/>
              </a:ext>
            </a:extLst>
          </p:cNvPr>
          <p:cNvSpPr txBox="1"/>
          <p:nvPr/>
        </p:nvSpPr>
        <p:spPr>
          <a:xfrm>
            <a:off x="268498" y="604398"/>
            <a:ext cx="8737480" cy="538609"/>
          </a:xfrm>
          <a:prstGeom prst="rect">
            <a:avLst/>
          </a:prstGeom>
          <a:noFill/>
        </p:spPr>
        <p:txBody>
          <a:bodyPr wrap="square" lIns="0" tIns="0" rIns="0" bIns="45720" rtlCol="0">
            <a:spAutoFit/>
          </a:bodyPr>
          <a:lstStyle>
            <a:defPPr>
              <a:defRPr lang="en-US"/>
            </a:defPPr>
            <a:lvl1pPr>
              <a:defRPr sz="1600" spc="-113">
                <a:solidFill>
                  <a:srgbClr val="00B0F0"/>
                </a:solidFill>
                <a:latin typeface="Graphik" panose="020B0503030202060203" pitchFamily="34" charset="0"/>
              </a:defRPr>
            </a:lvl1pPr>
          </a:lstStyle>
          <a:p>
            <a:r>
              <a:rPr lang="en-US" dirty="0"/>
              <a:t>Promoting our project externally not only builds an awareness about the need to improve computer science education but also inspires others to join forces to innovate education in this area.</a:t>
            </a:r>
          </a:p>
        </p:txBody>
      </p:sp>
    </p:spTree>
    <p:extLst>
      <p:ext uri="{BB962C8B-B14F-4D97-AF65-F5344CB8AC3E}">
        <p14:creationId xmlns:p14="http://schemas.microsoft.com/office/powerpoint/2010/main" val="2322872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27</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329254" y="200355"/>
            <a:ext cx="8572500" cy="1294491"/>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Online and Social Media presence Examples </a:t>
            </a:r>
            <a:br>
              <a:rPr lang="en-US" sz="2600" spc="-113" dirty="0">
                <a:solidFill>
                  <a:srgbClr val="A100FF"/>
                </a:solidFill>
                <a:latin typeface="Graphik Black" panose="020B0A03030202060203" pitchFamily="34" charset="0"/>
                <a:ea typeface="+mn-ea"/>
                <a:cs typeface="+mn-cs"/>
              </a:rPr>
            </a:br>
            <a:br>
              <a:rPr lang="en-US" sz="2600" spc="-113" dirty="0">
                <a:solidFill>
                  <a:srgbClr val="A100FF"/>
                </a:solidFill>
                <a:latin typeface="Graphik Black" panose="020B0A03030202060203" pitchFamily="34" charset="0"/>
                <a:ea typeface="+mn-ea"/>
                <a:cs typeface="+mn-cs"/>
              </a:rPr>
            </a:br>
            <a:br>
              <a:rPr lang="en-US" sz="2600" spc="-113" dirty="0">
                <a:solidFill>
                  <a:srgbClr val="A100FF"/>
                </a:solidFill>
                <a:latin typeface="Graphik Black" panose="020B0A03030202060203" pitchFamily="34" charset="0"/>
                <a:ea typeface="+mn-ea"/>
                <a:cs typeface="+mn-cs"/>
              </a:rPr>
            </a:br>
            <a:endParaRPr lang="en-US" sz="2600" spc="-113" dirty="0">
              <a:solidFill>
                <a:srgbClr val="A100FF"/>
              </a:solidFill>
              <a:latin typeface="Graphik Black" panose="020B0A03030202060203" pitchFamily="34" charset="0"/>
              <a:ea typeface="+mn-ea"/>
              <a:cs typeface="+mn-cs"/>
            </a:endParaRPr>
          </a:p>
        </p:txBody>
      </p:sp>
      <p:sp>
        <p:nvSpPr>
          <p:cNvPr id="21" name="TextBox 20">
            <a:extLst>
              <a:ext uri="{FF2B5EF4-FFF2-40B4-BE49-F238E27FC236}">
                <a16:creationId xmlns:a16="http://schemas.microsoft.com/office/drawing/2014/main" id="{7B46DDB5-FF90-4A06-9FE8-413DFCD03899}"/>
              </a:ext>
            </a:extLst>
          </p:cNvPr>
          <p:cNvSpPr txBox="1"/>
          <p:nvPr/>
        </p:nvSpPr>
        <p:spPr>
          <a:xfrm>
            <a:off x="404195" y="1569652"/>
            <a:ext cx="1848642" cy="588623"/>
          </a:xfrm>
          <a:prstGeom prst="rect">
            <a:avLst/>
          </a:prstGeom>
          <a:noFill/>
        </p:spPr>
        <p:txBody>
          <a:bodyPr wrap="square" lIns="0" tIns="0" rIns="0" bIns="34290" rtlCol="0">
            <a:spAutoFit/>
          </a:bodyPr>
          <a:lstStyle/>
          <a:p>
            <a:pPr marL="41672" lvl="1" defTabSz="685800" fontAlgn="auto">
              <a:spcBef>
                <a:spcPts val="0"/>
              </a:spcBef>
              <a:spcAft>
                <a:spcPts val="0"/>
              </a:spcAft>
              <a:buClr>
                <a:srgbClr val="A100FF"/>
              </a:buClr>
              <a:defRPr/>
            </a:pPr>
            <a:r>
              <a:rPr lang="en-US" sz="1200" dirty="0">
                <a:latin typeface="+mn-lt"/>
                <a:hlinkClick r:id="rId3"/>
              </a:rPr>
              <a:t>Article</a:t>
            </a:r>
            <a:r>
              <a:rPr lang="en-US" sz="1200" dirty="0">
                <a:latin typeface="+mn-lt"/>
              </a:rPr>
              <a:t> on Slovak weekly </a:t>
            </a:r>
          </a:p>
          <a:p>
            <a:pPr marL="41672" lvl="1" defTabSz="685800" fontAlgn="auto">
              <a:spcBef>
                <a:spcPts val="0"/>
              </a:spcBef>
              <a:spcAft>
                <a:spcPts val="0"/>
              </a:spcAft>
              <a:buClr>
                <a:srgbClr val="A100FF"/>
              </a:buClr>
              <a:defRPr/>
            </a:pPr>
            <a:r>
              <a:rPr lang="en-US" sz="1200" dirty="0">
                <a:latin typeface="+mn-lt"/>
              </a:rPr>
              <a:t>.</a:t>
            </a:r>
            <a:r>
              <a:rPr lang="en-US" sz="1200" dirty="0" err="1">
                <a:latin typeface="+mn-lt"/>
              </a:rPr>
              <a:t>Tyzden</a:t>
            </a:r>
            <a:endParaRPr lang="en-US" sz="1200" dirty="0">
              <a:latin typeface="+mn-lt"/>
            </a:endParaRPr>
          </a:p>
          <a:p>
            <a:pPr marL="41672" lvl="1" defTabSz="685800" fontAlgn="auto">
              <a:spcBef>
                <a:spcPts val="0"/>
              </a:spcBef>
              <a:spcAft>
                <a:spcPts val="0"/>
              </a:spcAft>
              <a:buClr>
                <a:srgbClr val="A100FF"/>
              </a:buClr>
              <a:defRPr/>
            </a:pPr>
            <a:endParaRPr lang="en-US" sz="1200" b="1" dirty="0">
              <a:solidFill>
                <a:srgbClr val="00BAFF"/>
              </a:solidFill>
              <a:latin typeface="+mn-lt"/>
            </a:endParaRPr>
          </a:p>
        </p:txBody>
      </p:sp>
      <p:pic>
        <p:nvPicPr>
          <p:cNvPr id="12" name="Picture 11">
            <a:extLst>
              <a:ext uri="{FF2B5EF4-FFF2-40B4-BE49-F238E27FC236}">
                <a16:creationId xmlns:a16="http://schemas.microsoft.com/office/drawing/2014/main" id="{9A1DC4A4-06EF-49F4-B0C4-238F2BB120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1019" y="2095991"/>
            <a:ext cx="1558297" cy="1582198"/>
          </a:xfrm>
          <a:prstGeom prst="rect">
            <a:avLst/>
          </a:prstGeom>
        </p:spPr>
      </p:pic>
      <p:pic>
        <p:nvPicPr>
          <p:cNvPr id="13" name="Picture 12">
            <a:extLst>
              <a:ext uri="{FF2B5EF4-FFF2-40B4-BE49-F238E27FC236}">
                <a16:creationId xmlns:a16="http://schemas.microsoft.com/office/drawing/2014/main" id="{5586D44F-0250-46C3-BE45-4DAF885AA8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67396" y="1292944"/>
            <a:ext cx="1563342" cy="2112217"/>
          </a:xfrm>
          <a:prstGeom prst="rect">
            <a:avLst/>
          </a:prstGeom>
        </p:spPr>
      </p:pic>
      <p:sp>
        <p:nvSpPr>
          <p:cNvPr id="14" name="Rectangle 13">
            <a:extLst>
              <a:ext uri="{FF2B5EF4-FFF2-40B4-BE49-F238E27FC236}">
                <a16:creationId xmlns:a16="http://schemas.microsoft.com/office/drawing/2014/main" id="{A0638002-F46A-4ABE-92F3-F0C468ABA947}"/>
              </a:ext>
            </a:extLst>
          </p:cNvPr>
          <p:cNvSpPr/>
          <p:nvPr/>
        </p:nvSpPr>
        <p:spPr>
          <a:xfrm>
            <a:off x="4667396" y="695921"/>
            <a:ext cx="2131281" cy="646331"/>
          </a:xfrm>
          <a:prstGeom prst="rect">
            <a:avLst/>
          </a:prstGeom>
        </p:spPr>
        <p:txBody>
          <a:bodyPr wrap="square">
            <a:spAutoFit/>
          </a:bodyPr>
          <a:lstStyle/>
          <a:p>
            <a:r>
              <a:rPr lang="en-US" sz="1200" dirty="0">
                <a:latin typeface="+mn-lt"/>
                <a:hlinkClick r:id="rId6"/>
              </a:rPr>
              <a:t>Article</a:t>
            </a:r>
            <a:r>
              <a:rPr lang="en-US" sz="1200" dirty="0">
                <a:latin typeface="+mn-lt"/>
              </a:rPr>
              <a:t> on online magazine zaplotom.sk and </a:t>
            </a:r>
            <a:r>
              <a:rPr lang="en-US" sz="1200" dirty="0">
                <a:latin typeface="+mn-lt"/>
                <a:hlinkClick r:id="rId7"/>
              </a:rPr>
              <a:t>Article</a:t>
            </a:r>
            <a:r>
              <a:rPr lang="en-US" sz="1200" dirty="0">
                <a:latin typeface="+mn-lt"/>
              </a:rPr>
              <a:t> on Pontis Foundation website </a:t>
            </a:r>
          </a:p>
        </p:txBody>
      </p:sp>
      <p:pic>
        <p:nvPicPr>
          <p:cNvPr id="3" name="Picture 2">
            <a:extLst>
              <a:ext uri="{FF2B5EF4-FFF2-40B4-BE49-F238E27FC236}">
                <a16:creationId xmlns:a16="http://schemas.microsoft.com/office/drawing/2014/main" id="{0031E559-3C15-40CB-8C21-EF74BFE224D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85262" y="1470361"/>
            <a:ext cx="1905810" cy="2629756"/>
          </a:xfrm>
          <a:prstGeom prst="rect">
            <a:avLst/>
          </a:prstGeom>
        </p:spPr>
      </p:pic>
      <p:sp>
        <p:nvSpPr>
          <p:cNvPr id="15" name="Rectangle 14">
            <a:extLst>
              <a:ext uri="{FF2B5EF4-FFF2-40B4-BE49-F238E27FC236}">
                <a16:creationId xmlns:a16="http://schemas.microsoft.com/office/drawing/2014/main" id="{3BAA09C0-93C6-48A1-A83C-590E90FE5D13}"/>
              </a:ext>
            </a:extLst>
          </p:cNvPr>
          <p:cNvSpPr/>
          <p:nvPr/>
        </p:nvSpPr>
        <p:spPr>
          <a:xfrm>
            <a:off x="7085262" y="924467"/>
            <a:ext cx="2015924" cy="461665"/>
          </a:xfrm>
          <a:prstGeom prst="rect">
            <a:avLst/>
          </a:prstGeom>
        </p:spPr>
        <p:txBody>
          <a:bodyPr wrap="square">
            <a:spAutoFit/>
          </a:bodyPr>
          <a:lstStyle/>
          <a:p>
            <a:r>
              <a:rPr lang="en-US" sz="1200" dirty="0">
                <a:latin typeface="+mn-lt"/>
                <a:hlinkClick r:id="rId9"/>
              </a:rPr>
              <a:t>Article</a:t>
            </a:r>
            <a:r>
              <a:rPr lang="en-US" sz="1200" dirty="0">
                <a:latin typeface="+mn-lt"/>
              </a:rPr>
              <a:t>  on VIA BONA Slovakia website</a:t>
            </a:r>
          </a:p>
        </p:txBody>
      </p:sp>
      <p:sp>
        <p:nvSpPr>
          <p:cNvPr id="16" name="TextBox 15">
            <a:extLst>
              <a:ext uri="{FF2B5EF4-FFF2-40B4-BE49-F238E27FC236}">
                <a16:creationId xmlns:a16="http://schemas.microsoft.com/office/drawing/2014/main" id="{80EDBB80-7FC9-44E6-B4B6-14722B9E6DBE}"/>
              </a:ext>
            </a:extLst>
          </p:cNvPr>
          <p:cNvSpPr txBox="1"/>
          <p:nvPr/>
        </p:nvSpPr>
        <p:spPr>
          <a:xfrm>
            <a:off x="2035534" y="753629"/>
            <a:ext cx="2660068" cy="588623"/>
          </a:xfrm>
          <a:prstGeom prst="rect">
            <a:avLst/>
          </a:prstGeom>
          <a:noFill/>
        </p:spPr>
        <p:txBody>
          <a:bodyPr wrap="square" lIns="0" tIns="0" rIns="0" bIns="34290" rtlCol="0">
            <a:spAutoFit/>
          </a:bodyPr>
          <a:lstStyle/>
          <a:p>
            <a:pPr marL="41672" lvl="1" defTabSz="685800" fontAlgn="auto">
              <a:spcBef>
                <a:spcPts val="0"/>
              </a:spcBef>
              <a:spcAft>
                <a:spcPts val="0"/>
              </a:spcAft>
              <a:buClr>
                <a:srgbClr val="A100FF"/>
              </a:buClr>
              <a:defRPr/>
            </a:pPr>
            <a:r>
              <a:rPr lang="en-US" sz="1200" dirty="0">
                <a:latin typeface="+mn-lt"/>
              </a:rPr>
              <a:t>Headline story on ‘Minute by Minute’ app, </a:t>
            </a:r>
            <a:r>
              <a:rPr lang="en-US" sz="1200" dirty="0">
                <a:latin typeface="+mn-lt"/>
                <a:hlinkClick r:id="rId10"/>
              </a:rPr>
              <a:t>Facebook post</a:t>
            </a:r>
            <a:r>
              <a:rPr lang="en-US" sz="1200" dirty="0">
                <a:latin typeface="+mn-lt"/>
              </a:rPr>
              <a:t> and </a:t>
            </a:r>
            <a:r>
              <a:rPr lang="en-US" sz="1200" dirty="0">
                <a:latin typeface="+mn-lt"/>
                <a:hlinkClick r:id="rId11"/>
              </a:rPr>
              <a:t>Article</a:t>
            </a:r>
            <a:r>
              <a:rPr lang="en-US" sz="1200" dirty="0">
                <a:latin typeface="+mn-lt"/>
              </a:rPr>
              <a:t> of Slovak daily </a:t>
            </a:r>
            <a:r>
              <a:rPr lang="en-US" sz="1200" dirty="0" err="1">
                <a:latin typeface="+mn-lt"/>
              </a:rPr>
              <a:t>Denn</a:t>
            </a:r>
            <a:r>
              <a:rPr lang="sk-SK" sz="1200" dirty="0">
                <a:latin typeface="+mn-lt"/>
              </a:rPr>
              <a:t>í</a:t>
            </a:r>
            <a:r>
              <a:rPr lang="en-US" sz="1200" dirty="0">
                <a:latin typeface="+mn-lt"/>
              </a:rPr>
              <a:t>k N </a:t>
            </a:r>
            <a:endParaRPr lang="en-US" sz="1200" b="1" dirty="0">
              <a:solidFill>
                <a:srgbClr val="00BAFF"/>
              </a:solidFill>
              <a:latin typeface="+mn-lt"/>
            </a:endParaRPr>
          </a:p>
        </p:txBody>
      </p:sp>
      <p:pic>
        <p:nvPicPr>
          <p:cNvPr id="4" name="Picture 3">
            <a:extLst>
              <a:ext uri="{FF2B5EF4-FFF2-40B4-BE49-F238E27FC236}">
                <a16:creationId xmlns:a16="http://schemas.microsoft.com/office/drawing/2014/main" id="{8447E046-84EC-4F84-811F-6CF75ABA0B93}"/>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318799" y="1399960"/>
            <a:ext cx="1897864" cy="3175634"/>
          </a:xfrm>
          <a:prstGeom prst="rect">
            <a:avLst/>
          </a:prstGeom>
        </p:spPr>
      </p:pic>
      <p:pic>
        <p:nvPicPr>
          <p:cNvPr id="9" name="Picture 8">
            <a:extLst>
              <a:ext uri="{FF2B5EF4-FFF2-40B4-BE49-F238E27FC236}">
                <a16:creationId xmlns:a16="http://schemas.microsoft.com/office/drawing/2014/main" id="{B7A4E8C6-4125-4B63-B871-38E1F7D2187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787450" y="3470104"/>
            <a:ext cx="1972929" cy="1321834"/>
          </a:xfrm>
          <a:prstGeom prst="rect">
            <a:avLst/>
          </a:prstGeom>
        </p:spPr>
      </p:pic>
    </p:spTree>
    <p:extLst>
      <p:ext uri="{BB962C8B-B14F-4D97-AF65-F5344CB8AC3E}">
        <p14:creationId xmlns:p14="http://schemas.microsoft.com/office/powerpoint/2010/main" val="1961349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89257"/>
            <a:ext cx="4286249" cy="154781"/>
          </a:xfrm>
        </p:spPr>
        <p:txBody>
          <a:bodyPr/>
          <a:lstStyle/>
          <a:p>
            <a:pPr defTabSz="685800" fontAlgn="auto">
              <a:spcBef>
                <a:spcPts val="0"/>
              </a:spcBef>
              <a:spcAft>
                <a:spcPts val="0"/>
              </a:spcAft>
            </a:pPr>
            <a:r>
              <a:rPr lang="en-US" dirty="0">
                <a:solidFill>
                  <a:prstClr val="white">
                    <a:lumMod val="65000"/>
                  </a:prstClr>
                </a:solidFill>
                <a:latin typeface="Graphik"/>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latin typeface="Graphik"/>
                <a:cs typeface="+mn-cs"/>
              </a:rPr>
              <a:pPr defTabSz="685800" fontAlgn="auto">
                <a:spcBef>
                  <a:spcPts val="0"/>
                </a:spcBef>
                <a:spcAft>
                  <a:spcPts val="0"/>
                </a:spcAft>
              </a:pPr>
              <a:t>28</a:t>
            </a:fld>
            <a:endParaRPr lang="en-US">
              <a:solidFill>
                <a:prstClr val="white">
                  <a:lumMod val="65000"/>
                </a:prstClr>
              </a:solidFill>
              <a:latin typeface="Graphik"/>
              <a:cs typeface="+mn-cs"/>
            </a:endParaRPr>
          </a:p>
        </p:txBody>
      </p:sp>
      <p:sp>
        <p:nvSpPr>
          <p:cNvPr id="8" name="Title 7"/>
          <p:cNvSpPr>
            <a:spLocks noGrp="1"/>
          </p:cNvSpPr>
          <p:nvPr>
            <p:ph type="title"/>
          </p:nvPr>
        </p:nvSpPr>
        <p:spPr>
          <a:xfrm>
            <a:off x="285750" y="251246"/>
            <a:ext cx="8572500" cy="755872"/>
          </a:xfrm>
        </p:spPr>
        <p:txBody>
          <a:bodyPr vert="horz" lIns="0" tIns="45720" rIns="0" bIns="0" rtlCol="0" anchor="t" anchorCtr="0">
            <a:normAutofit/>
          </a:bodyPr>
          <a:lstStyle/>
          <a:p>
            <a:r>
              <a:rPr lang="en-US" sz="2600" spc="-113" dirty="0">
                <a:solidFill>
                  <a:srgbClr val="A100FF"/>
                </a:solidFill>
                <a:latin typeface="Graphik Black" panose="020B0A03030202060203" pitchFamily="34" charset="0"/>
                <a:ea typeface="+mn-ea"/>
                <a:cs typeface="+mn-cs"/>
              </a:rPr>
              <a:t>Collaboration across Accenture</a:t>
            </a:r>
            <a:br>
              <a:rPr lang="en-US" sz="2600" spc="-113" dirty="0">
                <a:solidFill>
                  <a:srgbClr val="A100FF"/>
                </a:solidFill>
                <a:latin typeface="Graphik Black" panose="020B0A03030202060203" pitchFamily="34" charset="0"/>
                <a:ea typeface="+mn-ea"/>
                <a:cs typeface="+mn-cs"/>
              </a:rPr>
            </a:br>
            <a:endParaRPr lang="en-US" sz="2600" spc="-113" dirty="0">
              <a:solidFill>
                <a:srgbClr val="A100FF"/>
              </a:solidFill>
              <a:latin typeface="Graphik Black" panose="020B0A03030202060203" pitchFamily="34" charset="0"/>
              <a:ea typeface="+mn-ea"/>
              <a:cs typeface="+mn-cs"/>
            </a:endParaRPr>
          </a:p>
        </p:txBody>
      </p:sp>
      <p:sp>
        <p:nvSpPr>
          <p:cNvPr id="21" name="TextBox 20">
            <a:extLst>
              <a:ext uri="{FF2B5EF4-FFF2-40B4-BE49-F238E27FC236}">
                <a16:creationId xmlns:a16="http://schemas.microsoft.com/office/drawing/2014/main" id="{7B46DDB5-FF90-4A06-9FE8-413DFCD03899}"/>
              </a:ext>
            </a:extLst>
          </p:cNvPr>
          <p:cNvSpPr txBox="1"/>
          <p:nvPr/>
        </p:nvSpPr>
        <p:spPr>
          <a:xfrm>
            <a:off x="210351" y="1534064"/>
            <a:ext cx="4128736" cy="3235501"/>
          </a:xfrm>
          <a:prstGeom prst="rect">
            <a:avLst/>
          </a:prstGeom>
          <a:noFill/>
        </p:spPr>
        <p:txBody>
          <a:bodyPr wrap="square" lIns="0" tIns="0" rIns="0" bIns="34290" rtlCol="0">
            <a:spAutoFit/>
          </a:bodyPr>
          <a:lstStyle/>
          <a:p>
            <a:pPr marL="327422" lvl="1" indent="-285750" defTabSz="685800" fontAlgn="auto">
              <a:spcBef>
                <a:spcPts val="0"/>
              </a:spcBef>
              <a:spcAft>
                <a:spcPts val="1200"/>
              </a:spcAft>
              <a:buClr>
                <a:srgbClr val="A100FF"/>
              </a:buClr>
              <a:buFont typeface="Wingdings" panose="05000000000000000000" pitchFamily="2" charset="2"/>
              <a:buChar char="§"/>
              <a:defRPr/>
            </a:pPr>
            <a:r>
              <a:rPr lang="en-US" sz="1400" b="1" dirty="0">
                <a:latin typeface="Graphik Regular" panose="020B0503030202060203" pitchFamily="34" charset="0"/>
                <a:cs typeface="+mn-cs"/>
              </a:rPr>
              <a:t>Accenture </a:t>
            </a:r>
            <a:r>
              <a:rPr lang="en-US" sz="1400" dirty="0">
                <a:solidFill>
                  <a:schemeClr val="accent4"/>
                </a:solidFill>
                <a:latin typeface="Graphik Black" charset="0"/>
              </a:rPr>
              <a:t>KNOWLEDGE EXCHANGE  DATABASE </a:t>
            </a:r>
            <a:r>
              <a:rPr lang="en-US" sz="1400" b="1" dirty="0">
                <a:latin typeface="Graphik Regular" panose="020B0503030202060203" pitchFamily="34" charset="0"/>
                <a:cs typeface="+mn-cs"/>
              </a:rPr>
              <a:t>contribution</a:t>
            </a:r>
          </a:p>
          <a:p>
            <a:pPr marL="327422" lvl="1" indent="-285750" defTabSz="685800" fontAlgn="auto">
              <a:spcBef>
                <a:spcPts val="0"/>
              </a:spcBef>
              <a:spcAft>
                <a:spcPts val="1200"/>
              </a:spcAft>
              <a:buClr>
                <a:srgbClr val="A100FF"/>
              </a:buClr>
              <a:buFont typeface="Wingdings" panose="05000000000000000000" pitchFamily="2" charset="2"/>
              <a:buChar char="§"/>
              <a:defRPr/>
            </a:pPr>
            <a:r>
              <a:rPr lang="en-US" sz="1400" dirty="0">
                <a:solidFill>
                  <a:prstClr val="black"/>
                </a:solidFill>
                <a:latin typeface="Graphik Regular" panose="020B0503030202060203" pitchFamily="34" charset="0"/>
                <a:cs typeface="+mn-cs"/>
              </a:rPr>
              <a:t>Presentation on </a:t>
            </a:r>
            <a:r>
              <a:rPr lang="en-US" sz="1400" dirty="0">
                <a:solidFill>
                  <a:schemeClr val="accent4"/>
                </a:solidFill>
                <a:latin typeface="Graphik Black" charset="0"/>
              </a:rPr>
              <a:t>GLOBAL CORPORATE CITIZENSHIP CALLS </a:t>
            </a:r>
            <a:r>
              <a:rPr lang="en-US" sz="1400" b="1" dirty="0">
                <a:solidFill>
                  <a:prstClr val="black"/>
                </a:solidFill>
                <a:latin typeface="Graphik Regular" panose="020B0503030202060203" pitchFamily="34" charset="0"/>
                <a:cs typeface="+mn-cs"/>
              </a:rPr>
              <a:t>(</a:t>
            </a:r>
            <a:r>
              <a:rPr lang="en-US" sz="1400" b="1" dirty="0">
                <a:latin typeface="Graphik Regular" panose="020B0503030202060203" pitchFamily="34" charset="0"/>
                <a:cs typeface="+mn-cs"/>
              </a:rPr>
              <a:t>May 2018, June 2019</a:t>
            </a:r>
            <a:r>
              <a:rPr lang="en-US" sz="1400" b="1" dirty="0">
                <a:solidFill>
                  <a:prstClr val="black"/>
                </a:solidFill>
                <a:latin typeface="Graphik Regular" panose="020B0503030202060203" pitchFamily="34" charset="0"/>
                <a:cs typeface="+mn-cs"/>
              </a:rPr>
              <a:t>)</a:t>
            </a:r>
          </a:p>
          <a:p>
            <a:pPr marL="327422" lvl="1" indent="-285750" defTabSz="685800" fontAlgn="auto">
              <a:spcBef>
                <a:spcPts val="0"/>
              </a:spcBef>
              <a:spcAft>
                <a:spcPts val="1200"/>
              </a:spcAft>
              <a:buClr>
                <a:srgbClr val="A100FF"/>
              </a:buClr>
              <a:buFont typeface="Wingdings" panose="05000000000000000000" pitchFamily="2" charset="2"/>
              <a:buChar char="§"/>
              <a:defRPr/>
            </a:pPr>
            <a:r>
              <a:rPr lang="en-US" sz="1400" dirty="0">
                <a:solidFill>
                  <a:prstClr val="black"/>
                </a:solidFill>
                <a:latin typeface="Graphik Regular" panose="020B0503030202060203" pitchFamily="34" charset="0"/>
                <a:cs typeface="+mn-cs"/>
              </a:rPr>
              <a:t>Accenture </a:t>
            </a:r>
            <a:r>
              <a:rPr lang="en-US" sz="1400" dirty="0">
                <a:solidFill>
                  <a:schemeClr val="accent4"/>
                </a:solidFill>
                <a:latin typeface="Graphik Black" charset="0"/>
              </a:rPr>
              <a:t>GREATER THAN AWARD 2019 – </a:t>
            </a:r>
            <a:r>
              <a:rPr lang="en-US" sz="1400" dirty="0">
                <a:solidFill>
                  <a:prstClr val="black"/>
                </a:solidFill>
                <a:latin typeface="Graphik Regular" panose="020B0503030202060203" pitchFamily="34" charset="0"/>
                <a:cs typeface="+mn-cs"/>
              </a:rPr>
              <a:t>Community Category regional round winner and one of 7 global semi-finalist </a:t>
            </a:r>
            <a:r>
              <a:rPr lang="en-US" sz="1400" b="1" dirty="0">
                <a:latin typeface="Graphik Regular" panose="020B0503030202060203" pitchFamily="34" charset="0"/>
                <a:cs typeface="+mn-cs"/>
              </a:rPr>
              <a:t>(May 2019)</a:t>
            </a:r>
          </a:p>
          <a:p>
            <a:pPr marL="327422" lvl="1" indent="-285750" defTabSz="685800" fontAlgn="auto">
              <a:spcBef>
                <a:spcPts val="0"/>
              </a:spcBef>
              <a:spcAft>
                <a:spcPts val="1200"/>
              </a:spcAft>
              <a:buClr>
                <a:srgbClr val="A100FF"/>
              </a:buClr>
              <a:buFont typeface="Wingdings" panose="05000000000000000000" pitchFamily="2" charset="2"/>
              <a:buChar char="§"/>
              <a:defRPr/>
            </a:pPr>
            <a:r>
              <a:rPr lang="en-US" sz="1400" dirty="0">
                <a:solidFill>
                  <a:schemeClr val="accent4"/>
                </a:solidFill>
                <a:latin typeface="Graphik Black" charset="0"/>
              </a:rPr>
              <a:t>INDIVIDUAL KNOWLEDGE &amp; EXPERIENCE SHARING  </a:t>
            </a:r>
            <a:r>
              <a:rPr lang="en-US" sz="1400" dirty="0">
                <a:solidFill>
                  <a:prstClr val="black"/>
                </a:solidFill>
                <a:latin typeface="Graphik Regular" panose="020B0503030202060203" pitchFamily="34" charset="0"/>
                <a:cs typeface="+mn-cs"/>
              </a:rPr>
              <a:t>wit other countries: e.g. Czech Republic, Hungary, Romania, South Africa, Ireland, Philippines, Italy… (</a:t>
            </a:r>
            <a:r>
              <a:rPr lang="en-US" sz="1400" b="1" dirty="0">
                <a:latin typeface="Graphik Regular" panose="020B0503030202060203" pitchFamily="34" charset="0"/>
                <a:cs typeface="+mn-cs"/>
              </a:rPr>
              <a:t>ongoing</a:t>
            </a:r>
            <a:r>
              <a:rPr lang="en-US" sz="1400" dirty="0">
                <a:solidFill>
                  <a:prstClr val="black"/>
                </a:solidFill>
                <a:latin typeface="Graphik Regular" panose="020B0503030202060203" pitchFamily="34" charset="0"/>
                <a:cs typeface="+mn-cs"/>
              </a:rPr>
              <a:t>)</a:t>
            </a:r>
          </a:p>
          <a:p>
            <a:pPr marL="384617" lvl="2" defTabSz="685800" fontAlgn="auto">
              <a:spcBef>
                <a:spcPts val="0"/>
              </a:spcBef>
              <a:spcAft>
                <a:spcPts val="1200"/>
              </a:spcAft>
              <a:buClr>
                <a:srgbClr val="A100FF"/>
              </a:buClr>
              <a:defRPr/>
            </a:pPr>
            <a:r>
              <a:rPr lang="en-US" sz="1400" b="1" dirty="0">
                <a:solidFill>
                  <a:srgbClr val="00BAFF"/>
                </a:solidFill>
                <a:latin typeface="Graphik Black" charset="0"/>
              </a:rPr>
              <a:t> </a:t>
            </a:r>
          </a:p>
        </p:txBody>
      </p:sp>
      <p:pic>
        <p:nvPicPr>
          <p:cNvPr id="22" name="Picture 21">
            <a:extLst>
              <a:ext uri="{FF2B5EF4-FFF2-40B4-BE49-F238E27FC236}">
                <a16:creationId xmlns:a16="http://schemas.microsoft.com/office/drawing/2014/main" id="{E296E5FC-7BD3-435A-AEF8-718E41F2D2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6678" y="1450443"/>
            <a:ext cx="2223831" cy="1381918"/>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53FC47E8-63AF-4AE4-8D76-A12FEC6A01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0540" y="1195975"/>
            <a:ext cx="2453109" cy="1381918"/>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93805F5E-DB19-4B48-B6C3-9A36675192C1}"/>
              </a:ext>
            </a:extLst>
          </p:cNvPr>
          <p:cNvSpPr txBox="1"/>
          <p:nvPr/>
        </p:nvSpPr>
        <p:spPr>
          <a:xfrm>
            <a:off x="311628" y="552642"/>
            <a:ext cx="8737480" cy="784830"/>
          </a:xfrm>
          <a:prstGeom prst="rect">
            <a:avLst/>
          </a:prstGeom>
          <a:noFill/>
        </p:spPr>
        <p:txBody>
          <a:bodyPr wrap="square" lIns="0" tIns="0" rIns="0" bIns="45720" rtlCol="0">
            <a:spAutoFit/>
          </a:bodyPr>
          <a:lstStyle>
            <a:defPPr>
              <a:defRPr lang="en-US"/>
            </a:defPPr>
            <a:lvl1pPr>
              <a:defRPr sz="1600" spc="-113">
                <a:solidFill>
                  <a:srgbClr val="00B0F0"/>
                </a:solidFill>
                <a:latin typeface="Graphik" panose="020B0503030202060203" pitchFamily="34" charset="0"/>
              </a:defRPr>
            </a:lvl1pPr>
          </a:lstStyle>
          <a:p>
            <a:r>
              <a:rPr lang="en-US" dirty="0" err="1"/>
              <a:t>S♥Code</a:t>
            </a:r>
            <a:r>
              <a:rPr lang="en-US" dirty="0"/>
              <a:t> solution is easily scalable to other countries. We have plans to roll-it out within the region and we actively support with knowledge and experience sharing other colleagues from other countries,  considering or already pursuing with similar initiatives. </a:t>
            </a:r>
          </a:p>
        </p:txBody>
      </p:sp>
      <p:pic>
        <p:nvPicPr>
          <p:cNvPr id="4" name="Picture 3">
            <a:extLst>
              <a:ext uri="{FF2B5EF4-FFF2-40B4-BE49-F238E27FC236}">
                <a16:creationId xmlns:a16="http://schemas.microsoft.com/office/drawing/2014/main" id="{A9B5B7E4-33E3-492E-90F1-98220842C232}"/>
              </a:ext>
            </a:extLst>
          </p:cNvPr>
          <p:cNvPicPr>
            <a:picLocks noChangeAspect="1"/>
          </p:cNvPicPr>
          <p:nvPr/>
        </p:nvPicPr>
        <p:blipFill rotWithShape="1">
          <a:blip r:embed="rId5"/>
          <a:srcRect t="7212" r="14528" b="9938"/>
          <a:stretch/>
        </p:blipFill>
        <p:spPr>
          <a:xfrm>
            <a:off x="5854019" y="3210077"/>
            <a:ext cx="3079630" cy="1679180"/>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60CEA7B9-76A0-42A5-84F7-1A12E979CE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231" t="3746" r="23522" b="-3746"/>
          <a:stretch/>
        </p:blipFill>
        <p:spPr>
          <a:xfrm rot="5400000">
            <a:off x="4445299" y="3147922"/>
            <a:ext cx="1679179" cy="14257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5705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7"/>
          </p:nvPr>
        </p:nvSpPr>
        <p:spPr/>
        <p:txBody>
          <a:bodyPr/>
          <a:lstStyle/>
          <a:p>
            <a:pPr defTabSz="685783"/>
            <a:fld id="{4F9AC08D-23A9-440E-BCB9-AA1E9877CC38}" type="slidenum">
              <a:rPr lang="en-US">
                <a:solidFill>
                  <a:prstClr val="white">
                    <a:lumMod val="65000"/>
                  </a:prstClr>
                </a:solidFill>
                <a:latin typeface="Graphik"/>
                <a:cs typeface="Arial" charset="0"/>
              </a:rPr>
              <a:pPr defTabSz="685783"/>
              <a:t>29</a:t>
            </a:fld>
            <a:endParaRPr lang="en-US">
              <a:solidFill>
                <a:prstClr val="white">
                  <a:lumMod val="65000"/>
                </a:prstClr>
              </a:solidFill>
              <a:latin typeface="Graphik"/>
              <a:cs typeface="Arial" charset="0"/>
            </a:endParaRPr>
          </a:p>
        </p:txBody>
      </p:sp>
      <p:graphicFrame>
        <p:nvGraphicFramePr>
          <p:cNvPr id="14" name="Table 13">
            <a:extLst>
              <a:ext uri="{FF2B5EF4-FFF2-40B4-BE49-F238E27FC236}">
                <a16:creationId xmlns:a16="http://schemas.microsoft.com/office/drawing/2014/main" id="{31B11441-056D-4707-9D90-4752F9890546}"/>
              </a:ext>
            </a:extLst>
          </p:cNvPr>
          <p:cNvGraphicFramePr>
            <a:graphicFrameLocks noGrp="1"/>
          </p:cNvGraphicFramePr>
          <p:nvPr>
            <p:extLst>
              <p:ext uri="{D42A27DB-BD31-4B8C-83A1-F6EECF244321}">
                <p14:modId xmlns:p14="http://schemas.microsoft.com/office/powerpoint/2010/main" val="1240333048"/>
              </p:ext>
            </p:extLst>
          </p:nvPr>
        </p:nvGraphicFramePr>
        <p:xfrm>
          <a:off x="241168" y="491005"/>
          <a:ext cx="8680201" cy="4423719"/>
        </p:xfrm>
        <a:graphic>
          <a:graphicData uri="http://schemas.openxmlformats.org/drawingml/2006/table">
            <a:tbl>
              <a:tblPr firstRow="1">
                <a:tableStyleId>{5940675A-B579-460E-94D1-54222C63F5DA}</a:tableStyleId>
              </a:tblPr>
              <a:tblGrid>
                <a:gridCol w="1842079">
                  <a:extLst>
                    <a:ext uri="{9D8B030D-6E8A-4147-A177-3AD203B41FA5}">
                      <a16:colId xmlns:a16="http://schemas.microsoft.com/office/drawing/2014/main" val="20000"/>
                    </a:ext>
                  </a:extLst>
                </a:gridCol>
                <a:gridCol w="3371348">
                  <a:extLst>
                    <a:ext uri="{9D8B030D-6E8A-4147-A177-3AD203B41FA5}">
                      <a16:colId xmlns:a16="http://schemas.microsoft.com/office/drawing/2014/main" val="20001"/>
                    </a:ext>
                  </a:extLst>
                </a:gridCol>
                <a:gridCol w="3466774">
                  <a:extLst>
                    <a:ext uri="{9D8B030D-6E8A-4147-A177-3AD203B41FA5}">
                      <a16:colId xmlns:a16="http://schemas.microsoft.com/office/drawing/2014/main" val="20002"/>
                    </a:ext>
                  </a:extLst>
                </a:gridCol>
              </a:tblGrid>
              <a:tr h="413342">
                <a:tc>
                  <a:txBody>
                    <a:bodyPr/>
                    <a:lstStyle/>
                    <a:p>
                      <a:pPr marL="0" algn="ctr" defTabSz="685800" rtl="0" eaLnBrk="1" latinLnBrk="0" hangingPunct="1"/>
                      <a:r>
                        <a:rPr lang="en-US" sz="1400" b="1" kern="1200" dirty="0">
                          <a:solidFill>
                            <a:schemeClr val="accent1"/>
                          </a:solidFill>
                          <a:latin typeface="Graphik" panose="020B0503030202060203" pitchFamily="34" charset="0"/>
                          <a:ea typeface="+mn-ea"/>
                          <a:cs typeface="Arial" charset="0"/>
                        </a:rPr>
                        <a:t>Target group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a:solidFill>
                            <a:schemeClr val="accent1"/>
                          </a:solidFill>
                          <a:latin typeface="Graphik" panose="020B0503030202060203" pitchFamily="34" charset="0"/>
                          <a:ea typeface="+mn-ea"/>
                          <a:cs typeface="Arial" charset="0"/>
                        </a:rPr>
                        <a:t>Activity / Project Example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Clr>
                          <a:srgbClr val="C00000"/>
                        </a:buClr>
                        <a:buFont typeface="Wingdings" panose="05000000000000000000" pitchFamily="2" charset="2"/>
                        <a:buNone/>
                      </a:pPr>
                      <a:r>
                        <a:rPr lang="en-US" sz="1400" b="1" kern="1200" dirty="0">
                          <a:solidFill>
                            <a:schemeClr val="accent1"/>
                          </a:solidFill>
                          <a:latin typeface="Graphik" panose="020B0503030202060203" pitchFamily="34" charset="0"/>
                          <a:ea typeface="+mn-ea"/>
                          <a:cs typeface="Arial" charset="0"/>
                        </a:rPr>
                        <a:t>Focus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05840">
                <a:tc>
                  <a:txBody>
                    <a:bodyPr/>
                    <a:lstStyle/>
                    <a:p>
                      <a:pPr marL="0" algn="ctr" defTabSz="685800" rtl="0" eaLnBrk="1" latinLnBrk="0" hangingPunct="1"/>
                      <a:r>
                        <a:rPr lang="en-US" sz="1200" b="1" kern="1200" dirty="0">
                          <a:solidFill>
                            <a:schemeClr val="tx1"/>
                          </a:solidFill>
                          <a:latin typeface="Graphik" panose="020B0503030202060203" pitchFamily="34" charset="0"/>
                          <a:ea typeface="+mn-ea"/>
                          <a:cs typeface="Arial" charset="0"/>
                        </a:rPr>
                        <a:t>Elementary school</a:t>
                      </a:r>
                      <a:r>
                        <a:rPr lang="en-US" sz="1200" b="1" kern="1200" baseline="0" dirty="0">
                          <a:solidFill>
                            <a:schemeClr val="tx1"/>
                          </a:solidFill>
                          <a:latin typeface="Graphik" panose="020B0503030202060203" pitchFamily="34" charset="0"/>
                          <a:ea typeface="+mn-ea"/>
                          <a:cs typeface="Arial" charset="0"/>
                        </a:rPr>
                        <a:t> </a:t>
                      </a:r>
                    </a:p>
                    <a:p>
                      <a:pPr marL="0" algn="ctr" defTabSz="685800" rtl="0" eaLnBrk="1" latinLnBrk="0" hangingPunct="1"/>
                      <a:r>
                        <a:rPr lang="en-US" sz="1200" b="1" kern="1200" baseline="0" dirty="0">
                          <a:solidFill>
                            <a:schemeClr val="tx1"/>
                          </a:solidFill>
                          <a:latin typeface="Graphik" panose="020B0503030202060203" pitchFamily="34" charset="0"/>
                          <a:ea typeface="+mn-ea"/>
                          <a:cs typeface="Arial" charset="0"/>
                        </a:rPr>
                        <a:t>(6-15 years)</a:t>
                      </a:r>
                      <a:endParaRPr lang="en-US" sz="1200" b="1" kern="1200" dirty="0">
                        <a:solidFill>
                          <a:schemeClr val="tx1"/>
                        </a:solidFill>
                        <a:latin typeface="Graphik" panose="020B0503030202060203" pitchFamily="34"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171450" indent="-171450" algn="l">
                        <a:buFont typeface="Arial" panose="020B0604020202020204" pitchFamily="34" charset="0"/>
                        <a:buChar char="•"/>
                      </a:pPr>
                      <a:r>
                        <a:rPr lang="en-US" sz="1200" b="1" kern="1200" baseline="0" dirty="0" err="1">
                          <a:solidFill>
                            <a:srgbClr val="00B0F0"/>
                          </a:solidFill>
                          <a:latin typeface="Graphik" panose="020B0503030202060203" pitchFamily="34" charset="0"/>
                          <a:ea typeface="+mn-ea"/>
                          <a:cs typeface="Arial" charset="0"/>
                        </a:rPr>
                        <a:t>S</a:t>
                      </a:r>
                      <a:r>
                        <a:rPr lang="en-US" sz="1200" dirty="0" err="1">
                          <a:solidFill>
                            <a:srgbClr val="FF3C0F"/>
                          </a:solidFill>
                          <a:latin typeface="Graphik" panose="020B0503030202060203" pitchFamily="34" charset="0"/>
                        </a:rPr>
                        <a:t>♥</a:t>
                      </a:r>
                      <a:r>
                        <a:rPr lang="en-US" sz="1200" b="1" kern="1200" baseline="0" dirty="0" err="1">
                          <a:solidFill>
                            <a:srgbClr val="00B0F0"/>
                          </a:solidFill>
                          <a:latin typeface="Graphik" panose="020B0503030202060203" pitchFamily="34" charset="0"/>
                          <a:ea typeface="+mn-ea"/>
                          <a:cs typeface="Arial" charset="0"/>
                        </a:rPr>
                        <a:t>Code</a:t>
                      </a:r>
                      <a:r>
                        <a:rPr lang="en-US" sz="1200" b="1" kern="1200" baseline="0" dirty="0">
                          <a:solidFill>
                            <a:srgbClr val="00B0F0"/>
                          </a:solidFill>
                          <a:latin typeface="Graphik" panose="020B0503030202060203" pitchFamily="34" charset="0"/>
                          <a:ea typeface="+mn-ea"/>
                          <a:cs typeface="Arial" charset="0"/>
                        </a:rPr>
                        <a:t> (Teach- the-Teacher Campaign and related events for schools and non-profits working with children)</a:t>
                      </a:r>
                    </a:p>
                    <a:p>
                      <a:pPr marL="171450" indent="-171450" algn="l">
                        <a:buFont typeface="Arial" panose="020B0604020202020204" pitchFamily="34" charset="0"/>
                        <a:buChar char="•"/>
                      </a:pPr>
                      <a:r>
                        <a:rPr lang="en-US" sz="1200" b="1" kern="1200" baseline="0" dirty="0">
                          <a:solidFill>
                            <a:srgbClr val="00B0F0"/>
                          </a:solidFill>
                          <a:latin typeface="Graphik" panose="020B0503030202060203" pitchFamily="34" charset="0"/>
                          <a:ea typeface="+mn-ea"/>
                          <a:cs typeface="Arial" charset="0"/>
                        </a:rPr>
                        <a:t>European Week of Code events</a:t>
                      </a:r>
                    </a:p>
                    <a:p>
                      <a:pPr marL="171450" indent="-171450" algn="l">
                        <a:buFont typeface="Arial" panose="020B0604020202020204" pitchFamily="34" charset="0"/>
                        <a:buChar char="•"/>
                      </a:pPr>
                      <a:r>
                        <a:rPr lang="en-US" sz="1200" b="1" kern="1200" baseline="0" dirty="0">
                          <a:solidFill>
                            <a:srgbClr val="00B0F0"/>
                          </a:solidFill>
                          <a:latin typeface="Graphik" panose="020B0503030202060203" pitchFamily="34" charset="0"/>
                          <a:ea typeface="+mn-ea"/>
                          <a:cs typeface="Arial" charset="0"/>
                        </a:rPr>
                        <a:t>Hour of Code week events</a:t>
                      </a:r>
                      <a:endParaRPr lang="en-US" sz="1200" b="1" kern="1200" dirty="0">
                        <a:solidFill>
                          <a:srgbClr val="00B0F0"/>
                        </a:solidFill>
                        <a:latin typeface="Graphik" panose="020B0503030202060203" pitchFamily="34"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171450" indent="-171450">
                        <a:buClr>
                          <a:srgbClr val="A100FF"/>
                        </a:buClr>
                        <a:buFont typeface="Wingdings" panose="05000000000000000000" pitchFamily="2" charset="2"/>
                        <a:buChar char="§"/>
                      </a:pPr>
                      <a:r>
                        <a:rPr lang="en-US" sz="1200" kern="1200" dirty="0">
                          <a:solidFill>
                            <a:schemeClr val="tx1"/>
                          </a:solidFill>
                          <a:latin typeface="Graphik" panose="020B0503030202060203" pitchFamily="34" charset="0"/>
                          <a:ea typeface="+mn-ea"/>
                          <a:cs typeface="Gotham Black Italic"/>
                        </a:rPr>
                        <a:t>Equip teachers to be able to teach interesting and high quality IT classes over long period of time</a:t>
                      </a:r>
                    </a:p>
                    <a:p>
                      <a:pPr marL="171450" indent="-171450">
                        <a:buClr>
                          <a:srgbClr val="A100FF"/>
                        </a:buClr>
                        <a:buFont typeface="Wingdings" panose="05000000000000000000" pitchFamily="2" charset="2"/>
                        <a:buChar char="§"/>
                      </a:pPr>
                      <a:r>
                        <a:rPr lang="en-US" sz="1200" kern="1200" dirty="0">
                          <a:solidFill>
                            <a:schemeClr val="tx1"/>
                          </a:solidFill>
                          <a:latin typeface="Graphik" panose="020B0503030202060203" pitchFamily="34" charset="0"/>
                          <a:ea typeface="+mn-ea"/>
                          <a:cs typeface="Gotham Black Italic"/>
                        </a:rPr>
                        <a:t>Raise interest in IT in the age with less prejudice against the “technical” majors – focus on</a:t>
                      </a:r>
                      <a:r>
                        <a:rPr lang="en-US" sz="1200" kern="1200" baseline="0" dirty="0">
                          <a:solidFill>
                            <a:schemeClr val="tx1"/>
                          </a:solidFill>
                          <a:latin typeface="Graphik" panose="020B0503030202060203" pitchFamily="34" charset="0"/>
                          <a:ea typeface="+mn-ea"/>
                          <a:cs typeface="Gotham Black Italic"/>
                        </a:rPr>
                        <a:t> </a:t>
                      </a:r>
                      <a:r>
                        <a:rPr lang="en-US" sz="1200" kern="1200" dirty="0">
                          <a:solidFill>
                            <a:schemeClr val="tx1"/>
                          </a:solidFill>
                          <a:latin typeface="Graphik" panose="020B0503030202060203" pitchFamily="34" charset="0"/>
                          <a:ea typeface="+mn-ea"/>
                          <a:cs typeface="Gotham Black Italic"/>
                        </a:rPr>
                        <a:t>girls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53960">
                <a:tc>
                  <a:txBody>
                    <a:bodyPr/>
                    <a:lstStyle/>
                    <a:p>
                      <a:pPr marL="0" algn="ctr" defTabSz="685800" rtl="0" eaLnBrk="1" latinLnBrk="0" hangingPunct="1"/>
                      <a:r>
                        <a:rPr lang="en-US" sz="1200" b="1" kern="1200" dirty="0">
                          <a:solidFill>
                            <a:schemeClr val="tx1"/>
                          </a:solidFill>
                          <a:latin typeface="Graphik" panose="020B0503030202060203" pitchFamily="34" charset="0"/>
                          <a:ea typeface="+mn-ea"/>
                          <a:cs typeface="Arial" charset="0"/>
                        </a:rPr>
                        <a:t>Elementary and high school - GIRLS</a:t>
                      </a:r>
                    </a:p>
                    <a:p>
                      <a:pPr marL="0" algn="ctr" defTabSz="685800" rtl="0" eaLnBrk="1" latinLnBrk="0" hangingPunct="1"/>
                      <a:r>
                        <a:rPr lang="en-US" sz="1200" b="1" kern="1200" dirty="0">
                          <a:solidFill>
                            <a:schemeClr val="tx1"/>
                          </a:solidFill>
                          <a:latin typeface="Graphik" panose="020B0503030202060203" pitchFamily="34" charset="0"/>
                          <a:ea typeface="+mn-ea"/>
                          <a:cs typeface="Arial" charset="0"/>
                        </a:rPr>
                        <a:t>(10-19</a:t>
                      </a:r>
                      <a:r>
                        <a:rPr lang="en-US" sz="1200" b="1" kern="1200" baseline="0" dirty="0">
                          <a:solidFill>
                            <a:schemeClr val="tx1"/>
                          </a:solidFill>
                          <a:latin typeface="Graphik" panose="020B0503030202060203" pitchFamily="34" charset="0"/>
                          <a:ea typeface="+mn-ea"/>
                          <a:cs typeface="Arial" charset="0"/>
                        </a:rPr>
                        <a:t> years)</a:t>
                      </a:r>
                      <a:endParaRPr lang="en-US" sz="1200" b="1" kern="1200" dirty="0">
                        <a:solidFill>
                          <a:schemeClr val="tx1"/>
                        </a:solidFill>
                        <a:latin typeface="Graphik" panose="020B0503030202060203" pitchFamily="34"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171450" indent="-171450" algn="l">
                        <a:buFont typeface="Arial" panose="020B0604020202020204" pitchFamily="34" charset="0"/>
                        <a:buChar char="•"/>
                      </a:pPr>
                      <a:r>
                        <a:rPr lang="en-US" sz="1200" b="1" kern="1200" dirty="0">
                          <a:solidFill>
                            <a:srgbClr val="00B0F0"/>
                          </a:solidFill>
                          <a:latin typeface="Graphik" panose="020B0503030202060203" pitchFamily="34" charset="0"/>
                          <a:ea typeface="+mn-ea"/>
                          <a:cs typeface="Arial" charset="0"/>
                        </a:rPr>
                        <a:t>Girls Game Lab</a:t>
                      </a:r>
                    </a:p>
                    <a:p>
                      <a:pPr marL="171450" indent="-171450" algn="l">
                        <a:buFont typeface="Arial" panose="020B0604020202020204" pitchFamily="34" charset="0"/>
                        <a:buChar char="•"/>
                      </a:pPr>
                      <a:r>
                        <a:rPr lang="en-US" sz="1200" b="1" kern="1200" dirty="0">
                          <a:solidFill>
                            <a:srgbClr val="00B0F0"/>
                          </a:solidFill>
                          <a:latin typeface="Graphik" panose="020B0503030202060203" pitchFamily="34" charset="0"/>
                          <a:ea typeface="+mn-ea"/>
                          <a:cs typeface="Arial" charset="0"/>
                        </a:rPr>
                        <a:t>Scratch Match &amp; </a:t>
                      </a:r>
                      <a:r>
                        <a:rPr lang="en-US" sz="1200" b="1" kern="1200" dirty="0" err="1">
                          <a:solidFill>
                            <a:srgbClr val="00B0F0"/>
                          </a:solidFill>
                          <a:latin typeface="Graphik" panose="020B0503030202060203" pitchFamily="34" charset="0"/>
                          <a:ea typeface="+mn-ea"/>
                          <a:cs typeface="Arial" charset="0"/>
                        </a:rPr>
                        <a:t>Scratchat</a:t>
                      </a:r>
                      <a:r>
                        <a:rPr lang="sk-SK" sz="1200" b="1" kern="1200" dirty="0">
                          <a:solidFill>
                            <a:srgbClr val="00B0F0"/>
                          </a:solidFill>
                          <a:latin typeface="Graphik" panose="020B0503030202060203" pitchFamily="34" charset="0"/>
                          <a:ea typeface="+mn-ea"/>
                          <a:cs typeface="Arial" charset="0"/>
                        </a:rPr>
                        <a:t>h</a:t>
                      </a:r>
                      <a:r>
                        <a:rPr lang="en-US" sz="1200" b="1" kern="1200" dirty="0">
                          <a:solidFill>
                            <a:srgbClr val="00B0F0"/>
                          </a:solidFill>
                          <a:latin typeface="Graphik" panose="020B0503030202060203" pitchFamily="34" charset="0"/>
                          <a:ea typeface="+mn-ea"/>
                          <a:cs typeface="Arial" charset="0"/>
                        </a:rPr>
                        <a:t>on</a:t>
                      </a:r>
                    </a:p>
                    <a:p>
                      <a:pPr marL="171450" indent="-171450" algn="l">
                        <a:buFont typeface="Arial" panose="020B0604020202020204" pitchFamily="34" charset="0"/>
                        <a:buChar char="•"/>
                      </a:pPr>
                      <a:r>
                        <a:rPr lang="en-US" sz="1200" b="1" kern="1200" dirty="0">
                          <a:solidFill>
                            <a:srgbClr val="00B0F0"/>
                          </a:solidFill>
                          <a:latin typeface="Graphik" panose="020B0503030202060203" pitchFamily="34" charset="0"/>
                          <a:ea typeface="+mn-ea"/>
                          <a:cs typeface="Arial" charset="0"/>
                        </a:rPr>
                        <a:t>Girls in STEM</a:t>
                      </a:r>
                    </a:p>
                    <a:p>
                      <a:pPr marL="171450" indent="-171450" algn="l">
                        <a:buFont typeface="Arial" panose="020B0604020202020204" pitchFamily="34" charset="0"/>
                        <a:buChar char="•"/>
                      </a:pPr>
                      <a:r>
                        <a:rPr lang="en-US" sz="1200" b="1" kern="1200" dirty="0">
                          <a:solidFill>
                            <a:srgbClr val="00B0F0"/>
                          </a:solidFill>
                          <a:latin typeface="Graphik" panose="020B0503030202060203" pitchFamily="34" charset="0"/>
                          <a:ea typeface="+mn-ea"/>
                          <a:cs typeface="Arial" charset="0"/>
                        </a:rPr>
                        <a:t>Girls’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171450" indent="-171450">
                        <a:buClr>
                          <a:srgbClr val="A100FF"/>
                        </a:buClr>
                        <a:buFont typeface="Wingdings" panose="05000000000000000000" pitchFamily="2" charset="2"/>
                        <a:buChar char="§"/>
                      </a:pPr>
                      <a:r>
                        <a:rPr lang="en-US" sz="1200" kern="1200" dirty="0">
                          <a:solidFill>
                            <a:schemeClr val="tx1"/>
                          </a:solidFill>
                          <a:latin typeface="Graphik" panose="020B0503030202060203" pitchFamily="34" charset="0"/>
                          <a:ea typeface="+mn-ea"/>
                          <a:cs typeface="Gotham Black Italic"/>
                        </a:rPr>
                        <a:t>Motivate girls to study technical majors and for career in technology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82233">
                <a:tc>
                  <a:txBody>
                    <a:bodyPr/>
                    <a:lstStyle/>
                    <a:p>
                      <a:pPr marL="0" algn="ctr" defTabSz="685800" rtl="0" eaLnBrk="1" latinLnBrk="0" hangingPunct="1"/>
                      <a:r>
                        <a:rPr lang="en-US" sz="1200" b="1" kern="1200" dirty="0">
                          <a:solidFill>
                            <a:schemeClr val="tx1"/>
                          </a:solidFill>
                          <a:latin typeface="Graphik" panose="020B0503030202060203" pitchFamily="34" charset="0"/>
                          <a:ea typeface="+mn-ea"/>
                          <a:cs typeface="Arial" charset="0"/>
                        </a:rPr>
                        <a:t>IT majors  university students</a:t>
                      </a:r>
                    </a:p>
                    <a:p>
                      <a:pPr marL="0" algn="ctr" defTabSz="685800" rtl="0" eaLnBrk="1" latinLnBrk="0" hangingPunct="1"/>
                      <a:r>
                        <a:rPr lang="en-US" sz="1200" b="1" kern="1200" dirty="0">
                          <a:solidFill>
                            <a:schemeClr val="tx1"/>
                          </a:solidFill>
                          <a:latin typeface="Graphik" panose="020B0503030202060203" pitchFamily="34" charset="0"/>
                          <a:ea typeface="+mn-ea"/>
                          <a:cs typeface="Arial" charset="0"/>
                        </a:rPr>
                        <a:t>(18 – 25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171450" indent="-171450" algn="l">
                        <a:buFont typeface="Arial" panose="020B0604020202020204" pitchFamily="34" charset="0"/>
                        <a:buChar char="•"/>
                      </a:pPr>
                      <a:r>
                        <a:rPr lang="en-US" sz="1200" b="1" kern="1200" dirty="0">
                          <a:solidFill>
                            <a:srgbClr val="00B0F0"/>
                          </a:solidFill>
                          <a:latin typeface="Graphik" panose="020B0503030202060203" pitchFamily="34" charset="0"/>
                          <a:ea typeface="+mn-ea"/>
                          <a:cs typeface="Arial" charset="0"/>
                        </a:rPr>
                        <a:t>Targeted lectures, conferences, internships and team projects</a:t>
                      </a:r>
                    </a:p>
                    <a:p>
                      <a:pPr marL="171450" indent="-171450" algn="l">
                        <a:buFont typeface="Arial" panose="020B0604020202020204" pitchFamily="34" charset="0"/>
                        <a:buChar char="•"/>
                      </a:pPr>
                      <a:r>
                        <a:rPr lang="en-US" sz="1200" b="1" kern="1200" dirty="0">
                          <a:solidFill>
                            <a:srgbClr val="00B0F0"/>
                          </a:solidFill>
                          <a:latin typeface="Graphik" panose="020B0503030202060203" pitchFamily="34" charset="0"/>
                          <a:ea typeface="+mn-ea"/>
                          <a:cs typeface="Arial" charset="0"/>
                        </a:rPr>
                        <a:t>Scholarship program for female IT majors students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171450" indent="-171450">
                        <a:buClr>
                          <a:srgbClr val="A100FF"/>
                        </a:buClr>
                        <a:buFont typeface="Wingdings" panose="05000000000000000000" pitchFamily="2" charset="2"/>
                        <a:buChar char="§"/>
                      </a:pPr>
                      <a:r>
                        <a:rPr lang="en-US" sz="1200" kern="1200" dirty="0">
                          <a:solidFill>
                            <a:schemeClr val="tx1"/>
                          </a:solidFill>
                          <a:latin typeface="Graphik" panose="020B0503030202060203" pitchFamily="34" charset="0"/>
                          <a:ea typeface="+mn-ea"/>
                          <a:cs typeface="Gotham Black Italic"/>
                        </a:rPr>
                        <a:t>Motivate technical university students to join Accenture </a:t>
                      </a:r>
                    </a:p>
                    <a:p>
                      <a:pPr marL="171450" indent="-171450">
                        <a:buClr>
                          <a:srgbClr val="A100FF"/>
                        </a:buClr>
                        <a:buFont typeface="Wingdings" panose="05000000000000000000" pitchFamily="2" charset="2"/>
                        <a:buChar char="§"/>
                      </a:pPr>
                      <a:r>
                        <a:rPr lang="en-US" sz="1200" kern="1200" dirty="0">
                          <a:solidFill>
                            <a:schemeClr val="tx1"/>
                          </a:solidFill>
                          <a:latin typeface="Graphik" panose="020B0503030202060203" pitchFamily="34" charset="0"/>
                          <a:ea typeface="+mn-ea"/>
                          <a:cs typeface="Gotham Black Italic"/>
                        </a:rPr>
                        <a:t>Support female IT students to increase support gender diversity in IT sector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85464">
                <a:tc>
                  <a:txBody>
                    <a:bodyPr/>
                    <a:lstStyle/>
                    <a:p>
                      <a:pPr marL="0" algn="ctr" defTabSz="685800" rtl="0" eaLnBrk="1" latinLnBrk="0" hangingPunct="1"/>
                      <a:r>
                        <a:rPr lang="en-US" sz="1200" b="1" kern="1200" dirty="0">
                          <a:solidFill>
                            <a:schemeClr val="tx1"/>
                          </a:solidFill>
                          <a:latin typeface="Graphik" panose="020B0503030202060203" pitchFamily="34" charset="0"/>
                          <a:ea typeface="+mn-ea"/>
                          <a:cs typeface="Arial" charset="0"/>
                        </a:rPr>
                        <a:t>Other (unemployed non-IT major university graduates, women, immigrants)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1450" indent="-171450" algn="l">
                        <a:buFont typeface="Arial" panose="020B0604020202020204" pitchFamily="34" charset="0"/>
                        <a:buChar char="•"/>
                      </a:pPr>
                      <a:r>
                        <a:rPr lang="en-US" sz="1200" b="1" kern="1200" dirty="0">
                          <a:solidFill>
                            <a:srgbClr val="00B0F0"/>
                          </a:solidFill>
                          <a:latin typeface="Graphik" panose="020B0503030202060203" pitchFamily="34" charset="0"/>
                          <a:ea typeface="+mn-ea"/>
                          <a:cs typeface="Arial" charset="0"/>
                        </a:rPr>
                        <a:t>New-skilling training courses (e.g. IT in the Course, Women Tester Academy, Summer IT camp for women, PC skills training for asylum seekers,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1450" indent="-171450">
                        <a:buClr>
                          <a:srgbClr val="A100FF"/>
                        </a:buClr>
                        <a:buFont typeface="Wingdings" panose="05000000000000000000" pitchFamily="2" charset="2"/>
                        <a:buChar char="§"/>
                      </a:pPr>
                      <a:r>
                        <a:rPr lang="en-US" sz="1200" kern="1200" dirty="0">
                          <a:solidFill>
                            <a:schemeClr val="tx1"/>
                          </a:solidFill>
                          <a:latin typeface="Graphik" panose="020B0503030202060203" pitchFamily="34" charset="0"/>
                          <a:ea typeface="+mn-ea"/>
                          <a:cs typeface="Gotham Black Italic"/>
                        </a:rPr>
                        <a:t>Provide various target beneficiary groups with training to obtain skills necessary to find job in IT sector or increase their changes of employment in other areas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5" name="Rectangle 14">
            <a:extLst>
              <a:ext uri="{FF2B5EF4-FFF2-40B4-BE49-F238E27FC236}">
                <a16:creationId xmlns:a16="http://schemas.microsoft.com/office/drawing/2014/main" id="{9780D5CC-0EA0-40FB-80EE-30F05A7912FD}"/>
              </a:ext>
            </a:extLst>
          </p:cNvPr>
          <p:cNvSpPr/>
          <p:nvPr/>
        </p:nvSpPr>
        <p:spPr>
          <a:xfrm>
            <a:off x="241168" y="893435"/>
            <a:ext cx="8680201" cy="1211411"/>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Graphik"/>
            </a:endParaRPr>
          </a:p>
        </p:txBody>
      </p:sp>
      <p:sp>
        <p:nvSpPr>
          <p:cNvPr id="7" name="Footer Placeholder 4">
            <a:extLst>
              <a:ext uri="{FF2B5EF4-FFF2-40B4-BE49-F238E27FC236}">
                <a16:creationId xmlns:a16="http://schemas.microsoft.com/office/drawing/2014/main" id="{C90850CE-AB82-4DF0-999C-DC5C0F49908B}"/>
              </a:ext>
            </a:extLst>
          </p:cNvPr>
          <p:cNvSpPr txBox="1">
            <a:spLocks/>
          </p:cNvSpPr>
          <p:nvPr/>
        </p:nvSpPr>
        <p:spPr>
          <a:xfrm>
            <a:off x="285752" y="4889257"/>
            <a:ext cx="4286249" cy="154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50">
                <a:solidFill>
                  <a:prstClr val="white">
                    <a:lumMod val="65000"/>
                  </a:prstClr>
                </a:solidFill>
                <a:latin typeface="Graphik"/>
              </a:rPr>
              <a:t>Copyright © 2019 Accenture. All rights reserved.</a:t>
            </a:r>
            <a:endParaRPr lang="en-US" sz="750" dirty="0">
              <a:solidFill>
                <a:prstClr val="white">
                  <a:lumMod val="65000"/>
                </a:prstClr>
              </a:solidFill>
              <a:latin typeface="Graphik"/>
            </a:endParaRPr>
          </a:p>
        </p:txBody>
      </p:sp>
      <p:sp>
        <p:nvSpPr>
          <p:cNvPr id="10" name="Title 7">
            <a:extLst>
              <a:ext uri="{FF2B5EF4-FFF2-40B4-BE49-F238E27FC236}">
                <a16:creationId xmlns:a16="http://schemas.microsoft.com/office/drawing/2014/main" id="{7EC1B5A6-4CB7-48D2-8E5D-22CAD1D54330}"/>
              </a:ext>
            </a:extLst>
          </p:cNvPr>
          <p:cNvSpPr>
            <a:spLocks noGrp="1"/>
          </p:cNvSpPr>
          <p:nvPr>
            <p:ph type="title"/>
          </p:nvPr>
        </p:nvSpPr>
        <p:spPr>
          <a:xfrm>
            <a:off x="222139" y="268498"/>
            <a:ext cx="8858250" cy="317395"/>
          </a:xfrm>
          <a:noFill/>
        </p:spPr>
        <p:txBody>
          <a:bodyPr vert="horz" wrap="square" lIns="0" tIns="0" rIns="0" bIns="34290" rtlCol="0" anchor="t" anchorCtr="0">
            <a:spAutoFit/>
          </a:bodyPr>
          <a:lstStyle/>
          <a:p>
            <a:pPr defTabSz="685800"/>
            <a:r>
              <a:rPr lang="en-US" sz="2625" spc="-113" dirty="0">
                <a:solidFill>
                  <a:srgbClr val="A100FF"/>
                </a:solidFill>
                <a:latin typeface="Graphik Black" panose="020B0A03030202060203" pitchFamily="34" charset="0"/>
                <a:ea typeface="+mn-ea"/>
                <a:cs typeface="+mn-cs"/>
              </a:rPr>
              <a:t>local CC strategy for Digital skills</a:t>
            </a:r>
            <a:r>
              <a:rPr lang="sk-SK" sz="2625" spc="-113" dirty="0">
                <a:solidFill>
                  <a:srgbClr val="A100FF"/>
                </a:solidFill>
                <a:latin typeface="Graphik Black" panose="020B0A03030202060203" pitchFamily="34" charset="0"/>
                <a:ea typeface="+mn-ea"/>
                <a:cs typeface="+mn-cs"/>
              </a:rPr>
              <a:t> </a:t>
            </a:r>
            <a:r>
              <a:rPr lang="sk-SK" sz="2625" spc="-113" dirty="0" err="1">
                <a:solidFill>
                  <a:srgbClr val="A100FF"/>
                </a:solidFill>
                <a:latin typeface="Graphik Black" panose="020B0A03030202060203" pitchFamily="34" charset="0"/>
                <a:ea typeface="+mn-ea"/>
                <a:cs typeface="+mn-cs"/>
              </a:rPr>
              <a:t>Building</a:t>
            </a:r>
            <a:endParaRPr lang="en-US" sz="2625" spc="-113" dirty="0">
              <a:solidFill>
                <a:srgbClr val="A100FF"/>
              </a:solidFill>
              <a:latin typeface="Graphik Black" panose="020B0A03030202060203" pitchFamily="34" charset="0"/>
              <a:ea typeface="+mn-ea"/>
              <a:cs typeface="+mn-cs"/>
            </a:endParaRPr>
          </a:p>
        </p:txBody>
      </p:sp>
    </p:spTree>
    <p:extLst>
      <p:ext uri="{BB962C8B-B14F-4D97-AF65-F5344CB8AC3E}">
        <p14:creationId xmlns:p14="http://schemas.microsoft.com/office/powerpoint/2010/main" val="97810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5477E9B0-912D-451F-B677-C4762763746A}"/>
              </a:ext>
            </a:extLst>
          </p:cNvPr>
          <p:cNvSpPr txBox="1">
            <a:spLocks/>
          </p:cNvSpPr>
          <p:nvPr/>
        </p:nvSpPr>
        <p:spPr>
          <a:xfrm>
            <a:off x="285750" y="285750"/>
            <a:ext cx="8572500" cy="922848"/>
          </a:xfrm>
          <a:prstGeom prst="rect">
            <a:avLst/>
          </a:prstGeom>
        </p:spPr>
        <p:txBody>
          <a:bodyPr vert="horz" lIns="0" tIns="45720" rIns="0" bIns="0" rtlCol="0" anchor="t" anchorCtr="0">
            <a:normAutofit fontScale="97500"/>
          </a:bodyPr>
          <a:lstStyle>
            <a:lvl1pPr marL="0" indent="0" algn="l" defTabSz="685783" rtl="0" eaLnBrk="1" latinLnBrk="0" hangingPunct="1">
              <a:lnSpc>
                <a:spcPct val="70000"/>
              </a:lnSpc>
              <a:spcBef>
                <a:spcPct val="0"/>
              </a:spcBef>
              <a:buNone/>
              <a:defRPr sz="3000" b="1" i="0" kern="1200" cap="all" baseline="0">
                <a:solidFill>
                  <a:schemeClr val="tx1"/>
                </a:solidFill>
                <a:latin typeface="Graphik Black" charset="0"/>
                <a:ea typeface="Graphik Black" charset="0"/>
                <a:cs typeface="Graphik Black" charset="0"/>
              </a:defRPr>
            </a:lvl1pPr>
          </a:lstStyle>
          <a:p>
            <a:pPr fontAlgn="base">
              <a:spcAft>
                <a:spcPct val="0"/>
              </a:spcAft>
            </a:pPr>
            <a:r>
              <a:rPr lang="sk-SK" sz="2625" spc="-113" dirty="0">
                <a:solidFill>
                  <a:srgbClr val="A100FF"/>
                </a:solidFill>
                <a:latin typeface="Graphik Black" panose="020B0A03030202060203" pitchFamily="34" charset="0"/>
                <a:ea typeface="+mn-ea"/>
                <a:cs typeface="+mn-cs"/>
              </a:rPr>
              <a:t>Agenda</a:t>
            </a:r>
            <a:br>
              <a:rPr lang="en-US" sz="2625" spc="-113" dirty="0">
                <a:solidFill>
                  <a:srgbClr val="A100FF"/>
                </a:solidFill>
                <a:latin typeface="Graphik Black" panose="020B0A03030202060203" pitchFamily="34" charset="0"/>
                <a:ea typeface="+mn-ea"/>
                <a:cs typeface="+mn-cs"/>
              </a:rPr>
            </a:br>
            <a:endParaRPr lang="en-US" sz="2625" spc="-113" dirty="0">
              <a:solidFill>
                <a:srgbClr val="A100FF"/>
              </a:solidFill>
              <a:latin typeface="Graphik Black" panose="020B0A03030202060203" pitchFamily="34" charset="0"/>
              <a:ea typeface="+mn-ea"/>
              <a:cs typeface="+mn-cs"/>
            </a:endParaRPr>
          </a:p>
        </p:txBody>
      </p:sp>
      <p:sp>
        <p:nvSpPr>
          <p:cNvPr id="10" name="TextBox 9">
            <a:extLst>
              <a:ext uri="{FF2B5EF4-FFF2-40B4-BE49-F238E27FC236}">
                <a16:creationId xmlns:a16="http://schemas.microsoft.com/office/drawing/2014/main" id="{5EB7C7CA-7B19-4D5D-8937-B80D690A144D}"/>
              </a:ext>
            </a:extLst>
          </p:cNvPr>
          <p:cNvSpPr txBox="1"/>
          <p:nvPr/>
        </p:nvSpPr>
        <p:spPr>
          <a:xfrm>
            <a:off x="285750" y="1135434"/>
            <a:ext cx="8021488" cy="1234953"/>
          </a:xfrm>
          <a:prstGeom prst="rect">
            <a:avLst/>
          </a:prstGeom>
          <a:noFill/>
        </p:spPr>
        <p:txBody>
          <a:bodyPr wrap="square" lIns="0" tIns="0" rIns="0" bIns="34290" rtlCol="0">
            <a:spAutoFit/>
          </a:bodyPr>
          <a:lstStyle>
            <a:defPPr>
              <a:defRPr lang="en-US"/>
            </a:defPPr>
            <a:lvl2pPr marL="41672" lvl="1" defTabSz="685800" fontAlgn="auto">
              <a:spcBef>
                <a:spcPts val="0"/>
              </a:spcBef>
              <a:spcAft>
                <a:spcPts val="0"/>
              </a:spcAft>
              <a:defRPr sz="1600" b="1">
                <a:solidFill>
                  <a:srgbClr val="A100FF"/>
                </a:solidFill>
                <a:latin typeface="Graphik Black" charset="0"/>
              </a:defRPr>
            </a:lvl2pPr>
          </a:lstStyle>
          <a:p>
            <a:pPr marL="327422" lvl="1" indent="-285750">
              <a:buFont typeface="Arial" panose="020B0604020202020204" pitchFamily="34" charset="0"/>
              <a:buChar char="•"/>
            </a:pPr>
            <a:r>
              <a:rPr lang="en-US" sz="2600" spc="-113" dirty="0" err="1">
                <a:latin typeface="Graphik" panose="020B0503030202060203" pitchFamily="34" charset="0"/>
                <a:cs typeface="+mn-cs"/>
              </a:rPr>
              <a:t>S</a:t>
            </a:r>
            <a:r>
              <a:rPr lang="en-US" sz="2600" spc="-113" dirty="0" err="1">
                <a:solidFill>
                  <a:srgbClr val="FF0000"/>
                </a:solidFill>
                <a:latin typeface="Graphik" panose="020B0503030202060203" pitchFamily="34" charset="0"/>
                <a:cs typeface="+mn-cs"/>
              </a:rPr>
              <a:t>♥</a:t>
            </a:r>
            <a:r>
              <a:rPr lang="en-US" sz="2600" spc="-113" dirty="0" err="1">
                <a:latin typeface="Graphik" panose="020B0503030202060203" pitchFamily="34" charset="0"/>
                <a:cs typeface="+mn-cs"/>
              </a:rPr>
              <a:t>Code</a:t>
            </a:r>
            <a:r>
              <a:rPr lang="en-US" sz="2600" spc="-113" dirty="0">
                <a:latin typeface="Graphik" panose="020B0503030202060203" pitchFamily="34" charset="0"/>
                <a:cs typeface="+mn-cs"/>
              </a:rPr>
              <a:t> Project Context and Introduction</a:t>
            </a:r>
            <a:endParaRPr lang="en-US" sz="2400" kern="0" dirty="0">
              <a:solidFill>
                <a:srgbClr val="7030A0"/>
              </a:solidFill>
              <a:latin typeface="Graphik" panose="020B0503030202060203" pitchFamily="34" charset="0"/>
              <a:cs typeface="+mn-cs"/>
            </a:endParaRPr>
          </a:p>
          <a:p>
            <a:pPr marL="327422" lvl="1" indent="-285750">
              <a:buFont typeface="Arial" panose="020B0604020202020204" pitchFamily="34" charset="0"/>
              <a:buChar char="•"/>
            </a:pPr>
            <a:r>
              <a:rPr lang="en-US" sz="2600" b="0" spc="-113" dirty="0" err="1">
                <a:solidFill>
                  <a:schemeClr val="tx1"/>
                </a:solidFill>
                <a:latin typeface="Graphik" panose="020B0503030202060203" pitchFamily="34" charset="0"/>
                <a:cs typeface="+mn-cs"/>
              </a:rPr>
              <a:t>S</a:t>
            </a:r>
            <a:r>
              <a:rPr lang="en-US" sz="2600" b="0" spc="-113" dirty="0" err="1">
                <a:solidFill>
                  <a:srgbClr val="FF0000"/>
                </a:solidFill>
                <a:latin typeface="Graphik" panose="020B0503030202060203" pitchFamily="34" charset="0"/>
                <a:cs typeface="+mn-cs"/>
              </a:rPr>
              <a:t>♥</a:t>
            </a:r>
            <a:r>
              <a:rPr lang="en-US" sz="2600" b="0" spc="-113" dirty="0" err="1">
                <a:solidFill>
                  <a:schemeClr val="tx1"/>
                </a:solidFill>
                <a:latin typeface="Graphik" panose="020B0503030202060203" pitchFamily="34" charset="0"/>
                <a:cs typeface="+mn-cs"/>
              </a:rPr>
              <a:t>Code</a:t>
            </a:r>
            <a:r>
              <a:rPr lang="en-US" sz="2600" b="0" spc="-113" dirty="0">
                <a:solidFill>
                  <a:schemeClr val="tx1"/>
                </a:solidFill>
                <a:latin typeface="Graphik" panose="020B0503030202060203" pitchFamily="34" charset="0"/>
                <a:cs typeface="+mn-cs"/>
              </a:rPr>
              <a:t> Project Approach</a:t>
            </a:r>
            <a:r>
              <a:rPr lang="sk-SK" sz="2600" b="0" spc="-113" dirty="0">
                <a:solidFill>
                  <a:schemeClr val="tx1"/>
                </a:solidFill>
                <a:latin typeface="Graphik" panose="020B0503030202060203" pitchFamily="34" charset="0"/>
                <a:cs typeface="+mn-cs"/>
              </a:rPr>
              <a:t>	</a:t>
            </a:r>
            <a:r>
              <a:rPr lang="en-US" sz="2600" b="0" spc="-113" dirty="0">
                <a:solidFill>
                  <a:schemeClr val="tx1"/>
                </a:solidFill>
                <a:latin typeface="Graphik" panose="020B0503030202060203" pitchFamily="34" charset="0"/>
                <a:cs typeface="+mn-cs"/>
              </a:rPr>
              <a:t> and Delivery</a:t>
            </a:r>
            <a:r>
              <a:rPr lang="sk-SK" sz="2600" b="0" spc="-113" dirty="0">
                <a:solidFill>
                  <a:schemeClr val="tx1"/>
                </a:solidFill>
                <a:latin typeface="Graphik" panose="020B0503030202060203" pitchFamily="34" charset="0"/>
                <a:cs typeface="+mn-cs"/>
              </a:rPr>
              <a:t>	</a:t>
            </a:r>
            <a:r>
              <a:rPr lang="en-US" sz="2600" b="0" spc="-113" dirty="0">
                <a:solidFill>
                  <a:schemeClr val="tx1"/>
                </a:solidFill>
                <a:latin typeface="Graphik" panose="020B0503030202060203" pitchFamily="34" charset="0"/>
                <a:cs typeface="+mn-cs"/>
              </a:rPr>
              <a:t>        	      </a:t>
            </a:r>
          </a:p>
          <a:p>
            <a:pPr marL="327422" lvl="1" indent="-285750">
              <a:buFont typeface="Arial" panose="020B0604020202020204" pitchFamily="34" charset="0"/>
              <a:buChar char="•"/>
            </a:pPr>
            <a:r>
              <a:rPr lang="en-US" sz="2600" b="0" spc="-113" dirty="0">
                <a:solidFill>
                  <a:schemeClr val="tx1"/>
                </a:solidFill>
                <a:latin typeface="Graphik" panose="020B0503030202060203" pitchFamily="34" charset="0"/>
                <a:cs typeface="+mn-cs"/>
              </a:rPr>
              <a:t>Q&amp;A 										</a:t>
            </a:r>
          </a:p>
        </p:txBody>
      </p:sp>
      <p:sp>
        <p:nvSpPr>
          <p:cNvPr id="4" name="Rectangle: Rounded Corners 3">
            <a:extLst>
              <a:ext uri="{FF2B5EF4-FFF2-40B4-BE49-F238E27FC236}">
                <a16:creationId xmlns:a16="http://schemas.microsoft.com/office/drawing/2014/main" id="{4473D78E-2F24-4424-9DF7-1DB366B82654}"/>
              </a:ext>
            </a:extLst>
          </p:cNvPr>
          <p:cNvSpPr/>
          <p:nvPr/>
        </p:nvSpPr>
        <p:spPr>
          <a:xfrm>
            <a:off x="238536" y="1127483"/>
            <a:ext cx="8158041" cy="438924"/>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2414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24B6-05AF-424A-8212-66661C1BDDE7}"/>
              </a:ext>
            </a:extLst>
          </p:cNvPr>
          <p:cNvSpPr>
            <a:spLocks noGrp="1"/>
          </p:cNvSpPr>
          <p:nvPr>
            <p:ph type="title"/>
          </p:nvPr>
        </p:nvSpPr>
        <p:spPr/>
        <p:txBody>
          <a:bodyPr vert="horz" lIns="0" tIns="45720" rIns="0" bIns="0" rtlCol="0" anchor="t" anchorCtr="0">
            <a:normAutofit/>
          </a:bodyPr>
          <a:lstStyle/>
          <a:p>
            <a:r>
              <a:rPr lang="en-GB" sz="2600" spc="-113" dirty="0">
                <a:solidFill>
                  <a:srgbClr val="A100FF"/>
                </a:solidFill>
                <a:latin typeface="Graphik Black" panose="020B0A03030202060203" pitchFamily="34" charset="0"/>
                <a:ea typeface="+mn-ea"/>
                <a:cs typeface="+mn-cs"/>
              </a:rPr>
              <a:t>NEW SKILLS NOW FRAMEWORK</a:t>
            </a:r>
          </a:p>
        </p:txBody>
      </p:sp>
      <p:sp>
        <p:nvSpPr>
          <p:cNvPr id="3" name="Footer Placeholder 2">
            <a:extLst>
              <a:ext uri="{FF2B5EF4-FFF2-40B4-BE49-F238E27FC236}">
                <a16:creationId xmlns:a16="http://schemas.microsoft.com/office/drawing/2014/main" id="{2BF045C9-20B4-474C-B24B-ED5A5A1600AA}"/>
              </a:ext>
            </a:extLst>
          </p:cNvPr>
          <p:cNvSpPr>
            <a:spLocks noGrp="1"/>
          </p:cNvSpPr>
          <p:nvPr>
            <p:ph type="ftr" sz="quarter" idx="3"/>
          </p:nvPr>
        </p:nvSpPr>
        <p:spPr>
          <a:xfrm>
            <a:off x="285752" y="4809747"/>
            <a:ext cx="4286249" cy="154781"/>
          </a:xfrm>
        </p:spPr>
        <p:txBody>
          <a:bodyPr/>
          <a:lstStyle/>
          <a:p>
            <a:pPr defTabSz="685800" fontAlgn="auto">
              <a:spcBef>
                <a:spcPts val="0"/>
              </a:spcBef>
              <a:spcAft>
                <a:spcPts val="0"/>
              </a:spcAft>
              <a:defRPr/>
            </a:pPr>
            <a:r>
              <a:rPr lang="en-US" dirty="0">
                <a:solidFill>
                  <a:prstClr val="white">
                    <a:lumMod val="65000"/>
                  </a:prstClr>
                </a:solidFill>
                <a:latin typeface="Graphik"/>
                <a:cs typeface="+mn-cs"/>
              </a:rPr>
              <a:t>Copyright © 2019 Accenture. All rights reserved.</a:t>
            </a:r>
          </a:p>
        </p:txBody>
      </p:sp>
      <p:sp>
        <p:nvSpPr>
          <p:cNvPr id="4" name="Slide Number Placeholder 3">
            <a:extLst>
              <a:ext uri="{FF2B5EF4-FFF2-40B4-BE49-F238E27FC236}">
                <a16:creationId xmlns:a16="http://schemas.microsoft.com/office/drawing/2014/main" id="{4095B1D8-1B96-4432-A830-824F82564F11}"/>
              </a:ext>
            </a:extLst>
          </p:cNvPr>
          <p:cNvSpPr>
            <a:spLocks noGrp="1"/>
          </p:cNvSpPr>
          <p:nvPr>
            <p:ph type="sldNum" sz="quarter" idx="4"/>
          </p:nvPr>
        </p:nvSpPr>
        <p:spPr>
          <a:xfrm>
            <a:off x="8515350" y="4809747"/>
            <a:ext cx="342901" cy="154781"/>
          </a:xfrm>
        </p:spPr>
        <p:txBody>
          <a:bodyPr/>
          <a:lstStyle/>
          <a:p>
            <a:pPr defTabSz="685800" fontAlgn="auto">
              <a:spcBef>
                <a:spcPts val="0"/>
              </a:spcBef>
              <a:spcAft>
                <a:spcPts val="0"/>
              </a:spcAft>
              <a:defRPr/>
            </a:pPr>
            <a:fld id="{4F9AC08D-23A9-440E-BCB9-AA1E9877CC38}" type="slidenum">
              <a:rPr lang="en-US">
                <a:solidFill>
                  <a:prstClr val="white">
                    <a:lumMod val="65000"/>
                  </a:prstClr>
                </a:solidFill>
                <a:latin typeface="Graphik"/>
                <a:cs typeface="+mn-cs"/>
              </a:rPr>
              <a:pPr defTabSz="685800" fontAlgn="auto">
                <a:spcBef>
                  <a:spcPts val="0"/>
                </a:spcBef>
                <a:spcAft>
                  <a:spcPts val="0"/>
                </a:spcAft>
                <a:defRPr/>
              </a:pPr>
              <a:t>30</a:t>
            </a:fld>
            <a:endParaRPr lang="en-US" dirty="0">
              <a:solidFill>
                <a:prstClr val="white">
                  <a:lumMod val="65000"/>
                </a:prstClr>
              </a:solidFill>
              <a:latin typeface="Graphik"/>
              <a:cs typeface="+mn-cs"/>
            </a:endParaRPr>
          </a:p>
        </p:txBody>
      </p:sp>
      <p:sp>
        <p:nvSpPr>
          <p:cNvPr id="6" name="Rectangle 5">
            <a:extLst>
              <a:ext uri="{FF2B5EF4-FFF2-40B4-BE49-F238E27FC236}">
                <a16:creationId xmlns:a16="http://schemas.microsoft.com/office/drawing/2014/main" id="{F1AD06CF-70A0-E04F-AE72-AAC78071759B}"/>
              </a:ext>
            </a:extLst>
          </p:cNvPr>
          <p:cNvSpPr/>
          <p:nvPr/>
        </p:nvSpPr>
        <p:spPr>
          <a:xfrm>
            <a:off x="457200" y="1226849"/>
            <a:ext cx="8458200" cy="567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Ins="7155000" rtlCol="0" anchor="ctr"/>
          <a:lstStyle/>
          <a:p>
            <a:pPr algn="ctr" defTabSz="685800" fontAlgn="auto">
              <a:spcBef>
                <a:spcPts val="0"/>
              </a:spcBef>
              <a:spcAft>
                <a:spcPts val="0"/>
              </a:spcAft>
              <a:defRPr/>
            </a:pPr>
            <a:r>
              <a:rPr lang="en-US" sz="1050" b="1" dirty="0">
                <a:solidFill>
                  <a:prstClr val="black"/>
                </a:solidFill>
                <a:latin typeface="Arial" panose="020B0604020202020204" pitchFamily="34" charset="0"/>
                <a:cs typeface="Arial" panose="020B0604020202020204" pitchFamily="34" charset="0"/>
              </a:rPr>
              <a:t>LEARN TO EARN</a:t>
            </a:r>
          </a:p>
        </p:txBody>
      </p:sp>
      <p:sp>
        <p:nvSpPr>
          <p:cNvPr id="8" name="Rectangle 7">
            <a:extLst>
              <a:ext uri="{FF2B5EF4-FFF2-40B4-BE49-F238E27FC236}">
                <a16:creationId xmlns:a16="http://schemas.microsoft.com/office/drawing/2014/main" id="{D1192661-FB67-114D-A87E-61535B54308B}"/>
              </a:ext>
            </a:extLst>
          </p:cNvPr>
          <p:cNvSpPr/>
          <p:nvPr/>
        </p:nvSpPr>
        <p:spPr>
          <a:xfrm>
            <a:off x="457200" y="1840222"/>
            <a:ext cx="8458200" cy="567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Ins="7155000" rtlCol="0" anchor="ctr"/>
          <a:lstStyle/>
          <a:p>
            <a:pPr algn="ctr" defTabSz="685800" fontAlgn="auto">
              <a:spcBef>
                <a:spcPts val="0"/>
              </a:spcBef>
              <a:spcAft>
                <a:spcPts val="0"/>
              </a:spcAft>
              <a:defRPr/>
            </a:pPr>
            <a:r>
              <a:rPr lang="en-US" sz="1050" b="1" dirty="0">
                <a:solidFill>
                  <a:prstClr val="black"/>
                </a:solidFill>
                <a:latin typeface="Arial" panose="020B0604020202020204" pitchFamily="34" charset="0"/>
                <a:cs typeface="Arial" panose="020B0604020202020204" pitchFamily="34" charset="0"/>
              </a:rPr>
              <a:t>BUILD TECH KNOW HOW</a:t>
            </a:r>
          </a:p>
        </p:txBody>
      </p:sp>
      <p:sp>
        <p:nvSpPr>
          <p:cNvPr id="9" name="Rectangle 8">
            <a:extLst>
              <a:ext uri="{FF2B5EF4-FFF2-40B4-BE49-F238E27FC236}">
                <a16:creationId xmlns:a16="http://schemas.microsoft.com/office/drawing/2014/main" id="{6C493D47-2409-8E4A-9DD5-25ED9E835BF2}"/>
              </a:ext>
            </a:extLst>
          </p:cNvPr>
          <p:cNvSpPr/>
          <p:nvPr/>
        </p:nvSpPr>
        <p:spPr>
          <a:xfrm>
            <a:off x="457200" y="2453596"/>
            <a:ext cx="8458200" cy="567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Ins="7155000" rtlCol="0" anchor="ctr"/>
          <a:lstStyle/>
          <a:p>
            <a:pPr algn="ctr" defTabSz="685800" fontAlgn="auto">
              <a:spcBef>
                <a:spcPts val="0"/>
              </a:spcBef>
              <a:spcAft>
                <a:spcPts val="0"/>
              </a:spcAft>
              <a:defRPr/>
            </a:pPr>
            <a:r>
              <a:rPr lang="en-US" sz="1050" b="1" dirty="0">
                <a:solidFill>
                  <a:prstClr val="black"/>
                </a:solidFill>
                <a:latin typeface="Arial" panose="020B0604020202020204" pitchFamily="34" charset="0"/>
                <a:cs typeface="Arial" panose="020B0604020202020204" pitchFamily="34" charset="0"/>
              </a:rPr>
              <a:t>APPLY WE’Q</a:t>
            </a:r>
          </a:p>
        </p:txBody>
      </p:sp>
      <p:sp>
        <p:nvSpPr>
          <p:cNvPr id="10" name="Rectangle 9">
            <a:extLst>
              <a:ext uri="{FF2B5EF4-FFF2-40B4-BE49-F238E27FC236}">
                <a16:creationId xmlns:a16="http://schemas.microsoft.com/office/drawing/2014/main" id="{05A3B86C-7B62-D444-9B69-5B26AA5BFA69}"/>
              </a:ext>
            </a:extLst>
          </p:cNvPr>
          <p:cNvSpPr/>
          <p:nvPr/>
        </p:nvSpPr>
        <p:spPr>
          <a:xfrm>
            <a:off x="457200" y="3066969"/>
            <a:ext cx="8458200" cy="567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Ins="7155000" rtlCol="0" anchor="ctr"/>
          <a:lstStyle/>
          <a:p>
            <a:pPr algn="ctr" defTabSz="685800" fontAlgn="auto">
              <a:spcBef>
                <a:spcPts val="0"/>
              </a:spcBef>
              <a:spcAft>
                <a:spcPts val="0"/>
              </a:spcAft>
              <a:defRPr/>
            </a:pPr>
            <a:r>
              <a:rPr lang="en-US" sz="1050" b="1" dirty="0">
                <a:solidFill>
                  <a:prstClr val="black"/>
                </a:solidFill>
                <a:latin typeface="Arial" panose="020B0604020202020204" pitchFamily="34" charset="0"/>
                <a:cs typeface="Arial" panose="020B0604020202020204" pitchFamily="34" charset="0"/>
              </a:rPr>
              <a:t>CREATE &amp; SOLVE</a:t>
            </a:r>
          </a:p>
        </p:txBody>
      </p:sp>
      <p:sp>
        <p:nvSpPr>
          <p:cNvPr id="11" name="Rectangle 10">
            <a:extLst>
              <a:ext uri="{FF2B5EF4-FFF2-40B4-BE49-F238E27FC236}">
                <a16:creationId xmlns:a16="http://schemas.microsoft.com/office/drawing/2014/main" id="{889E2D60-50FF-2342-9E9C-E9F8DAECF5BF}"/>
              </a:ext>
            </a:extLst>
          </p:cNvPr>
          <p:cNvSpPr/>
          <p:nvPr/>
        </p:nvSpPr>
        <p:spPr>
          <a:xfrm>
            <a:off x="457200" y="3680342"/>
            <a:ext cx="8458200" cy="567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Ins="7155000" rtlCol="0" anchor="ctr"/>
          <a:lstStyle/>
          <a:p>
            <a:pPr algn="ctr" defTabSz="685800" fontAlgn="auto">
              <a:spcBef>
                <a:spcPts val="0"/>
              </a:spcBef>
              <a:spcAft>
                <a:spcPts val="0"/>
              </a:spcAft>
              <a:defRPr/>
            </a:pPr>
            <a:r>
              <a:rPr lang="en-US" sz="1050" b="1" dirty="0">
                <a:solidFill>
                  <a:prstClr val="black"/>
                </a:solidFill>
                <a:latin typeface="Arial" panose="020B0604020202020204" pitchFamily="34" charset="0"/>
                <a:cs typeface="Arial" panose="020B0604020202020204" pitchFamily="34" charset="0"/>
              </a:rPr>
              <a:t>CULTIVATE A GROWTH MINDSET</a:t>
            </a:r>
          </a:p>
        </p:txBody>
      </p:sp>
      <p:sp>
        <p:nvSpPr>
          <p:cNvPr id="12" name="Rectangle 11">
            <a:extLst>
              <a:ext uri="{FF2B5EF4-FFF2-40B4-BE49-F238E27FC236}">
                <a16:creationId xmlns:a16="http://schemas.microsoft.com/office/drawing/2014/main" id="{FA2784BF-4005-8E48-8007-F0740677E349}"/>
              </a:ext>
            </a:extLst>
          </p:cNvPr>
          <p:cNvSpPr/>
          <p:nvPr/>
        </p:nvSpPr>
        <p:spPr>
          <a:xfrm>
            <a:off x="457200" y="4293717"/>
            <a:ext cx="8458200" cy="567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Ins="7155000" rtlCol="0" anchor="ctr"/>
          <a:lstStyle/>
          <a:p>
            <a:pPr algn="ctr" defTabSz="685800" fontAlgn="auto">
              <a:spcBef>
                <a:spcPts val="0"/>
              </a:spcBef>
              <a:spcAft>
                <a:spcPts val="0"/>
              </a:spcAft>
              <a:defRPr/>
            </a:pPr>
            <a:r>
              <a:rPr lang="en-US" sz="1050" b="1" dirty="0">
                <a:solidFill>
                  <a:prstClr val="black"/>
                </a:solidFill>
                <a:latin typeface="Arial" panose="020B0604020202020204" pitchFamily="34" charset="0"/>
                <a:cs typeface="Arial" panose="020B0604020202020204" pitchFamily="34" charset="0"/>
              </a:rPr>
              <a:t>SPECIALISE FOR WORK</a:t>
            </a:r>
          </a:p>
        </p:txBody>
      </p:sp>
      <p:grpSp>
        <p:nvGrpSpPr>
          <p:cNvPr id="32" name="Group 31">
            <a:extLst>
              <a:ext uri="{FF2B5EF4-FFF2-40B4-BE49-F238E27FC236}">
                <a16:creationId xmlns:a16="http://schemas.microsoft.com/office/drawing/2014/main" id="{B1BC382D-FE8B-A54E-9F53-43D43E041059}"/>
              </a:ext>
            </a:extLst>
          </p:cNvPr>
          <p:cNvGrpSpPr/>
          <p:nvPr/>
        </p:nvGrpSpPr>
        <p:grpSpPr>
          <a:xfrm>
            <a:off x="171450" y="1226848"/>
            <a:ext cx="567000" cy="567000"/>
            <a:chOff x="228600" y="1646398"/>
            <a:chExt cx="756000" cy="756000"/>
          </a:xfrm>
        </p:grpSpPr>
        <p:sp>
          <p:nvSpPr>
            <p:cNvPr id="14" name="Oval 13">
              <a:extLst>
                <a:ext uri="{FF2B5EF4-FFF2-40B4-BE49-F238E27FC236}">
                  <a16:creationId xmlns:a16="http://schemas.microsoft.com/office/drawing/2014/main" id="{E63E0F07-69B1-A246-8C3D-9A207112A7EC}"/>
                </a:ext>
              </a:extLst>
            </p:cNvPr>
            <p:cNvSpPr/>
            <p:nvPr/>
          </p:nvSpPr>
          <p:spPr>
            <a:xfrm>
              <a:off x="228600" y="1646398"/>
              <a:ext cx="756000" cy="7560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Graphik"/>
              </a:endParaRPr>
            </a:p>
          </p:txBody>
        </p:sp>
        <p:pic>
          <p:nvPicPr>
            <p:cNvPr id="21" name="Picture 20">
              <a:extLst>
                <a:ext uri="{FF2B5EF4-FFF2-40B4-BE49-F238E27FC236}">
                  <a16:creationId xmlns:a16="http://schemas.microsoft.com/office/drawing/2014/main" id="{085E522C-F147-0945-8133-04C592FCFDC1}"/>
                </a:ext>
              </a:extLst>
            </p:cNvPr>
            <p:cNvPicPr>
              <a:picLocks noChangeAspect="1"/>
            </p:cNvPicPr>
            <p:nvPr/>
          </p:nvPicPr>
          <p:blipFill rotWithShape="1">
            <a:blip r:embed="rId2"/>
            <a:srcRect l="21103" t="16566" r="14819" b="14792"/>
            <a:stretch/>
          </p:blipFill>
          <p:spPr>
            <a:xfrm>
              <a:off x="359357" y="1772398"/>
              <a:ext cx="494487" cy="504000"/>
            </a:xfrm>
            <a:prstGeom prst="rect">
              <a:avLst/>
            </a:prstGeom>
          </p:spPr>
        </p:pic>
      </p:grpSp>
      <p:grpSp>
        <p:nvGrpSpPr>
          <p:cNvPr id="33" name="Group 32">
            <a:extLst>
              <a:ext uri="{FF2B5EF4-FFF2-40B4-BE49-F238E27FC236}">
                <a16:creationId xmlns:a16="http://schemas.microsoft.com/office/drawing/2014/main" id="{3F6CF780-A9B5-534D-9176-7BD7669B3063}"/>
              </a:ext>
            </a:extLst>
          </p:cNvPr>
          <p:cNvGrpSpPr/>
          <p:nvPr/>
        </p:nvGrpSpPr>
        <p:grpSpPr>
          <a:xfrm>
            <a:off x="171450" y="1840222"/>
            <a:ext cx="567000" cy="567000"/>
            <a:chOff x="228600" y="2464230"/>
            <a:chExt cx="756000" cy="756000"/>
          </a:xfrm>
        </p:grpSpPr>
        <p:sp>
          <p:nvSpPr>
            <p:cNvPr id="15" name="Oval 14">
              <a:extLst>
                <a:ext uri="{FF2B5EF4-FFF2-40B4-BE49-F238E27FC236}">
                  <a16:creationId xmlns:a16="http://schemas.microsoft.com/office/drawing/2014/main" id="{44884FCB-16E4-6C4C-AF44-CE7E06869256}"/>
                </a:ext>
              </a:extLst>
            </p:cNvPr>
            <p:cNvSpPr/>
            <p:nvPr/>
          </p:nvSpPr>
          <p:spPr>
            <a:xfrm>
              <a:off x="228600" y="2464230"/>
              <a:ext cx="756000" cy="7560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Graphik"/>
              </a:endParaRPr>
            </a:p>
          </p:txBody>
        </p:sp>
        <p:pic>
          <p:nvPicPr>
            <p:cNvPr id="23" name="Picture 22">
              <a:extLst>
                <a:ext uri="{FF2B5EF4-FFF2-40B4-BE49-F238E27FC236}">
                  <a16:creationId xmlns:a16="http://schemas.microsoft.com/office/drawing/2014/main" id="{5B861E6D-E7D4-8A49-8BFE-D422F2420120}"/>
                </a:ext>
              </a:extLst>
            </p:cNvPr>
            <p:cNvPicPr>
              <a:picLocks noChangeAspect="1"/>
            </p:cNvPicPr>
            <p:nvPr/>
          </p:nvPicPr>
          <p:blipFill rotWithShape="1">
            <a:blip r:embed="rId3"/>
            <a:srcRect l="7727" t="9441" r="8791" b="12026"/>
            <a:stretch/>
          </p:blipFill>
          <p:spPr>
            <a:xfrm>
              <a:off x="321451" y="2608230"/>
              <a:ext cx="570298" cy="468000"/>
            </a:xfrm>
            <a:prstGeom prst="rect">
              <a:avLst/>
            </a:prstGeom>
          </p:spPr>
        </p:pic>
      </p:grpSp>
      <p:grpSp>
        <p:nvGrpSpPr>
          <p:cNvPr id="34" name="Group 33">
            <a:extLst>
              <a:ext uri="{FF2B5EF4-FFF2-40B4-BE49-F238E27FC236}">
                <a16:creationId xmlns:a16="http://schemas.microsoft.com/office/drawing/2014/main" id="{E05C72CF-6111-A747-8660-5AE98B12393E}"/>
              </a:ext>
            </a:extLst>
          </p:cNvPr>
          <p:cNvGrpSpPr/>
          <p:nvPr/>
        </p:nvGrpSpPr>
        <p:grpSpPr>
          <a:xfrm>
            <a:off x="171450" y="2453596"/>
            <a:ext cx="567000" cy="567000"/>
            <a:chOff x="228600" y="3282062"/>
            <a:chExt cx="756000" cy="756000"/>
          </a:xfrm>
        </p:grpSpPr>
        <p:sp>
          <p:nvSpPr>
            <p:cNvPr id="16" name="Oval 15">
              <a:extLst>
                <a:ext uri="{FF2B5EF4-FFF2-40B4-BE49-F238E27FC236}">
                  <a16:creationId xmlns:a16="http://schemas.microsoft.com/office/drawing/2014/main" id="{ED48B8FE-D7BA-464F-BB3E-1ABB61E5C87C}"/>
                </a:ext>
              </a:extLst>
            </p:cNvPr>
            <p:cNvSpPr/>
            <p:nvPr/>
          </p:nvSpPr>
          <p:spPr>
            <a:xfrm>
              <a:off x="228600" y="3282062"/>
              <a:ext cx="756000" cy="7560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Graphik"/>
              </a:endParaRPr>
            </a:p>
          </p:txBody>
        </p:sp>
        <p:pic>
          <p:nvPicPr>
            <p:cNvPr id="25" name="Picture 24">
              <a:extLst>
                <a:ext uri="{FF2B5EF4-FFF2-40B4-BE49-F238E27FC236}">
                  <a16:creationId xmlns:a16="http://schemas.microsoft.com/office/drawing/2014/main" id="{36C463A3-DA66-B149-A9E8-1122E6F67C3B}"/>
                </a:ext>
              </a:extLst>
            </p:cNvPr>
            <p:cNvPicPr>
              <a:picLocks noChangeAspect="1"/>
            </p:cNvPicPr>
            <p:nvPr/>
          </p:nvPicPr>
          <p:blipFill rotWithShape="1">
            <a:blip r:embed="rId4"/>
            <a:srcRect l="32508" t="24101" r="8089" b="14882"/>
            <a:stretch/>
          </p:blipFill>
          <p:spPr>
            <a:xfrm>
              <a:off x="352946" y="3408062"/>
              <a:ext cx="507308" cy="504000"/>
            </a:xfrm>
            <a:prstGeom prst="rect">
              <a:avLst/>
            </a:prstGeom>
          </p:spPr>
        </p:pic>
      </p:grpSp>
      <p:grpSp>
        <p:nvGrpSpPr>
          <p:cNvPr id="35" name="Group 34">
            <a:extLst>
              <a:ext uri="{FF2B5EF4-FFF2-40B4-BE49-F238E27FC236}">
                <a16:creationId xmlns:a16="http://schemas.microsoft.com/office/drawing/2014/main" id="{A6D67F24-6097-F147-B0F2-B4D16FA53FB7}"/>
              </a:ext>
            </a:extLst>
          </p:cNvPr>
          <p:cNvGrpSpPr/>
          <p:nvPr/>
        </p:nvGrpSpPr>
        <p:grpSpPr>
          <a:xfrm>
            <a:off x="171450" y="3066970"/>
            <a:ext cx="567000" cy="567000"/>
            <a:chOff x="228600" y="4099894"/>
            <a:chExt cx="756000" cy="756000"/>
          </a:xfrm>
        </p:grpSpPr>
        <p:sp>
          <p:nvSpPr>
            <p:cNvPr id="17" name="Oval 16">
              <a:extLst>
                <a:ext uri="{FF2B5EF4-FFF2-40B4-BE49-F238E27FC236}">
                  <a16:creationId xmlns:a16="http://schemas.microsoft.com/office/drawing/2014/main" id="{C8DC0E0F-D647-9A47-959D-62093970381B}"/>
                </a:ext>
              </a:extLst>
            </p:cNvPr>
            <p:cNvSpPr/>
            <p:nvPr/>
          </p:nvSpPr>
          <p:spPr>
            <a:xfrm>
              <a:off x="228600" y="4099894"/>
              <a:ext cx="756000" cy="7560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Graphik"/>
              </a:endParaRPr>
            </a:p>
          </p:txBody>
        </p:sp>
        <p:pic>
          <p:nvPicPr>
            <p:cNvPr id="27" name="Picture 26">
              <a:extLst>
                <a:ext uri="{FF2B5EF4-FFF2-40B4-BE49-F238E27FC236}">
                  <a16:creationId xmlns:a16="http://schemas.microsoft.com/office/drawing/2014/main" id="{780ABEC6-CB31-3643-8776-F6869CCA8419}"/>
                </a:ext>
              </a:extLst>
            </p:cNvPr>
            <p:cNvPicPr>
              <a:picLocks noChangeAspect="1"/>
            </p:cNvPicPr>
            <p:nvPr/>
          </p:nvPicPr>
          <p:blipFill rotWithShape="1">
            <a:blip r:embed="rId5"/>
            <a:srcRect l="19918" t="5807" r="11364" b="9966"/>
            <a:stretch/>
          </p:blipFill>
          <p:spPr>
            <a:xfrm>
              <a:off x="400376" y="4207894"/>
              <a:ext cx="412448" cy="540000"/>
            </a:xfrm>
            <a:prstGeom prst="rect">
              <a:avLst/>
            </a:prstGeom>
          </p:spPr>
        </p:pic>
      </p:grpSp>
      <p:grpSp>
        <p:nvGrpSpPr>
          <p:cNvPr id="36" name="Group 35">
            <a:extLst>
              <a:ext uri="{FF2B5EF4-FFF2-40B4-BE49-F238E27FC236}">
                <a16:creationId xmlns:a16="http://schemas.microsoft.com/office/drawing/2014/main" id="{B33B9833-F433-8D44-B937-93C66AC86541}"/>
              </a:ext>
            </a:extLst>
          </p:cNvPr>
          <p:cNvGrpSpPr/>
          <p:nvPr/>
        </p:nvGrpSpPr>
        <p:grpSpPr>
          <a:xfrm>
            <a:off x="171450" y="3680344"/>
            <a:ext cx="567000" cy="567000"/>
            <a:chOff x="228600" y="4917726"/>
            <a:chExt cx="756000" cy="756000"/>
          </a:xfrm>
        </p:grpSpPr>
        <p:sp>
          <p:nvSpPr>
            <p:cNvPr id="18" name="Oval 17">
              <a:extLst>
                <a:ext uri="{FF2B5EF4-FFF2-40B4-BE49-F238E27FC236}">
                  <a16:creationId xmlns:a16="http://schemas.microsoft.com/office/drawing/2014/main" id="{B00675D3-7CF2-7547-B990-75F2E04E9DE7}"/>
                </a:ext>
              </a:extLst>
            </p:cNvPr>
            <p:cNvSpPr/>
            <p:nvPr/>
          </p:nvSpPr>
          <p:spPr>
            <a:xfrm>
              <a:off x="228600" y="4917726"/>
              <a:ext cx="756000" cy="7560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Graphik"/>
              </a:endParaRPr>
            </a:p>
          </p:txBody>
        </p:sp>
        <p:pic>
          <p:nvPicPr>
            <p:cNvPr id="29" name="Picture 28">
              <a:extLst>
                <a:ext uri="{FF2B5EF4-FFF2-40B4-BE49-F238E27FC236}">
                  <a16:creationId xmlns:a16="http://schemas.microsoft.com/office/drawing/2014/main" id="{7F093D94-FC09-F046-9F5B-65658756FD38}"/>
                </a:ext>
              </a:extLst>
            </p:cNvPr>
            <p:cNvPicPr>
              <a:picLocks noChangeAspect="1"/>
            </p:cNvPicPr>
            <p:nvPr/>
          </p:nvPicPr>
          <p:blipFill rotWithShape="1">
            <a:blip r:embed="rId6"/>
            <a:srcRect l="13313" t="6504" r="13879" b="8648"/>
            <a:stretch/>
          </p:blipFill>
          <p:spPr>
            <a:xfrm>
              <a:off x="395976" y="5025726"/>
              <a:ext cx="421249" cy="540000"/>
            </a:xfrm>
            <a:prstGeom prst="rect">
              <a:avLst/>
            </a:prstGeom>
          </p:spPr>
        </p:pic>
      </p:grpSp>
      <p:grpSp>
        <p:nvGrpSpPr>
          <p:cNvPr id="37" name="Group 36">
            <a:extLst>
              <a:ext uri="{FF2B5EF4-FFF2-40B4-BE49-F238E27FC236}">
                <a16:creationId xmlns:a16="http://schemas.microsoft.com/office/drawing/2014/main" id="{4CEA32C4-54AD-CB49-BEE5-9CF3C9F21C32}"/>
              </a:ext>
            </a:extLst>
          </p:cNvPr>
          <p:cNvGrpSpPr/>
          <p:nvPr/>
        </p:nvGrpSpPr>
        <p:grpSpPr>
          <a:xfrm>
            <a:off x="171450" y="4293717"/>
            <a:ext cx="567000" cy="567000"/>
            <a:chOff x="228600" y="5735557"/>
            <a:chExt cx="756000" cy="756000"/>
          </a:xfrm>
        </p:grpSpPr>
        <p:sp>
          <p:nvSpPr>
            <p:cNvPr id="19" name="Oval 18">
              <a:extLst>
                <a:ext uri="{FF2B5EF4-FFF2-40B4-BE49-F238E27FC236}">
                  <a16:creationId xmlns:a16="http://schemas.microsoft.com/office/drawing/2014/main" id="{541B80CE-E313-B148-938A-A5D8F5E7E929}"/>
                </a:ext>
              </a:extLst>
            </p:cNvPr>
            <p:cNvSpPr/>
            <p:nvPr/>
          </p:nvSpPr>
          <p:spPr>
            <a:xfrm>
              <a:off x="228600" y="5735557"/>
              <a:ext cx="756000" cy="7560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Graphik"/>
              </a:endParaRPr>
            </a:p>
          </p:txBody>
        </p:sp>
        <p:pic>
          <p:nvPicPr>
            <p:cNvPr id="31" name="Picture 30">
              <a:extLst>
                <a:ext uri="{FF2B5EF4-FFF2-40B4-BE49-F238E27FC236}">
                  <a16:creationId xmlns:a16="http://schemas.microsoft.com/office/drawing/2014/main" id="{91581715-FB8B-454F-90D6-81866A0C7ABD}"/>
                </a:ext>
              </a:extLst>
            </p:cNvPr>
            <p:cNvPicPr>
              <a:picLocks noChangeAspect="1"/>
            </p:cNvPicPr>
            <p:nvPr/>
          </p:nvPicPr>
          <p:blipFill rotWithShape="1">
            <a:blip r:embed="rId7"/>
            <a:srcRect l="10192" t="2845" r="14808" b="15299"/>
            <a:stretch/>
          </p:blipFill>
          <p:spPr>
            <a:xfrm>
              <a:off x="348460" y="5843557"/>
              <a:ext cx="516280" cy="540000"/>
            </a:xfrm>
            <a:prstGeom prst="rect">
              <a:avLst/>
            </a:prstGeom>
          </p:spPr>
        </p:pic>
      </p:grpSp>
      <p:sp>
        <p:nvSpPr>
          <p:cNvPr id="7" name="Rectangle 6">
            <a:extLst>
              <a:ext uri="{FF2B5EF4-FFF2-40B4-BE49-F238E27FC236}">
                <a16:creationId xmlns:a16="http://schemas.microsoft.com/office/drawing/2014/main" id="{DA72E78C-D20D-AC43-A7DA-0F46C7B48E1C}"/>
              </a:ext>
            </a:extLst>
          </p:cNvPr>
          <p:cNvSpPr/>
          <p:nvPr/>
        </p:nvSpPr>
        <p:spPr>
          <a:xfrm>
            <a:off x="1828800" y="1226848"/>
            <a:ext cx="1828800" cy="5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r>
              <a:rPr lang="en-US" sz="900" dirty="0">
                <a:solidFill>
                  <a:prstClr val="black"/>
                </a:solidFill>
                <a:latin typeface="Arial" panose="020B0604020202020204" pitchFamily="34" charset="0"/>
                <a:cs typeface="Arial" panose="020B0604020202020204" pitchFamily="34" charset="0"/>
              </a:rPr>
              <a:t>Foundational skills to get work and be ready for the workforce</a:t>
            </a:r>
          </a:p>
        </p:txBody>
      </p:sp>
      <p:sp>
        <p:nvSpPr>
          <p:cNvPr id="38" name="Rectangle 37">
            <a:extLst>
              <a:ext uri="{FF2B5EF4-FFF2-40B4-BE49-F238E27FC236}">
                <a16:creationId xmlns:a16="http://schemas.microsoft.com/office/drawing/2014/main" id="{3B34A2F2-E089-4E4C-AA7E-321A5034E246}"/>
              </a:ext>
            </a:extLst>
          </p:cNvPr>
          <p:cNvSpPr/>
          <p:nvPr/>
        </p:nvSpPr>
        <p:spPr>
          <a:xfrm>
            <a:off x="1828800" y="1840222"/>
            <a:ext cx="1828800" cy="5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r>
              <a:rPr lang="en-US" sz="900" dirty="0">
                <a:solidFill>
                  <a:prstClr val="black"/>
                </a:solidFill>
                <a:latin typeface="Arial" panose="020B0604020202020204" pitchFamily="34" charset="0"/>
                <a:cs typeface="Arial" panose="020B0604020202020204" pitchFamily="34" charset="0"/>
              </a:rPr>
              <a:t>Skills and know-how to use, manipulate, and create technologies and data</a:t>
            </a:r>
          </a:p>
        </p:txBody>
      </p:sp>
      <p:sp>
        <p:nvSpPr>
          <p:cNvPr id="39" name="Rectangle 38">
            <a:extLst>
              <a:ext uri="{FF2B5EF4-FFF2-40B4-BE49-F238E27FC236}">
                <a16:creationId xmlns:a16="http://schemas.microsoft.com/office/drawing/2014/main" id="{204CAF63-D3ED-C44E-BD04-1B5CA94015A4}"/>
              </a:ext>
            </a:extLst>
          </p:cNvPr>
          <p:cNvSpPr/>
          <p:nvPr/>
        </p:nvSpPr>
        <p:spPr>
          <a:xfrm>
            <a:off x="1828800" y="2453596"/>
            <a:ext cx="1828800" cy="5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r>
              <a:rPr lang="en-US" sz="900" dirty="0">
                <a:solidFill>
                  <a:prstClr val="black"/>
                </a:solidFill>
                <a:latin typeface="Arial" panose="020B0604020202020204" pitchFamily="34" charset="0"/>
                <a:cs typeface="Arial" panose="020B0604020202020204" pitchFamily="34" charset="0"/>
              </a:rPr>
              <a:t>Skills to interact, build relationships and show the self-awareness needed to work with others in-person and virtually</a:t>
            </a:r>
          </a:p>
        </p:txBody>
      </p:sp>
      <p:sp>
        <p:nvSpPr>
          <p:cNvPr id="40" name="Rectangle 39">
            <a:extLst>
              <a:ext uri="{FF2B5EF4-FFF2-40B4-BE49-F238E27FC236}">
                <a16:creationId xmlns:a16="http://schemas.microsoft.com/office/drawing/2014/main" id="{9E0234E3-491C-6B47-AE4F-9D0067B651D7}"/>
              </a:ext>
            </a:extLst>
          </p:cNvPr>
          <p:cNvSpPr/>
          <p:nvPr/>
        </p:nvSpPr>
        <p:spPr>
          <a:xfrm>
            <a:off x="1828800" y="3066970"/>
            <a:ext cx="1828800" cy="5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r>
              <a:rPr lang="en-US" sz="900" dirty="0">
                <a:solidFill>
                  <a:prstClr val="black"/>
                </a:solidFill>
                <a:latin typeface="Arial" panose="020B0604020202020204" pitchFamily="34" charset="0"/>
                <a:cs typeface="Arial" panose="020B0604020202020204" pitchFamily="34" charset="0"/>
              </a:rPr>
              <a:t>Skills to approach problem-solving creatively, using empathy, logic and novel thinking</a:t>
            </a:r>
          </a:p>
        </p:txBody>
      </p:sp>
      <p:sp>
        <p:nvSpPr>
          <p:cNvPr id="41" name="Rectangle 40">
            <a:extLst>
              <a:ext uri="{FF2B5EF4-FFF2-40B4-BE49-F238E27FC236}">
                <a16:creationId xmlns:a16="http://schemas.microsoft.com/office/drawing/2014/main" id="{15361D34-CA66-ED45-A65D-5C3988EDC306}"/>
              </a:ext>
            </a:extLst>
          </p:cNvPr>
          <p:cNvSpPr/>
          <p:nvPr/>
        </p:nvSpPr>
        <p:spPr>
          <a:xfrm>
            <a:off x="1828800" y="3680344"/>
            <a:ext cx="1828800" cy="5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r>
              <a:rPr lang="en-US" sz="900" dirty="0">
                <a:solidFill>
                  <a:prstClr val="black"/>
                </a:solidFill>
                <a:latin typeface="Arial" panose="020B0604020202020204" pitchFamily="34" charset="0"/>
                <a:cs typeface="Arial" panose="020B0604020202020204" pitchFamily="34" charset="0"/>
              </a:rPr>
              <a:t>Skills to stay relevant, continuously learn and grow, and adapt to change</a:t>
            </a:r>
          </a:p>
        </p:txBody>
      </p:sp>
      <p:sp>
        <p:nvSpPr>
          <p:cNvPr id="42" name="Rectangle 41">
            <a:extLst>
              <a:ext uri="{FF2B5EF4-FFF2-40B4-BE49-F238E27FC236}">
                <a16:creationId xmlns:a16="http://schemas.microsoft.com/office/drawing/2014/main" id="{D98A32DF-90B7-0E41-805C-750C5882D1BC}"/>
              </a:ext>
            </a:extLst>
          </p:cNvPr>
          <p:cNvSpPr/>
          <p:nvPr/>
        </p:nvSpPr>
        <p:spPr>
          <a:xfrm>
            <a:off x="1828800" y="4293717"/>
            <a:ext cx="1828800" cy="5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r>
              <a:rPr lang="en-US" sz="900" dirty="0">
                <a:solidFill>
                  <a:prstClr val="black"/>
                </a:solidFill>
                <a:latin typeface="Arial" panose="020B0604020202020204" pitchFamily="34" charset="0"/>
                <a:cs typeface="Arial" panose="020B0604020202020204" pitchFamily="34" charset="0"/>
              </a:rPr>
              <a:t>Relevant skills to address local market priorities and industry needs</a:t>
            </a:r>
          </a:p>
        </p:txBody>
      </p:sp>
      <p:sp>
        <p:nvSpPr>
          <p:cNvPr id="43" name="Rectangle 42">
            <a:extLst>
              <a:ext uri="{FF2B5EF4-FFF2-40B4-BE49-F238E27FC236}">
                <a16:creationId xmlns:a16="http://schemas.microsoft.com/office/drawing/2014/main" id="{34CC14DF-802D-E64F-BBED-388567C91EEA}"/>
              </a:ext>
            </a:extLst>
          </p:cNvPr>
          <p:cNvSpPr/>
          <p:nvPr/>
        </p:nvSpPr>
        <p:spPr>
          <a:xfrm>
            <a:off x="3434963" y="1226848"/>
            <a:ext cx="1977637" cy="5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Digital literacy</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Focused attention</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Numeracy, writing and reading</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Self-efficacy &amp; working memory</a:t>
            </a:r>
          </a:p>
        </p:txBody>
      </p:sp>
      <p:sp>
        <p:nvSpPr>
          <p:cNvPr id="44" name="Rectangle 43">
            <a:extLst>
              <a:ext uri="{FF2B5EF4-FFF2-40B4-BE49-F238E27FC236}">
                <a16:creationId xmlns:a16="http://schemas.microsoft.com/office/drawing/2014/main" id="{F5C89DAF-7A5D-984D-9A6B-21DDD8DBC9F7}"/>
              </a:ext>
            </a:extLst>
          </p:cNvPr>
          <p:cNvSpPr/>
          <p:nvPr/>
        </p:nvSpPr>
        <p:spPr>
          <a:xfrm>
            <a:off x="5273830" y="1226848"/>
            <a:ext cx="1755000" cy="5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Employability basics</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Organisation &amp; time mgmt.</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Prioritisation</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Sequencing</a:t>
            </a:r>
          </a:p>
        </p:txBody>
      </p:sp>
      <p:sp>
        <p:nvSpPr>
          <p:cNvPr id="45" name="Rectangle 44">
            <a:extLst>
              <a:ext uri="{FF2B5EF4-FFF2-40B4-BE49-F238E27FC236}">
                <a16:creationId xmlns:a16="http://schemas.microsoft.com/office/drawing/2014/main" id="{2A4B719D-6FEF-1D40-8F70-349B0A7CA6B0}"/>
              </a:ext>
            </a:extLst>
          </p:cNvPr>
          <p:cNvSpPr/>
          <p:nvPr/>
        </p:nvSpPr>
        <p:spPr>
          <a:xfrm>
            <a:off x="7160400" y="1226848"/>
            <a:ext cx="1755000" cy="5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Business conduct &amp; protocol</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Job searching (e.g. resume writing and interviewing)</a:t>
            </a:r>
          </a:p>
        </p:txBody>
      </p:sp>
      <p:grpSp>
        <p:nvGrpSpPr>
          <p:cNvPr id="46" name="Group 45">
            <a:extLst>
              <a:ext uri="{FF2B5EF4-FFF2-40B4-BE49-F238E27FC236}">
                <a16:creationId xmlns:a16="http://schemas.microsoft.com/office/drawing/2014/main" id="{77D15425-379C-E34D-9622-AE0BAFA80D92}"/>
              </a:ext>
            </a:extLst>
          </p:cNvPr>
          <p:cNvGrpSpPr/>
          <p:nvPr/>
        </p:nvGrpSpPr>
        <p:grpSpPr>
          <a:xfrm>
            <a:off x="3434963" y="1840222"/>
            <a:ext cx="5480437" cy="567000"/>
            <a:chOff x="4876800" y="1646398"/>
            <a:chExt cx="7010400" cy="756000"/>
          </a:xfrm>
          <a:noFill/>
        </p:grpSpPr>
        <p:sp>
          <p:nvSpPr>
            <p:cNvPr id="47" name="Rectangle 46">
              <a:extLst>
                <a:ext uri="{FF2B5EF4-FFF2-40B4-BE49-F238E27FC236}">
                  <a16:creationId xmlns:a16="http://schemas.microsoft.com/office/drawing/2014/main" id="{1CC4AE37-83AE-5F40-8235-5766B840AE46}"/>
                </a:ext>
              </a:extLst>
            </p:cNvPr>
            <p:cNvSpPr/>
            <p:nvPr/>
          </p:nvSpPr>
          <p:spPr>
            <a:xfrm>
              <a:off x="48768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Awareness of and ability to use professional tools &amp; programs</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Awareness of data sources &amp; applications</a:t>
              </a:r>
            </a:p>
          </p:txBody>
        </p:sp>
        <p:sp>
          <p:nvSpPr>
            <p:cNvPr id="48" name="Rectangle 47">
              <a:extLst>
                <a:ext uri="{FF2B5EF4-FFF2-40B4-BE49-F238E27FC236}">
                  <a16:creationId xmlns:a16="http://schemas.microsoft.com/office/drawing/2014/main" id="{6A0C7CF1-C566-2D49-8F30-7D28DBA956A0}"/>
                </a:ext>
              </a:extLst>
            </p:cNvPr>
            <p:cNvSpPr/>
            <p:nvPr/>
          </p:nvSpPr>
          <p:spPr>
            <a:xfrm>
              <a:off x="72120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Coding &amp; content creation</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Data interpretation</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Understanding of professional tools/programs’ functionality</a:t>
              </a:r>
            </a:p>
          </p:txBody>
        </p:sp>
        <p:sp>
          <p:nvSpPr>
            <p:cNvPr id="49" name="Rectangle 48">
              <a:extLst>
                <a:ext uri="{FF2B5EF4-FFF2-40B4-BE49-F238E27FC236}">
                  <a16:creationId xmlns:a16="http://schemas.microsoft.com/office/drawing/2014/main" id="{B0FAC094-1016-6340-824F-31D9323D60F8}"/>
                </a:ext>
              </a:extLst>
            </p:cNvPr>
            <p:cNvSpPr/>
            <p:nvPr/>
          </p:nvSpPr>
          <p:spPr>
            <a:xfrm>
              <a:off x="95472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Analysis and application of data</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Graphic and visual design</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Software design</a:t>
              </a:r>
            </a:p>
          </p:txBody>
        </p:sp>
      </p:grpSp>
      <p:grpSp>
        <p:nvGrpSpPr>
          <p:cNvPr id="50" name="Group 49">
            <a:extLst>
              <a:ext uri="{FF2B5EF4-FFF2-40B4-BE49-F238E27FC236}">
                <a16:creationId xmlns:a16="http://schemas.microsoft.com/office/drawing/2014/main" id="{7EDEB026-4EE4-E543-8C9D-3A7C3363D503}"/>
              </a:ext>
            </a:extLst>
          </p:cNvPr>
          <p:cNvGrpSpPr/>
          <p:nvPr/>
        </p:nvGrpSpPr>
        <p:grpSpPr>
          <a:xfrm>
            <a:off x="3434963" y="2453596"/>
            <a:ext cx="5480437" cy="567000"/>
            <a:chOff x="4876800" y="1646398"/>
            <a:chExt cx="7010400" cy="756000"/>
          </a:xfrm>
          <a:noFill/>
        </p:grpSpPr>
        <p:sp>
          <p:nvSpPr>
            <p:cNvPr id="51" name="Rectangle 50">
              <a:extLst>
                <a:ext uri="{FF2B5EF4-FFF2-40B4-BE49-F238E27FC236}">
                  <a16:creationId xmlns:a16="http://schemas.microsoft.com/office/drawing/2014/main" id="{AA9879FD-8100-6047-8B93-D9EB01557C0A}"/>
                </a:ext>
              </a:extLst>
            </p:cNvPr>
            <p:cNvSpPr/>
            <p:nvPr/>
          </p:nvSpPr>
          <p:spPr>
            <a:xfrm>
              <a:off x="48768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Collaboration &amp; communication</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Listening</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Self-control</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Teamwork</a:t>
              </a:r>
            </a:p>
          </p:txBody>
        </p:sp>
        <p:sp>
          <p:nvSpPr>
            <p:cNvPr id="52" name="Rectangle 51">
              <a:extLst>
                <a:ext uri="{FF2B5EF4-FFF2-40B4-BE49-F238E27FC236}">
                  <a16:creationId xmlns:a16="http://schemas.microsoft.com/office/drawing/2014/main" id="{9CFD2B73-6ACC-9B4C-A263-675812B8DE3C}"/>
                </a:ext>
              </a:extLst>
            </p:cNvPr>
            <p:cNvSpPr/>
            <p:nvPr/>
          </p:nvSpPr>
          <p:spPr>
            <a:xfrm>
              <a:off x="72120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Active listening</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Emotional self-regulation</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Mindfulness &amp; self-awareness</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Negotiation &amp; social intelligence</a:t>
              </a:r>
            </a:p>
          </p:txBody>
        </p:sp>
        <p:sp>
          <p:nvSpPr>
            <p:cNvPr id="53" name="Rectangle 52">
              <a:extLst>
                <a:ext uri="{FF2B5EF4-FFF2-40B4-BE49-F238E27FC236}">
                  <a16:creationId xmlns:a16="http://schemas.microsoft.com/office/drawing/2014/main" id="{62C77256-B8F7-9D42-8BE8-2A984A5FE9DC}"/>
                </a:ext>
              </a:extLst>
            </p:cNvPr>
            <p:cNvSpPr/>
            <p:nvPr/>
          </p:nvSpPr>
          <p:spPr>
            <a:xfrm>
              <a:off x="95472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Delegation (</a:t>
              </a:r>
              <a:r>
                <a:rPr lang="en-US" sz="900" dirty="0" err="1">
                  <a:solidFill>
                    <a:prstClr val="black"/>
                  </a:solidFill>
                  <a:latin typeface="Arial" panose="020B0604020202020204" pitchFamily="34" charset="0"/>
                  <a:cs typeface="Arial" panose="020B0604020202020204" pitchFamily="34" charset="0"/>
                </a:rPr>
                <a:t>inc.</a:t>
              </a:r>
              <a:r>
                <a:rPr lang="en-US" sz="900" dirty="0">
                  <a:solidFill>
                    <a:prstClr val="black"/>
                  </a:solidFill>
                  <a:latin typeface="Arial" panose="020B0604020202020204" pitchFamily="34" charset="0"/>
                  <a:cs typeface="Arial" panose="020B0604020202020204" pitchFamily="34" charset="0"/>
                </a:rPr>
                <a:t> upwards and downwards management)</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Leadership and service mindset</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Storytelling</a:t>
              </a:r>
            </a:p>
          </p:txBody>
        </p:sp>
      </p:grpSp>
      <p:grpSp>
        <p:nvGrpSpPr>
          <p:cNvPr id="54" name="Group 53">
            <a:extLst>
              <a:ext uri="{FF2B5EF4-FFF2-40B4-BE49-F238E27FC236}">
                <a16:creationId xmlns:a16="http://schemas.microsoft.com/office/drawing/2014/main" id="{EAF77773-352B-D54B-91AA-36BBE4CB108B}"/>
              </a:ext>
            </a:extLst>
          </p:cNvPr>
          <p:cNvGrpSpPr/>
          <p:nvPr/>
        </p:nvGrpSpPr>
        <p:grpSpPr>
          <a:xfrm>
            <a:off x="3434963" y="3066969"/>
            <a:ext cx="5480437" cy="567000"/>
            <a:chOff x="4876800" y="1646398"/>
            <a:chExt cx="7010400" cy="756000"/>
          </a:xfrm>
          <a:noFill/>
        </p:grpSpPr>
        <p:sp>
          <p:nvSpPr>
            <p:cNvPr id="55" name="Rectangle 54">
              <a:extLst>
                <a:ext uri="{FF2B5EF4-FFF2-40B4-BE49-F238E27FC236}">
                  <a16:creationId xmlns:a16="http://schemas.microsoft.com/office/drawing/2014/main" id="{5B0E2ABF-A0BB-0243-9CEC-EB96D8BEBBEC}"/>
                </a:ext>
              </a:extLst>
            </p:cNvPr>
            <p:cNvSpPr/>
            <p:nvPr/>
          </p:nvSpPr>
          <p:spPr>
            <a:xfrm>
              <a:off x="48768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Basic problem solving</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Creativity</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Empathy</a:t>
              </a:r>
            </a:p>
          </p:txBody>
        </p:sp>
        <p:sp>
          <p:nvSpPr>
            <p:cNvPr id="56" name="Rectangle 55">
              <a:extLst>
                <a:ext uri="{FF2B5EF4-FFF2-40B4-BE49-F238E27FC236}">
                  <a16:creationId xmlns:a16="http://schemas.microsoft.com/office/drawing/2014/main" id="{B2DA2A68-6DBF-CE40-910D-2B97B9FAA55E}"/>
                </a:ext>
              </a:extLst>
            </p:cNvPr>
            <p:cNvSpPr/>
            <p:nvPr/>
          </p:nvSpPr>
          <p:spPr>
            <a:xfrm>
              <a:off x="72120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Decision making</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Judgement</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Logical reason</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Planning and execution</a:t>
              </a:r>
            </a:p>
          </p:txBody>
        </p:sp>
        <p:sp>
          <p:nvSpPr>
            <p:cNvPr id="57" name="Rectangle 56">
              <a:extLst>
                <a:ext uri="{FF2B5EF4-FFF2-40B4-BE49-F238E27FC236}">
                  <a16:creationId xmlns:a16="http://schemas.microsoft.com/office/drawing/2014/main" id="{346919C6-1B61-4C4B-9573-6AB7A7CD7666}"/>
                </a:ext>
              </a:extLst>
            </p:cNvPr>
            <p:cNvSpPr/>
            <p:nvPr/>
          </p:nvSpPr>
          <p:spPr>
            <a:xfrm>
              <a:off x="95472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Analysis &amp; synthesis</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Critical thinking</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Design thinking</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Entrepreneurial mindset</a:t>
              </a:r>
            </a:p>
          </p:txBody>
        </p:sp>
      </p:grpSp>
      <p:grpSp>
        <p:nvGrpSpPr>
          <p:cNvPr id="58" name="Group 57">
            <a:extLst>
              <a:ext uri="{FF2B5EF4-FFF2-40B4-BE49-F238E27FC236}">
                <a16:creationId xmlns:a16="http://schemas.microsoft.com/office/drawing/2014/main" id="{AC3E78BB-477C-B845-A53E-2AB3A4B8DFC5}"/>
              </a:ext>
            </a:extLst>
          </p:cNvPr>
          <p:cNvGrpSpPr/>
          <p:nvPr/>
        </p:nvGrpSpPr>
        <p:grpSpPr>
          <a:xfrm>
            <a:off x="3434963" y="3680342"/>
            <a:ext cx="5480437" cy="567000"/>
            <a:chOff x="4876800" y="1646398"/>
            <a:chExt cx="7010400" cy="756000"/>
          </a:xfrm>
          <a:noFill/>
        </p:grpSpPr>
        <p:sp>
          <p:nvSpPr>
            <p:cNvPr id="59" name="Rectangle 58">
              <a:extLst>
                <a:ext uri="{FF2B5EF4-FFF2-40B4-BE49-F238E27FC236}">
                  <a16:creationId xmlns:a16="http://schemas.microsoft.com/office/drawing/2014/main" id="{36267A81-6BA7-464C-B25E-B586369D2437}"/>
                </a:ext>
              </a:extLst>
            </p:cNvPr>
            <p:cNvSpPr/>
            <p:nvPr/>
          </p:nvSpPr>
          <p:spPr>
            <a:xfrm>
              <a:off x="48768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Flexibility &amp; curiosity</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Motivation to learn</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Openness &amp; optimism</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Receptiveness to change</a:t>
              </a:r>
            </a:p>
          </p:txBody>
        </p:sp>
        <p:sp>
          <p:nvSpPr>
            <p:cNvPr id="60" name="Rectangle 59">
              <a:extLst>
                <a:ext uri="{FF2B5EF4-FFF2-40B4-BE49-F238E27FC236}">
                  <a16:creationId xmlns:a16="http://schemas.microsoft.com/office/drawing/2014/main" id="{C33C59C7-1675-2442-8BD6-0F775BF61745}"/>
                </a:ext>
              </a:extLst>
            </p:cNvPr>
            <p:cNvSpPr/>
            <p:nvPr/>
          </p:nvSpPr>
          <p:spPr>
            <a:xfrm>
              <a:off x="72120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Adaptability &amp; continuous learning</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Agility, imagination &amp; zest</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Grit &amp; </a:t>
              </a:r>
              <a:r>
                <a:rPr lang="en-US" sz="900" dirty="0" err="1">
                  <a:solidFill>
                    <a:prstClr val="black"/>
                  </a:solidFill>
                  <a:latin typeface="Arial" panose="020B0604020202020204" pitchFamily="34" charset="0"/>
                  <a:cs typeface="Arial" panose="020B0604020202020204" pitchFamily="34" charset="0"/>
                </a:rPr>
                <a:t>perseverence</a:t>
              </a:r>
              <a:endParaRPr lang="en-US" sz="900" dirty="0">
                <a:solidFill>
                  <a:prstClr val="black"/>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E915438B-2EFB-0E4E-9699-2458C82D49CB}"/>
                </a:ext>
              </a:extLst>
            </p:cNvPr>
            <p:cNvSpPr/>
            <p:nvPr/>
          </p:nvSpPr>
          <p:spPr>
            <a:xfrm>
              <a:off x="9547200" y="1646398"/>
              <a:ext cx="2340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Ability to give/receive feedback</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Global mindset</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Growth mindset</a:t>
              </a:r>
            </a:p>
            <a:p>
              <a:pPr marL="73819" indent="-73819" defTabSz="685800" fontAlgn="auto">
                <a:spcBef>
                  <a:spcPts val="0"/>
                </a:spcBef>
                <a:spcAft>
                  <a:spcPts val="0"/>
                </a:spcAft>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Resilience</a:t>
              </a:r>
            </a:p>
          </p:txBody>
        </p:sp>
      </p:grpSp>
      <p:sp>
        <p:nvSpPr>
          <p:cNvPr id="63" name="Rectangle 62">
            <a:extLst>
              <a:ext uri="{FF2B5EF4-FFF2-40B4-BE49-F238E27FC236}">
                <a16:creationId xmlns:a16="http://schemas.microsoft.com/office/drawing/2014/main" id="{1F496BCC-714A-F046-A1E8-AD0597C981AB}"/>
              </a:ext>
            </a:extLst>
          </p:cNvPr>
          <p:cNvSpPr/>
          <p:nvPr/>
        </p:nvSpPr>
        <p:spPr>
          <a:xfrm>
            <a:off x="3657600" y="4293717"/>
            <a:ext cx="5257800" cy="5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ctr"/>
          <a:lstStyle/>
          <a:p>
            <a:pPr algn="ctr" defTabSz="685800" fontAlgn="auto">
              <a:spcBef>
                <a:spcPts val="0"/>
              </a:spcBef>
              <a:spcAft>
                <a:spcPts val="0"/>
              </a:spcAft>
              <a:defRPr/>
            </a:pPr>
            <a:r>
              <a:rPr lang="en-US" sz="900" dirty="0">
                <a:solidFill>
                  <a:prstClr val="black"/>
                </a:solidFill>
                <a:latin typeface="Arial" panose="020B0604020202020204" pitchFamily="34" charset="0"/>
                <a:cs typeface="Arial" panose="020B0604020202020204" pitchFamily="34" charset="0"/>
              </a:rPr>
              <a:t>This skills family contains the broad sets of skills required to </a:t>
            </a:r>
            <a:r>
              <a:rPr lang="en-US" sz="900" dirty="0" err="1">
                <a:solidFill>
                  <a:prstClr val="black"/>
                </a:solidFill>
                <a:latin typeface="Arial" panose="020B0604020202020204" pitchFamily="34" charset="0"/>
                <a:cs typeface="Arial" panose="020B0604020202020204" pitchFamily="34" charset="0"/>
              </a:rPr>
              <a:t>specialise</a:t>
            </a:r>
            <a:r>
              <a:rPr lang="en-US" sz="900" dirty="0">
                <a:solidFill>
                  <a:prstClr val="black"/>
                </a:solidFill>
                <a:latin typeface="Arial" panose="020B0604020202020204" pitchFamily="34" charset="0"/>
                <a:cs typeface="Arial" panose="020B0604020202020204" pitchFamily="34" charset="0"/>
              </a:rPr>
              <a:t> for different types of work. These skills are not static or fixed and will need to continuously change based on context, industry, market demand and type of work </a:t>
            </a:r>
          </a:p>
        </p:txBody>
      </p:sp>
      <p:sp>
        <p:nvSpPr>
          <p:cNvPr id="20" name="TextBox 19">
            <a:extLst>
              <a:ext uri="{FF2B5EF4-FFF2-40B4-BE49-F238E27FC236}">
                <a16:creationId xmlns:a16="http://schemas.microsoft.com/office/drawing/2014/main" id="{144317B2-7BE8-734A-8677-9098FE26A9E5}"/>
              </a:ext>
            </a:extLst>
          </p:cNvPr>
          <p:cNvSpPr txBox="1"/>
          <p:nvPr/>
        </p:nvSpPr>
        <p:spPr>
          <a:xfrm>
            <a:off x="3877875" y="1077899"/>
            <a:ext cx="1314450" cy="148949"/>
          </a:xfrm>
          <a:prstGeom prst="rect">
            <a:avLst/>
          </a:prstGeom>
          <a:noFill/>
        </p:spPr>
        <p:txBody>
          <a:bodyPr wrap="square" lIns="0" tIns="0" rIns="0" bIns="34290" rtlCol="0">
            <a:noAutofit/>
          </a:bodyPr>
          <a:lstStyle/>
          <a:p>
            <a:pPr algn="ctr" defTabSz="685800" fontAlgn="auto">
              <a:spcBef>
                <a:spcPts val="0"/>
              </a:spcBef>
              <a:spcAft>
                <a:spcPts val="0"/>
              </a:spcAft>
              <a:defRPr/>
            </a:pPr>
            <a:r>
              <a:rPr lang="en-US" sz="1000" b="1" dirty="0">
                <a:solidFill>
                  <a:srgbClr val="A100FF"/>
                </a:solidFill>
                <a:latin typeface="+mn-lt"/>
                <a:cs typeface="Arial" panose="020B0604020202020204" pitchFamily="34" charset="0"/>
              </a:rPr>
              <a:t>Foundational skills</a:t>
            </a:r>
          </a:p>
        </p:txBody>
      </p:sp>
      <p:sp>
        <p:nvSpPr>
          <p:cNvPr id="66" name="TextBox 65">
            <a:extLst>
              <a:ext uri="{FF2B5EF4-FFF2-40B4-BE49-F238E27FC236}">
                <a16:creationId xmlns:a16="http://schemas.microsoft.com/office/drawing/2014/main" id="{74CD48A2-4E9D-BB49-AAB2-247B9D55D4AD}"/>
              </a:ext>
            </a:extLst>
          </p:cNvPr>
          <p:cNvSpPr txBox="1"/>
          <p:nvPr/>
        </p:nvSpPr>
        <p:spPr>
          <a:xfrm>
            <a:off x="5629275" y="1077899"/>
            <a:ext cx="1314450" cy="148949"/>
          </a:xfrm>
          <a:prstGeom prst="rect">
            <a:avLst/>
          </a:prstGeom>
          <a:noFill/>
        </p:spPr>
        <p:txBody>
          <a:bodyPr wrap="square" lIns="0" tIns="0" rIns="0" bIns="34290" rtlCol="0">
            <a:noAutofit/>
          </a:bodyPr>
          <a:lstStyle/>
          <a:p>
            <a:pPr algn="ctr" defTabSz="685800" fontAlgn="auto">
              <a:spcBef>
                <a:spcPts val="0"/>
              </a:spcBef>
              <a:spcAft>
                <a:spcPts val="0"/>
              </a:spcAft>
              <a:defRPr/>
            </a:pPr>
            <a:r>
              <a:rPr lang="en-US" sz="1000" b="1" dirty="0">
                <a:solidFill>
                  <a:srgbClr val="A100FF"/>
                </a:solidFill>
                <a:latin typeface="+mn-lt"/>
                <a:cs typeface="Arial" panose="020B0604020202020204" pitchFamily="34" charset="0"/>
              </a:rPr>
              <a:t>Medium skills</a:t>
            </a:r>
          </a:p>
        </p:txBody>
      </p:sp>
      <p:sp>
        <p:nvSpPr>
          <p:cNvPr id="67" name="TextBox 66">
            <a:extLst>
              <a:ext uri="{FF2B5EF4-FFF2-40B4-BE49-F238E27FC236}">
                <a16:creationId xmlns:a16="http://schemas.microsoft.com/office/drawing/2014/main" id="{89564F4E-F15E-584F-8D7E-6BF4AC3033CA}"/>
              </a:ext>
            </a:extLst>
          </p:cNvPr>
          <p:cNvSpPr txBox="1"/>
          <p:nvPr/>
        </p:nvSpPr>
        <p:spPr>
          <a:xfrm>
            <a:off x="7380675" y="1077899"/>
            <a:ext cx="1314450" cy="148949"/>
          </a:xfrm>
          <a:prstGeom prst="rect">
            <a:avLst/>
          </a:prstGeom>
          <a:noFill/>
        </p:spPr>
        <p:txBody>
          <a:bodyPr wrap="square" lIns="0" tIns="0" rIns="0" bIns="34290" rtlCol="0">
            <a:noAutofit/>
          </a:bodyPr>
          <a:lstStyle/>
          <a:p>
            <a:pPr algn="ctr" defTabSz="685800" fontAlgn="auto">
              <a:spcBef>
                <a:spcPts val="0"/>
              </a:spcBef>
              <a:spcAft>
                <a:spcPts val="0"/>
              </a:spcAft>
              <a:defRPr/>
            </a:pPr>
            <a:r>
              <a:rPr lang="en-US" sz="1000" b="1" dirty="0">
                <a:solidFill>
                  <a:srgbClr val="A100FF"/>
                </a:solidFill>
                <a:latin typeface="+mn-lt"/>
                <a:cs typeface="Arial" panose="020B0604020202020204" pitchFamily="34" charset="0"/>
              </a:rPr>
              <a:t>Mastery of skills</a:t>
            </a:r>
          </a:p>
        </p:txBody>
      </p:sp>
      <p:sp>
        <p:nvSpPr>
          <p:cNvPr id="13" name="TextBox 12">
            <a:extLst>
              <a:ext uri="{FF2B5EF4-FFF2-40B4-BE49-F238E27FC236}">
                <a16:creationId xmlns:a16="http://schemas.microsoft.com/office/drawing/2014/main" id="{009AD2C7-FCB4-4479-9562-7D6328B75596}"/>
              </a:ext>
            </a:extLst>
          </p:cNvPr>
          <p:cNvSpPr txBox="1"/>
          <p:nvPr/>
        </p:nvSpPr>
        <p:spPr>
          <a:xfrm>
            <a:off x="300282" y="588397"/>
            <a:ext cx="8615118" cy="538609"/>
          </a:xfrm>
          <a:prstGeom prst="rect">
            <a:avLst/>
          </a:prstGeom>
          <a:noFill/>
        </p:spPr>
        <p:txBody>
          <a:bodyPr wrap="square" lIns="0" tIns="0" rIns="0" bIns="45720" rtlCol="0">
            <a:spAutoFit/>
          </a:bodyPr>
          <a:lstStyle>
            <a:defPPr>
              <a:defRPr lang="en-US"/>
            </a:defPPr>
            <a:lvl1pPr>
              <a:defRPr sz="1600" spc="-113">
                <a:solidFill>
                  <a:srgbClr val="00B0F0"/>
                </a:solidFill>
                <a:latin typeface="Graphik" panose="020B0503030202060203" pitchFamily="34" charset="0"/>
              </a:defRPr>
            </a:lvl1pPr>
          </a:lstStyle>
          <a:p>
            <a:r>
              <a:rPr lang="en-GB" dirty="0"/>
              <a:t>The new skills now framework identifies six core ‘skills families’ (with varied levels of ‘mastery’) for people to shape and own their success in the digital future.</a:t>
            </a:r>
            <a:endParaRPr lang="en-US" dirty="0"/>
          </a:p>
        </p:txBody>
      </p:sp>
    </p:spTree>
    <p:extLst>
      <p:ext uri="{BB962C8B-B14F-4D97-AF65-F5344CB8AC3E}">
        <p14:creationId xmlns:p14="http://schemas.microsoft.com/office/powerpoint/2010/main" val="371560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7"/>
          </p:nvPr>
        </p:nvSpPr>
        <p:spPr/>
        <p:txBody>
          <a:bodyPr/>
          <a:lstStyle/>
          <a:p>
            <a:pPr defTabSz="685783"/>
            <a:fld id="{4F9AC08D-23A9-440E-BCB9-AA1E9877CC38}" type="slidenum">
              <a:rPr lang="en-US">
                <a:solidFill>
                  <a:prstClr val="white">
                    <a:lumMod val="65000"/>
                  </a:prstClr>
                </a:solidFill>
                <a:latin typeface="Graphik"/>
                <a:cs typeface="Arial" charset="0"/>
              </a:rPr>
              <a:pPr defTabSz="685783"/>
              <a:t>31</a:t>
            </a:fld>
            <a:endParaRPr lang="en-US">
              <a:solidFill>
                <a:prstClr val="white">
                  <a:lumMod val="65000"/>
                </a:prstClr>
              </a:solidFill>
              <a:latin typeface="Graphik"/>
              <a:cs typeface="Arial" charset="0"/>
            </a:endParaRPr>
          </a:p>
        </p:txBody>
      </p:sp>
      <p:sp>
        <p:nvSpPr>
          <p:cNvPr id="7" name="Rectangle 6">
            <a:extLst>
              <a:ext uri="{FF2B5EF4-FFF2-40B4-BE49-F238E27FC236}">
                <a16:creationId xmlns:a16="http://schemas.microsoft.com/office/drawing/2014/main" id="{E87AA6FF-3F92-4731-9AB3-ABED2EF3BBC0}"/>
              </a:ext>
            </a:extLst>
          </p:cNvPr>
          <p:cNvSpPr/>
          <p:nvPr/>
        </p:nvSpPr>
        <p:spPr>
          <a:xfrm>
            <a:off x="413539" y="671032"/>
            <a:ext cx="8104175" cy="3824124"/>
          </a:xfrm>
          <a:prstGeom prst="rect">
            <a:avLst/>
          </a:prstGeom>
        </p:spPr>
        <p:txBody>
          <a:bodyPr wrap="square">
            <a:spAutoFit/>
          </a:bodyPr>
          <a:lstStyle/>
          <a:p>
            <a:pPr algn="just" defTabSz="914378">
              <a:spcBef>
                <a:spcPts val="300"/>
              </a:spcBef>
            </a:pPr>
            <a:r>
              <a:rPr lang="en-US" sz="1500" b="1" dirty="0">
                <a:solidFill>
                  <a:srgbClr val="00B0F0"/>
                </a:solidFill>
                <a:latin typeface="Graphik" panose="020B0503030202060203" pitchFamily="34" charset="0"/>
              </a:rPr>
              <a:t>Overview of the project approach (video) </a:t>
            </a:r>
          </a:p>
          <a:p>
            <a:pPr algn="just" defTabSz="914378">
              <a:spcBef>
                <a:spcPts val="300"/>
              </a:spcBef>
            </a:pPr>
            <a:r>
              <a:rPr lang="en-US" sz="1500" dirty="0">
                <a:solidFill>
                  <a:prstClr val="black"/>
                </a:solidFill>
                <a:latin typeface="Graphik" panose="020B0503030202060203" pitchFamily="34" charset="0"/>
                <a:hlinkClick r:id="rId3">
                  <a:extLst>
                    <a:ext uri="{A12FA001-AC4F-418D-AE19-62706E023703}">
                      <ahyp:hlinkClr xmlns:ahyp="http://schemas.microsoft.com/office/drawing/2018/hyperlinkcolor" val="tx"/>
                    </a:ext>
                  </a:extLst>
                </a:hlinkClick>
              </a:rPr>
              <a:t>https://www.youtube.com/watch?v=x3zrv0o_bmQ&amp;feature=youtu.be</a:t>
            </a:r>
            <a:r>
              <a:rPr lang="en-US" sz="1500" dirty="0">
                <a:solidFill>
                  <a:prstClr val="black"/>
                </a:solidFill>
                <a:latin typeface="Graphik" panose="020B0503030202060203" pitchFamily="34" charset="0"/>
              </a:rPr>
              <a:t> </a:t>
            </a:r>
          </a:p>
          <a:p>
            <a:pPr defTabSz="914378">
              <a:spcBef>
                <a:spcPts val="300"/>
              </a:spcBef>
              <a:buClr>
                <a:srgbClr val="C00000"/>
              </a:buClr>
            </a:pPr>
            <a:endParaRPr lang="en-US" sz="1500" dirty="0">
              <a:solidFill>
                <a:prstClr val="white">
                  <a:lumMod val="50000"/>
                </a:prstClr>
              </a:solidFill>
              <a:latin typeface="Graphik" panose="020B0503030202060203" pitchFamily="34" charset="0"/>
            </a:endParaRPr>
          </a:p>
          <a:p>
            <a:pPr defTabSz="914378">
              <a:spcBef>
                <a:spcPts val="300"/>
              </a:spcBef>
              <a:buClr>
                <a:srgbClr val="C00000"/>
              </a:buClr>
            </a:pPr>
            <a:r>
              <a:rPr lang="sk-SK" sz="1500" b="1" dirty="0" err="1">
                <a:solidFill>
                  <a:srgbClr val="00B0F0"/>
                </a:solidFill>
                <a:latin typeface="Graphik" panose="020B0503030202060203" pitchFamily="34" charset="0"/>
              </a:rPr>
              <a:t>Public</a:t>
            </a:r>
            <a:r>
              <a:rPr lang="sk-SK" sz="1500" b="1" dirty="0">
                <a:solidFill>
                  <a:srgbClr val="00B0F0"/>
                </a:solidFill>
                <a:latin typeface="Graphik" panose="020B0503030202060203" pitchFamily="34" charset="0"/>
              </a:rPr>
              <a:t> </a:t>
            </a:r>
            <a:r>
              <a:rPr lang="sk-SK" sz="1500" b="1" dirty="0" err="1">
                <a:solidFill>
                  <a:srgbClr val="00B0F0"/>
                </a:solidFill>
                <a:latin typeface="Graphik" panose="020B0503030202060203" pitchFamily="34" charset="0"/>
              </a:rPr>
              <a:t>website</a:t>
            </a:r>
            <a:r>
              <a:rPr lang="sk-SK" sz="1500" b="1" dirty="0">
                <a:solidFill>
                  <a:srgbClr val="00B0F0"/>
                </a:solidFill>
                <a:latin typeface="Graphik" panose="020B0503030202060203" pitchFamily="34" charset="0"/>
              </a:rPr>
              <a:t> </a:t>
            </a:r>
            <a:r>
              <a:rPr lang="sk-SK" sz="1500" b="1" dirty="0" err="1">
                <a:solidFill>
                  <a:srgbClr val="00B0F0"/>
                </a:solidFill>
                <a:latin typeface="Graphik" panose="020B0503030202060203" pitchFamily="34" charset="0"/>
              </a:rPr>
              <a:t>with</a:t>
            </a:r>
            <a:r>
              <a:rPr lang="sk-SK" sz="1500" b="1" dirty="0">
                <a:solidFill>
                  <a:srgbClr val="00B0F0"/>
                </a:solidFill>
                <a:latin typeface="Graphik" panose="020B0503030202060203" pitchFamily="34" charset="0"/>
              </a:rPr>
              <a:t> </a:t>
            </a:r>
            <a:r>
              <a:rPr lang="sk-SK" sz="1500" b="1" dirty="0" err="1">
                <a:solidFill>
                  <a:srgbClr val="00B0F0"/>
                </a:solidFill>
                <a:latin typeface="Graphik" panose="020B0503030202060203" pitchFamily="34" charset="0"/>
              </a:rPr>
              <a:t>traning</a:t>
            </a:r>
            <a:r>
              <a:rPr lang="sk-SK" sz="1500" b="1" dirty="0">
                <a:solidFill>
                  <a:srgbClr val="00B0F0"/>
                </a:solidFill>
                <a:latin typeface="Graphik" panose="020B0503030202060203" pitchFamily="34" charset="0"/>
              </a:rPr>
              <a:t> </a:t>
            </a:r>
            <a:r>
              <a:rPr lang="sk-SK" sz="1500" b="1" dirty="0" err="1">
                <a:solidFill>
                  <a:srgbClr val="00B0F0"/>
                </a:solidFill>
                <a:latin typeface="Graphik" panose="020B0503030202060203" pitchFamily="34" charset="0"/>
              </a:rPr>
              <a:t>information</a:t>
            </a:r>
            <a:r>
              <a:rPr lang="en-US" sz="1500" b="1" dirty="0">
                <a:solidFill>
                  <a:srgbClr val="00B0F0"/>
                </a:solidFill>
                <a:latin typeface="Graphik" panose="020B0503030202060203" pitchFamily="34" charset="0"/>
              </a:rPr>
              <a:t> </a:t>
            </a:r>
            <a:r>
              <a:rPr lang="en-US" sz="1500" dirty="0">
                <a:solidFill>
                  <a:prstClr val="white">
                    <a:lumMod val="50000"/>
                  </a:prstClr>
                </a:solidFill>
                <a:latin typeface="Graphik" panose="020B0503030202060203" pitchFamily="34" charset="0"/>
                <a:cs typeface="Gotham Black Italic"/>
              </a:rPr>
              <a:t>(in Slovak language):</a:t>
            </a:r>
          </a:p>
          <a:p>
            <a:pPr defTabSz="914378">
              <a:spcBef>
                <a:spcPts val="300"/>
              </a:spcBef>
              <a:buClr>
                <a:srgbClr val="C00000"/>
              </a:buClr>
            </a:pPr>
            <a:r>
              <a:rPr lang="sk-SK" sz="1500" dirty="0">
                <a:solidFill>
                  <a:prstClr val="black"/>
                </a:solidFill>
                <a:latin typeface="Graphik" panose="020B0503030202060203" pitchFamily="34" charset="0"/>
                <a:hlinkClick r:id="rId4">
                  <a:extLst>
                    <a:ext uri="{A12FA001-AC4F-418D-AE19-62706E023703}">
                      <ahyp:hlinkClr xmlns:ahyp="http://schemas.microsoft.com/office/drawing/2018/hyperlinkcolor" val="tx"/>
                    </a:ext>
                  </a:extLst>
                </a:hlinkClick>
              </a:rPr>
              <a:t>www.ds.blf.sk</a:t>
            </a:r>
            <a:endParaRPr lang="sk-SK" sz="1500" dirty="0">
              <a:solidFill>
                <a:prstClr val="black"/>
              </a:solidFill>
              <a:latin typeface="Graphik" panose="020B0503030202060203" pitchFamily="34" charset="0"/>
            </a:endParaRPr>
          </a:p>
          <a:p>
            <a:pPr algn="just" defTabSz="914378">
              <a:spcBef>
                <a:spcPts val="300"/>
              </a:spcBef>
            </a:pPr>
            <a:endParaRPr lang="en-US" sz="1500" dirty="0">
              <a:solidFill>
                <a:prstClr val="white">
                  <a:lumMod val="50000"/>
                </a:prstClr>
              </a:solidFill>
              <a:latin typeface="Graphik" panose="020B0503030202060203" pitchFamily="34" charset="0"/>
            </a:endParaRPr>
          </a:p>
          <a:p>
            <a:pPr algn="just" defTabSz="914378">
              <a:spcBef>
                <a:spcPts val="300"/>
              </a:spcBef>
            </a:pPr>
            <a:r>
              <a:rPr lang="sk-SK" sz="1500" b="1" dirty="0">
                <a:solidFill>
                  <a:srgbClr val="00B0F0"/>
                </a:solidFill>
                <a:latin typeface="Graphik" panose="020B0503030202060203" pitchFamily="34" charset="0"/>
              </a:rPr>
              <a:t>Facebook Group</a:t>
            </a:r>
            <a:r>
              <a:rPr lang="en-US" sz="1500" b="1" dirty="0">
                <a:solidFill>
                  <a:srgbClr val="00B0F0"/>
                </a:solidFill>
                <a:latin typeface="Graphik" panose="020B0503030202060203" pitchFamily="34" charset="0"/>
              </a:rPr>
              <a:t> </a:t>
            </a:r>
            <a:r>
              <a:rPr lang="en-US" sz="1500" dirty="0">
                <a:solidFill>
                  <a:prstClr val="white">
                    <a:lumMod val="50000"/>
                  </a:prstClr>
                </a:solidFill>
                <a:latin typeface="Graphik" panose="020B0503030202060203" pitchFamily="34" charset="0"/>
                <a:cs typeface="Gotham Black Italic"/>
              </a:rPr>
              <a:t>(in Slovak language):</a:t>
            </a:r>
            <a:endParaRPr lang="sk-SK" sz="1500" b="1" dirty="0">
              <a:solidFill>
                <a:srgbClr val="00B0F0"/>
              </a:solidFill>
              <a:latin typeface="Graphik" panose="020B0503030202060203" pitchFamily="34" charset="0"/>
            </a:endParaRPr>
          </a:p>
          <a:p>
            <a:pPr algn="just" defTabSz="914378">
              <a:spcBef>
                <a:spcPts val="300"/>
              </a:spcBef>
            </a:pPr>
            <a:r>
              <a:rPr lang="en-US" sz="1500" dirty="0">
                <a:solidFill>
                  <a:prstClr val="black"/>
                </a:solidFill>
                <a:hlinkClick r:id="rId5">
                  <a:extLst>
                    <a:ext uri="{A12FA001-AC4F-418D-AE19-62706E023703}">
                      <ahyp:hlinkClr xmlns:ahyp="http://schemas.microsoft.com/office/drawing/2018/hyperlinkcolor" val="tx"/>
                    </a:ext>
                  </a:extLst>
                </a:hlinkClick>
              </a:rPr>
              <a:t>https://www.facebook.com/groups/ucme.informatiku.inak/</a:t>
            </a:r>
            <a:endParaRPr lang="sk-SK" sz="1500" dirty="0">
              <a:solidFill>
                <a:prstClr val="black"/>
              </a:solidFill>
              <a:latin typeface="Graphik" panose="020B0503030202060203" pitchFamily="34" charset="0"/>
            </a:endParaRPr>
          </a:p>
          <a:p>
            <a:pPr algn="just" defTabSz="914378">
              <a:spcBef>
                <a:spcPts val="300"/>
              </a:spcBef>
            </a:pPr>
            <a:endParaRPr lang="sk-SK" sz="1500" b="1" dirty="0">
              <a:solidFill>
                <a:srgbClr val="00B0F0"/>
              </a:solidFill>
              <a:latin typeface="Graphik" panose="020B0503030202060203" pitchFamily="34" charset="0"/>
            </a:endParaRPr>
          </a:p>
          <a:p>
            <a:pPr defTabSz="914378">
              <a:spcBef>
                <a:spcPts val="300"/>
              </a:spcBef>
              <a:buClr>
                <a:srgbClr val="C00000"/>
              </a:buClr>
            </a:pPr>
            <a:r>
              <a:rPr lang="en-US" sz="1500" b="1" dirty="0">
                <a:solidFill>
                  <a:srgbClr val="00B0F0"/>
                </a:solidFill>
                <a:latin typeface="Graphik" panose="020B0503030202060203" pitchFamily="34" charset="0"/>
              </a:rPr>
              <a:t>Publicly Available Online Training </a:t>
            </a:r>
            <a:r>
              <a:rPr lang="en-US" sz="1500" dirty="0">
                <a:solidFill>
                  <a:prstClr val="white">
                    <a:lumMod val="50000"/>
                  </a:prstClr>
                </a:solidFill>
                <a:latin typeface="Graphik" panose="020B0503030202060203" pitchFamily="34" charset="0"/>
                <a:cs typeface="Gotham Black Italic"/>
              </a:rPr>
              <a:t>(in Slovak language):</a:t>
            </a:r>
          </a:p>
          <a:p>
            <a:pPr defTabSz="914378">
              <a:spcBef>
                <a:spcPts val="300"/>
              </a:spcBef>
              <a:buClr>
                <a:srgbClr val="C00000"/>
              </a:buClr>
            </a:pPr>
            <a:r>
              <a:rPr lang="en-US" sz="1500" dirty="0">
                <a:solidFill>
                  <a:prstClr val="black"/>
                </a:solidFill>
                <a:latin typeface="Graphik" panose="020B0503030202060203" pitchFamily="34" charset="0"/>
                <a:cs typeface="Gotham Black Italic"/>
                <a:hlinkClick r:id="rId6">
                  <a:extLst>
                    <a:ext uri="{A12FA001-AC4F-418D-AE19-62706E023703}">
                      <ahyp:hlinkClr xmlns:ahyp="http://schemas.microsoft.com/office/drawing/2018/hyperlinkcolor" val="tx"/>
                    </a:ext>
                  </a:extLst>
                </a:hlinkClick>
              </a:rPr>
              <a:t>https://www.youtube.com/watch?v=45wJSvaR-6g&amp;feature=youtu.be</a:t>
            </a:r>
            <a:endParaRPr lang="en-US" sz="1500" dirty="0">
              <a:solidFill>
                <a:prstClr val="black"/>
              </a:solidFill>
              <a:latin typeface="Graphik" panose="020B0503030202060203" pitchFamily="34" charset="0"/>
              <a:cs typeface="Gotham Black Italic"/>
            </a:endParaRPr>
          </a:p>
          <a:p>
            <a:pPr defTabSz="914378">
              <a:spcBef>
                <a:spcPts val="300"/>
              </a:spcBef>
              <a:buClr>
                <a:srgbClr val="C00000"/>
              </a:buClr>
            </a:pPr>
            <a:endParaRPr lang="en-US" sz="1500" dirty="0">
              <a:solidFill>
                <a:prstClr val="black"/>
              </a:solidFill>
              <a:latin typeface="Graphik" panose="020B0503030202060203" pitchFamily="34" charset="0"/>
              <a:cs typeface="Gotham Black Italic"/>
            </a:endParaRPr>
          </a:p>
          <a:p>
            <a:pPr defTabSz="914378">
              <a:spcBef>
                <a:spcPts val="300"/>
              </a:spcBef>
              <a:buClr>
                <a:srgbClr val="C00000"/>
              </a:buClr>
            </a:pPr>
            <a:r>
              <a:rPr lang="en-US" sz="1500" b="1" dirty="0">
                <a:solidFill>
                  <a:srgbClr val="00B0F0"/>
                </a:solidFill>
                <a:latin typeface="Graphik" panose="020B0503030202060203" pitchFamily="34" charset="0"/>
              </a:rPr>
              <a:t>Inclusion in Digital Economy and New Skills Now materials</a:t>
            </a:r>
          </a:p>
          <a:p>
            <a:pPr defTabSz="914378">
              <a:spcBef>
                <a:spcPts val="300"/>
              </a:spcBef>
              <a:buClr>
                <a:srgbClr val="C00000"/>
              </a:buClr>
            </a:pPr>
            <a:r>
              <a:rPr lang="en-US" sz="1500" dirty="0">
                <a:solidFill>
                  <a:prstClr val="black"/>
                </a:solidFill>
                <a:latin typeface="Graphik" panose="020B0503030202060203" pitchFamily="34" charset="0"/>
                <a:hlinkClick r:id="rId7">
                  <a:extLst>
                    <a:ext uri="{A12FA001-AC4F-418D-AE19-62706E023703}">
                      <ahyp:hlinkClr xmlns:ahyp="http://schemas.microsoft.com/office/drawing/2018/hyperlinkcolor" val="tx"/>
                    </a:ext>
                  </a:extLst>
                </a:hlinkClick>
              </a:rPr>
              <a:t>https://www.accenture.com/us-en/company-inclusive-future-work</a:t>
            </a:r>
            <a:endParaRPr lang="en-US" sz="1500" dirty="0">
              <a:solidFill>
                <a:prstClr val="black"/>
              </a:solidFill>
              <a:latin typeface="Graphik" panose="020B0503030202060203" pitchFamily="34" charset="0"/>
            </a:endParaRPr>
          </a:p>
        </p:txBody>
      </p:sp>
      <p:sp>
        <p:nvSpPr>
          <p:cNvPr id="5" name="Footer Placeholder 4">
            <a:extLst>
              <a:ext uri="{FF2B5EF4-FFF2-40B4-BE49-F238E27FC236}">
                <a16:creationId xmlns:a16="http://schemas.microsoft.com/office/drawing/2014/main" id="{F37FE738-0B77-4355-BF50-5D2E60C67BB7}"/>
              </a:ext>
            </a:extLst>
          </p:cNvPr>
          <p:cNvSpPr txBox="1">
            <a:spLocks/>
          </p:cNvSpPr>
          <p:nvPr/>
        </p:nvSpPr>
        <p:spPr>
          <a:xfrm>
            <a:off x="285752" y="4889257"/>
            <a:ext cx="4286249" cy="154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50">
                <a:solidFill>
                  <a:prstClr val="white">
                    <a:lumMod val="65000"/>
                  </a:prstClr>
                </a:solidFill>
                <a:latin typeface="Graphik"/>
              </a:rPr>
              <a:t>Copyright © 2019 Accenture. All rights reserved.</a:t>
            </a:r>
            <a:endParaRPr lang="en-US" sz="750" dirty="0">
              <a:solidFill>
                <a:prstClr val="white">
                  <a:lumMod val="65000"/>
                </a:prstClr>
              </a:solidFill>
              <a:latin typeface="Graphik"/>
            </a:endParaRPr>
          </a:p>
        </p:txBody>
      </p:sp>
      <p:sp>
        <p:nvSpPr>
          <p:cNvPr id="9" name="Title 7">
            <a:extLst>
              <a:ext uri="{FF2B5EF4-FFF2-40B4-BE49-F238E27FC236}">
                <a16:creationId xmlns:a16="http://schemas.microsoft.com/office/drawing/2014/main" id="{A8535567-CB4D-4A4E-BE82-3E2E71F37CEE}"/>
              </a:ext>
            </a:extLst>
          </p:cNvPr>
          <p:cNvSpPr>
            <a:spLocks noGrp="1"/>
          </p:cNvSpPr>
          <p:nvPr>
            <p:ph type="title"/>
          </p:nvPr>
        </p:nvSpPr>
        <p:spPr>
          <a:xfrm>
            <a:off x="222139" y="285750"/>
            <a:ext cx="8858250" cy="317395"/>
          </a:xfrm>
          <a:noFill/>
        </p:spPr>
        <p:txBody>
          <a:bodyPr vert="horz" wrap="square" lIns="0" tIns="0" rIns="0" bIns="34290" rtlCol="0" anchor="t" anchorCtr="0">
            <a:spAutoFit/>
          </a:bodyPr>
          <a:lstStyle/>
          <a:p>
            <a:pPr defTabSz="685800"/>
            <a:r>
              <a:rPr lang="en-US" sz="2625" spc="-113" dirty="0">
                <a:solidFill>
                  <a:srgbClr val="A100FF"/>
                </a:solidFill>
                <a:latin typeface="Graphik Black" panose="020B0A03030202060203" pitchFamily="34" charset="0"/>
                <a:ea typeface="+mn-ea"/>
                <a:cs typeface="+mn-cs"/>
              </a:rPr>
              <a:t>Useful Links</a:t>
            </a:r>
          </a:p>
        </p:txBody>
      </p:sp>
    </p:spTree>
    <p:extLst>
      <p:ext uri="{BB962C8B-B14F-4D97-AF65-F5344CB8AC3E}">
        <p14:creationId xmlns:p14="http://schemas.microsoft.com/office/powerpoint/2010/main" val="37644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97966"/>
            <a:ext cx="4286249" cy="154781"/>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lumMod val="65000"/>
                  </a:prstClr>
                </a:solidFill>
                <a:effectLst/>
                <a:uLnTx/>
                <a:uFillTx/>
                <a:latin typeface="Graphik"/>
                <a:ea typeface="+mn-ea"/>
                <a:cs typeface="Arial" charset="0"/>
              </a:rPr>
              <a:t>Copyright © 2019 Accenture. All rights reserved.</a:t>
            </a:r>
          </a:p>
        </p:txBody>
      </p:sp>
      <p:sp>
        <p:nvSpPr>
          <p:cNvPr id="17" name="Slide Number Placeholder 16"/>
          <p:cNvSpPr>
            <a:spLocks noGrp="1"/>
          </p:cNvSpPr>
          <p:nvPr>
            <p:ph type="sldNum" sz="quarter" idx="17"/>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9AC08D-23A9-440E-BCB9-AA1E9877CC38}" type="slidenum">
              <a:rPr kumimoji="0" lang="en-US" sz="750" b="0" i="0" u="none" strike="noStrike" kern="1200" cap="none" spc="0" normalizeH="0" baseline="0" noProof="0">
                <a:ln>
                  <a:noFill/>
                </a:ln>
                <a:solidFill>
                  <a:prstClr val="white">
                    <a:lumMod val="65000"/>
                  </a:prstClr>
                </a:solidFill>
                <a:effectLst/>
                <a:uLnTx/>
                <a:uFillTx/>
                <a:latin typeface="Graphik"/>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750" b="0" i="0" u="none" strike="noStrike" kern="1200" cap="none" spc="0" normalizeH="0" baseline="0" noProof="0">
              <a:ln>
                <a:noFill/>
              </a:ln>
              <a:solidFill>
                <a:prstClr val="white">
                  <a:lumMod val="65000"/>
                </a:prstClr>
              </a:solidFill>
              <a:effectLst/>
              <a:uLnTx/>
              <a:uFillTx/>
              <a:latin typeface="Graphik"/>
              <a:ea typeface="+mn-ea"/>
              <a:cs typeface="Arial" charset="0"/>
            </a:endParaRPr>
          </a:p>
        </p:txBody>
      </p:sp>
      <p:sp>
        <p:nvSpPr>
          <p:cNvPr id="8" name="Title 7"/>
          <p:cNvSpPr>
            <a:spLocks noGrp="1"/>
          </p:cNvSpPr>
          <p:nvPr>
            <p:ph type="title"/>
          </p:nvPr>
        </p:nvSpPr>
        <p:spPr>
          <a:xfrm>
            <a:off x="285750" y="233994"/>
            <a:ext cx="8572500" cy="335352"/>
          </a:xfrm>
        </p:spPr>
        <p:txBody>
          <a:bodyPr vert="horz" lIns="0" tIns="45720" rIns="0" bIns="0" rtlCol="0" anchor="t" anchorCtr="0">
            <a:noAutofit/>
          </a:bodyPr>
          <a:lstStyle/>
          <a:p>
            <a:pPr fontAlgn="base">
              <a:spcAft>
                <a:spcPct val="0"/>
              </a:spcAft>
            </a:pPr>
            <a:r>
              <a:rPr lang="en-US" sz="2600" spc="-113" dirty="0">
                <a:solidFill>
                  <a:srgbClr val="A100FF"/>
                </a:solidFill>
                <a:latin typeface="Graphik Black" panose="020B0A03030202060203" pitchFamily="34" charset="0"/>
                <a:ea typeface="+mn-ea"/>
                <a:cs typeface="+mn-cs"/>
              </a:rPr>
              <a:t>Skills to Succeed At Accenture</a:t>
            </a:r>
            <a:br>
              <a:rPr lang="en-US" sz="2600" spc="-113" dirty="0">
                <a:solidFill>
                  <a:srgbClr val="A100FF"/>
                </a:solidFill>
                <a:latin typeface="Graphik Black" panose="020B0A03030202060203" pitchFamily="34" charset="0"/>
                <a:ea typeface="+mn-ea"/>
                <a:cs typeface="+mn-cs"/>
              </a:rPr>
            </a:br>
            <a:br>
              <a:rPr lang="en-US" sz="2600" spc="-113" dirty="0">
                <a:solidFill>
                  <a:srgbClr val="A100FF"/>
                </a:solidFill>
                <a:latin typeface="Graphik Black" panose="020B0A03030202060203" pitchFamily="34" charset="0"/>
                <a:ea typeface="+mn-ea"/>
                <a:cs typeface="+mn-cs"/>
              </a:rPr>
            </a:br>
            <a:br>
              <a:rPr lang="en-US" sz="2600" b="0" spc="-113" dirty="0">
                <a:solidFill>
                  <a:srgbClr val="A100FF"/>
                </a:solidFill>
                <a:latin typeface="Graphik Black" panose="020B0A03030202060203" pitchFamily="34" charset="0"/>
                <a:ea typeface="+mn-ea"/>
                <a:cs typeface="+mn-cs"/>
              </a:rPr>
            </a:br>
            <a:endParaRPr lang="en-US" sz="2600" b="0" spc="-113" dirty="0">
              <a:solidFill>
                <a:srgbClr val="A100FF"/>
              </a:solidFill>
              <a:latin typeface="Graphik Black" panose="020B0A03030202060203" pitchFamily="34" charset="0"/>
              <a:ea typeface="+mn-ea"/>
              <a:cs typeface="+mn-cs"/>
            </a:endParaRPr>
          </a:p>
        </p:txBody>
      </p:sp>
      <p:sp>
        <p:nvSpPr>
          <p:cNvPr id="4" name="TextBox 3">
            <a:extLst>
              <a:ext uri="{FF2B5EF4-FFF2-40B4-BE49-F238E27FC236}">
                <a16:creationId xmlns:a16="http://schemas.microsoft.com/office/drawing/2014/main" id="{FCEBC7BE-54A3-421D-8F6F-49D1FEF7CF7A}"/>
              </a:ext>
            </a:extLst>
          </p:cNvPr>
          <p:cNvSpPr txBox="1"/>
          <p:nvPr/>
        </p:nvSpPr>
        <p:spPr>
          <a:xfrm>
            <a:off x="268498" y="595222"/>
            <a:ext cx="8685722" cy="784830"/>
          </a:xfrm>
          <a:prstGeom prst="rect">
            <a:avLst/>
          </a:prstGeom>
          <a:noFill/>
        </p:spPr>
        <p:txBody>
          <a:bodyPr wrap="square" lIns="0" tIns="0" rIns="0" bIns="45720" rtlCol="0">
            <a:spAutoFit/>
          </a:bodyPr>
          <a:lstStyle/>
          <a:p>
            <a:r>
              <a:rPr lang="en-US" sz="1600" spc="-113" dirty="0">
                <a:solidFill>
                  <a:srgbClr val="00B0F0"/>
                </a:solidFill>
                <a:latin typeface="Graphik" panose="020B0503030202060203" pitchFamily="34" charset="0"/>
              </a:rPr>
              <a:t>Accenture vision is to improve the way the world works and lives — for our clients, our people and our communities. Our goal is to make a measurable difference around the world, including closing unemployment gaps through Skills to Succeed Program </a:t>
            </a:r>
          </a:p>
        </p:txBody>
      </p:sp>
      <p:sp>
        <p:nvSpPr>
          <p:cNvPr id="111" name="Rectangle 110">
            <a:extLst>
              <a:ext uri="{FF2B5EF4-FFF2-40B4-BE49-F238E27FC236}">
                <a16:creationId xmlns:a16="http://schemas.microsoft.com/office/drawing/2014/main" id="{9F2238BA-2D6B-4736-8F6C-CC011D066A79}"/>
              </a:ext>
            </a:extLst>
          </p:cNvPr>
          <p:cNvSpPr/>
          <p:nvPr/>
        </p:nvSpPr>
        <p:spPr>
          <a:xfrm>
            <a:off x="268011" y="3183537"/>
            <a:ext cx="2852032" cy="553998"/>
          </a:xfrm>
          <a:prstGeom prst="rect">
            <a:avLst/>
          </a:prstGeom>
        </p:spPr>
        <p:txBody>
          <a:bodyPr wrap="square" lIns="0" tIns="0" rIns="0" bIns="0" anchor="t" anchorCtr="0">
            <a:spAutoFit/>
          </a:bodyPr>
          <a:lstStyle/>
          <a:p>
            <a:r>
              <a:rPr lang="en-US" b="1" dirty="0">
                <a:solidFill>
                  <a:srgbClr val="7E00FF"/>
                </a:solidFill>
                <a:latin typeface="+mn-lt"/>
                <a:ea typeface="Arial Unicode MS" panose="020B0604020202020204" pitchFamily="34" charset="-128"/>
              </a:rPr>
              <a:t>DELIVER IN-DEMAND SKILLS</a:t>
            </a:r>
          </a:p>
        </p:txBody>
      </p:sp>
      <p:sp>
        <p:nvSpPr>
          <p:cNvPr id="112" name="Rectangle 111">
            <a:extLst>
              <a:ext uri="{FF2B5EF4-FFF2-40B4-BE49-F238E27FC236}">
                <a16:creationId xmlns:a16="http://schemas.microsoft.com/office/drawing/2014/main" id="{5EE16672-D39D-4D13-ABE7-63CFF85B678B}"/>
              </a:ext>
            </a:extLst>
          </p:cNvPr>
          <p:cNvSpPr/>
          <p:nvPr/>
        </p:nvSpPr>
        <p:spPr>
          <a:xfrm>
            <a:off x="268010" y="3818901"/>
            <a:ext cx="2579693" cy="664797"/>
          </a:xfrm>
          <a:prstGeom prst="rect">
            <a:avLst/>
          </a:prstGeom>
        </p:spPr>
        <p:txBody>
          <a:bodyPr wrap="square" lIns="0" tIns="0" rIns="0" bIns="0">
            <a:spAutoFit/>
          </a:bodyPr>
          <a:lstStyle/>
          <a:p>
            <a:pPr fontAlgn="auto">
              <a:lnSpc>
                <a:spcPct val="90000"/>
              </a:lnSpc>
              <a:spcBef>
                <a:spcPts val="0"/>
              </a:spcBef>
              <a:spcAft>
                <a:spcPts val="0"/>
              </a:spcAft>
            </a:pPr>
            <a:r>
              <a:rPr lang="en-US" sz="1600" dirty="0">
                <a:latin typeface="+mn-lt"/>
              </a:rPr>
              <a:t>Equip </a:t>
            </a:r>
            <a:r>
              <a:rPr lang="en-US" sz="1600" b="1" dirty="0">
                <a:latin typeface="+mn-lt"/>
              </a:rPr>
              <a:t>3+ million people </a:t>
            </a:r>
            <a:r>
              <a:rPr lang="en-US" sz="1600" dirty="0">
                <a:latin typeface="+mn-lt"/>
              </a:rPr>
              <a:t>with the skills to get a job or build a business.</a:t>
            </a:r>
            <a:endParaRPr lang="en-AU" sz="1600" dirty="0">
              <a:solidFill>
                <a:srgbClr val="000000"/>
              </a:solidFill>
              <a:latin typeface="+mn-lt"/>
              <a:ea typeface="Arial Unicode MS" panose="020B0604020202020204" pitchFamily="34" charset="-128"/>
              <a:cs typeface="Arial" panose="020B0604020202020204" pitchFamily="34" charset="0"/>
            </a:endParaRPr>
          </a:p>
        </p:txBody>
      </p:sp>
      <p:sp>
        <p:nvSpPr>
          <p:cNvPr id="113" name="Rectangle 112">
            <a:extLst>
              <a:ext uri="{FF2B5EF4-FFF2-40B4-BE49-F238E27FC236}">
                <a16:creationId xmlns:a16="http://schemas.microsoft.com/office/drawing/2014/main" id="{6003F9F7-728D-4F5D-BBA8-7C8F244352E8}"/>
              </a:ext>
            </a:extLst>
          </p:cNvPr>
          <p:cNvSpPr/>
          <p:nvPr/>
        </p:nvSpPr>
        <p:spPr>
          <a:xfrm>
            <a:off x="2963287" y="3183537"/>
            <a:ext cx="3111161" cy="553998"/>
          </a:xfrm>
          <a:prstGeom prst="rect">
            <a:avLst/>
          </a:prstGeom>
        </p:spPr>
        <p:txBody>
          <a:bodyPr wrap="square" lIns="0" tIns="0" rIns="0" bIns="0" anchor="t" anchorCtr="0">
            <a:spAutoFit/>
          </a:bodyPr>
          <a:lstStyle/>
          <a:p>
            <a:r>
              <a:rPr lang="en-US" b="1" dirty="0">
                <a:solidFill>
                  <a:srgbClr val="7E00FF"/>
                </a:solidFill>
                <a:latin typeface="+mn-lt"/>
                <a:ea typeface="Arial Unicode MS" panose="020B0604020202020204" pitchFamily="34" charset="-128"/>
              </a:rPr>
              <a:t>CREATE SUSTAINABLE JOBS AND BUSINESSES</a:t>
            </a:r>
          </a:p>
        </p:txBody>
      </p:sp>
      <p:sp>
        <p:nvSpPr>
          <p:cNvPr id="114" name="Rectangle 113">
            <a:extLst>
              <a:ext uri="{FF2B5EF4-FFF2-40B4-BE49-F238E27FC236}">
                <a16:creationId xmlns:a16="http://schemas.microsoft.com/office/drawing/2014/main" id="{90A63B1C-41AC-48C5-B515-EC2BECCE3C03}"/>
              </a:ext>
            </a:extLst>
          </p:cNvPr>
          <p:cNvSpPr/>
          <p:nvPr/>
        </p:nvSpPr>
        <p:spPr>
          <a:xfrm>
            <a:off x="2966076" y="3818901"/>
            <a:ext cx="2764161" cy="886397"/>
          </a:xfrm>
          <a:prstGeom prst="rect">
            <a:avLst/>
          </a:prstGeom>
        </p:spPr>
        <p:txBody>
          <a:bodyPr wrap="square" lIns="0" tIns="0" rIns="0" bIns="0">
            <a:spAutoFit/>
          </a:bodyPr>
          <a:lstStyle/>
          <a:p>
            <a:pPr fontAlgn="auto">
              <a:lnSpc>
                <a:spcPct val="90000"/>
              </a:lnSpc>
              <a:spcBef>
                <a:spcPts val="0"/>
              </a:spcBef>
              <a:spcAft>
                <a:spcPts val="0"/>
              </a:spcAft>
            </a:pPr>
            <a:r>
              <a:rPr lang="en-US" sz="1600" dirty="0">
                <a:latin typeface="+mn-lt"/>
              </a:rPr>
              <a:t>Increase our focus on the transition from skill-building programs to </a:t>
            </a:r>
            <a:r>
              <a:rPr lang="en-US" sz="1600" b="1" dirty="0">
                <a:latin typeface="+mn-lt"/>
              </a:rPr>
              <a:t>sustainable jobs and businesses</a:t>
            </a:r>
            <a:r>
              <a:rPr lang="en-US" sz="1600" dirty="0">
                <a:latin typeface="+mn-lt"/>
              </a:rPr>
              <a:t>.</a:t>
            </a:r>
            <a:endParaRPr lang="en-AU" sz="1600" dirty="0">
              <a:solidFill>
                <a:srgbClr val="000000"/>
              </a:solidFill>
              <a:latin typeface="+mn-lt"/>
              <a:ea typeface="Arial Unicode MS" panose="020B0604020202020204" pitchFamily="34" charset="-128"/>
              <a:cs typeface="Arial" panose="020B0604020202020204" pitchFamily="34" charset="0"/>
            </a:endParaRPr>
          </a:p>
        </p:txBody>
      </p:sp>
      <p:sp>
        <p:nvSpPr>
          <p:cNvPr id="115" name="Rectangle 114">
            <a:extLst>
              <a:ext uri="{FF2B5EF4-FFF2-40B4-BE49-F238E27FC236}">
                <a16:creationId xmlns:a16="http://schemas.microsoft.com/office/drawing/2014/main" id="{9BCB99E2-7A27-436A-9CCE-233156555F8D}"/>
              </a:ext>
            </a:extLst>
          </p:cNvPr>
          <p:cNvSpPr/>
          <p:nvPr/>
        </p:nvSpPr>
        <p:spPr>
          <a:xfrm>
            <a:off x="5972075" y="3183537"/>
            <a:ext cx="3041295" cy="553998"/>
          </a:xfrm>
          <a:prstGeom prst="rect">
            <a:avLst/>
          </a:prstGeom>
        </p:spPr>
        <p:txBody>
          <a:bodyPr wrap="square" lIns="0" tIns="0" rIns="0" bIns="0" anchor="t" anchorCtr="0">
            <a:spAutoFit/>
          </a:bodyPr>
          <a:lstStyle/>
          <a:p>
            <a:r>
              <a:rPr lang="en-AU" b="1" dirty="0">
                <a:solidFill>
                  <a:srgbClr val="7E00FF"/>
                </a:solidFill>
                <a:latin typeface="+mn-lt"/>
                <a:ea typeface="Arial Unicode MS" panose="020B0604020202020204" pitchFamily="34" charset="-128"/>
              </a:rPr>
              <a:t>COLLABORATE TO CLOSE EMPLOYMENT GAPS</a:t>
            </a:r>
          </a:p>
        </p:txBody>
      </p:sp>
      <p:sp>
        <p:nvSpPr>
          <p:cNvPr id="116" name="Rectangle 115">
            <a:extLst>
              <a:ext uri="{FF2B5EF4-FFF2-40B4-BE49-F238E27FC236}">
                <a16:creationId xmlns:a16="http://schemas.microsoft.com/office/drawing/2014/main" id="{76B148FC-E0D1-4D39-A40B-9FDBE6FB8D8C}"/>
              </a:ext>
            </a:extLst>
          </p:cNvPr>
          <p:cNvSpPr/>
          <p:nvPr/>
        </p:nvSpPr>
        <p:spPr>
          <a:xfrm>
            <a:off x="6035998" y="3818901"/>
            <a:ext cx="3020920" cy="886397"/>
          </a:xfrm>
          <a:prstGeom prst="rect">
            <a:avLst/>
          </a:prstGeom>
        </p:spPr>
        <p:txBody>
          <a:bodyPr wrap="square" lIns="0" tIns="0" rIns="0" bIns="0">
            <a:spAutoFit/>
          </a:bodyPr>
          <a:lstStyle/>
          <a:p>
            <a:pPr fontAlgn="auto">
              <a:lnSpc>
                <a:spcPct val="90000"/>
              </a:lnSpc>
              <a:spcBef>
                <a:spcPts val="0"/>
              </a:spcBef>
              <a:spcAft>
                <a:spcPts val="0"/>
              </a:spcAft>
            </a:pPr>
            <a:r>
              <a:rPr lang="en-AU" sz="1600" b="1" dirty="0">
                <a:solidFill>
                  <a:srgbClr val="000000"/>
                </a:solidFill>
                <a:latin typeface="+mn-lt"/>
                <a:ea typeface="Arial Unicode MS" panose="020B0604020202020204" pitchFamily="34" charset="-128"/>
                <a:cs typeface="Arial" panose="020B0604020202020204" pitchFamily="34" charset="0"/>
              </a:rPr>
              <a:t>Partner</a:t>
            </a:r>
            <a:r>
              <a:rPr lang="en-AU" sz="1600" dirty="0">
                <a:solidFill>
                  <a:srgbClr val="000000"/>
                </a:solidFill>
                <a:latin typeface="+mn-lt"/>
                <a:ea typeface="Arial Unicode MS" panose="020B0604020202020204" pitchFamily="34" charset="-128"/>
                <a:cs typeface="Arial" panose="020B0604020202020204" pitchFamily="34" charset="0"/>
              </a:rPr>
              <a:t> with organizations </a:t>
            </a:r>
            <a:br>
              <a:rPr lang="en-AU" sz="1600" dirty="0">
                <a:solidFill>
                  <a:srgbClr val="000000"/>
                </a:solidFill>
                <a:latin typeface="+mn-lt"/>
                <a:ea typeface="Arial Unicode MS" panose="020B0604020202020204" pitchFamily="34" charset="-128"/>
                <a:cs typeface="Arial" panose="020B0604020202020204" pitchFamily="34" charset="0"/>
              </a:rPr>
            </a:br>
            <a:r>
              <a:rPr lang="en-AU" sz="1600" dirty="0">
                <a:solidFill>
                  <a:srgbClr val="000000"/>
                </a:solidFill>
                <a:latin typeface="+mn-lt"/>
                <a:ea typeface="Arial Unicode MS" panose="020B0604020202020204" pitchFamily="34" charset="-128"/>
                <a:cs typeface="Arial" panose="020B0604020202020204" pitchFamily="34" charset="0"/>
              </a:rPr>
              <a:t>to create large-scale, long-term solutions that close global employment gaps.</a:t>
            </a:r>
          </a:p>
        </p:txBody>
      </p:sp>
      <p:grpSp>
        <p:nvGrpSpPr>
          <p:cNvPr id="117" name="Group 116">
            <a:extLst>
              <a:ext uri="{FF2B5EF4-FFF2-40B4-BE49-F238E27FC236}">
                <a16:creationId xmlns:a16="http://schemas.microsoft.com/office/drawing/2014/main" id="{DD45E569-22D4-4216-B5FA-8F7052B127CA}"/>
              </a:ext>
            </a:extLst>
          </p:cNvPr>
          <p:cNvGrpSpPr/>
          <p:nvPr/>
        </p:nvGrpSpPr>
        <p:grpSpPr>
          <a:xfrm>
            <a:off x="4109374" y="2097796"/>
            <a:ext cx="945247" cy="1007999"/>
            <a:chOff x="4929112" y="970908"/>
            <a:chExt cx="945247" cy="1007999"/>
          </a:xfrm>
        </p:grpSpPr>
        <p:sp>
          <p:nvSpPr>
            <p:cNvPr id="118" name="Freeform 8">
              <a:extLst>
                <a:ext uri="{FF2B5EF4-FFF2-40B4-BE49-F238E27FC236}">
                  <a16:creationId xmlns:a16="http://schemas.microsoft.com/office/drawing/2014/main" id="{D05FE82B-6614-4EE3-A8CB-C8245B9341A2}"/>
                </a:ext>
              </a:extLst>
            </p:cNvPr>
            <p:cNvSpPr>
              <a:spLocks/>
            </p:cNvSpPr>
            <p:nvPr/>
          </p:nvSpPr>
          <p:spPr bwMode="auto">
            <a:xfrm>
              <a:off x="5366051" y="1090006"/>
              <a:ext cx="461297" cy="546505"/>
            </a:xfrm>
            <a:custGeom>
              <a:avLst/>
              <a:gdLst>
                <a:gd name="T0" fmla="*/ 54 w 132"/>
                <a:gd name="T1" fmla="*/ 156 h 156"/>
                <a:gd name="T2" fmla="*/ 23 w 132"/>
                <a:gd name="T3" fmla="*/ 150 h 156"/>
                <a:gd name="T4" fmla="*/ 20 w 132"/>
                <a:gd name="T5" fmla="*/ 142 h 156"/>
                <a:gd name="T6" fmla="*/ 28 w 132"/>
                <a:gd name="T7" fmla="*/ 139 h 156"/>
                <a:gd name="T8" fmla="*/ 54 w 132"/>
                <a:gd name="T9" fmla="*/ 144 h 156"/>
                <a:gd name="T10" fmla="*/ 120 w 132"/>
                <a:gd name="T11" fmla="*/ 78 h 156"/>
                <a:gd name="T12" fmla="*/ 54 w 132"/>
                <a:gd name="T13" fmla="*/ 12 h 156"/>
                <a:gd name="T14" fmla="*/ 11 w 132"/>
                <a:gd name="T15" fmla="*/ 28 h 156"/>
                <a:gd name="T16" fmla="*/ 3 w 132"/>
                <a:gd name="T17" fmla="*/ 27 h 156"/>
                <a:gd name="T18" fmla="*/ 3 w 132"/>
                <a:gd name="T19" fmla="*/ 19 h 156"/>
                <a:gd name="T20" fmla="*/ 54 w 132"/>
                <a:gd name="T21" fmla="*/ 0 h 156"/>
                <a:gd name="T22" fmla="*/ 132 w 132"/>
                <a:gd name="T23" fmla="*/ 78 h 156"/>
                <a:gd name="T24" fmla="*/ 54 w 132"/>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56">
                  <a:moveTo>
                    <a:pt x="54" y="156"/>
                  </a:moveTo>
                  <a:cubicBezTo>
                    <a:pt x="43" y="156"/>
                    <a:pt x="33" y="154"/>
                    <a:pt x="23" y="150"/>
                  </a:cubicBezTo>
                  <a:cubicBezTo>
                    <a:pt x="20" y="148"/>
                    <a:pt x="19" y="145"/>
                    <a:pt x="20" y="142"/>
                  </a:cubicBezTo>
                  <a:cubicBezTo>
                    <a:pt x="21" y="139"/>
                    <a:pt x="25" y="137"/>
                    <a:pt x="28" y="139"/>
                  </a:cubicBezTo>
                  <a:cubicBezTo>
                    <a:pt x="36" y="142"/>
                    <a:pt x="45" y="144"/>
                    <a:pt x="54" y="144"/>
                  </a:cubicBezTo>
                  <a:cubicBezTo>
                    <a:pt x="90" y="144"/>
                    <a:pt x="120" y="114"/>
                    <a:pt x="120" y="78"/>
                  </a:cubicBezTo>
                  <a:cubicBezTo>
                    <a:pt x="120" y="41"/>
                    <a:pt x="90" y="12"/>
                    <a:pt x="54" y="12"/>
                  </a:cubicBezTo>
                  <a:cubicBezTo>
                    <a:pt x="38" y="12"/>
                    <a:pt x="23" y="17"/>
                    <a:pt x="11" y="28"/>
                  </a:cubicBezTo>
                  <a:cubicBezTo>
                    <a:pt x="8" y="30"/>
                    <a:pt x="5" y="30"/>
                    <a:pt x="3" y="27"/>
                  </a:cubicBezTo>
                  <a:cubicBezTo>
                    <a:pt x="0" y="24"/>
                    <a:pt x="1" y="21"/>
                    <a:pt x="3" y="19"/>
                  </a:cubicBezTo>
                  <a:cubicBezTo>
                    <a:pt x="17" y="6"/>
                    <a:pt x="35" y="0"/>
                    <a:pt x="54" y="0"/>
                  </a:cubicBezTo>
                  <a:cubicBezTo>
                    <a:pt x="97" y="0"/>
                    <a:pt x="132" y="35"/>
                    <a:pt x="132" y="78"/>
                  </a:cubicBezTo>
                  <a:cubicBezTo>
                    <a:pt x="132" y="121"/>
                    <a:pt x="97" y="156"/>
                    <a:pt x="54" y="156"/>
                  </a:cubicBez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raphik"/>
                <a:cs typeface="+mn-cs"/>
              </a:endParaRPr>
            </a:p>
          </p:txBody>
        </p:sp>
        <p:sp>
          <p:nvSpPr>
            <p:cNvPr id="119" name="Freeform 9">
              <a:extLst>
                <a:ext uri="{FF2B5EF4-FFF2-40B4-BE49-F238E27FC236}">
                  <a16:creationId xmlns:a16="http://schemas.microsoft.com/office/drawing/2014/main" id="{08898E59-5492-44DE-B6E0-B907FF84E69B}"/>
                </a:ext>
              </a:extLst>
            </p:cNvPr>
            <p:cNvSpPr>
              <a:spLocks/>
            </p:cNvSpPr>
            <p:nvPr/>
          </p:nvSpPr>
          <p:spPr bwMode="auto">
            <a:xfrm>
              <a:off x="5424815" y="1042995"/>
              <a:ext cx="449544" cy="431915"/>
            </a:xfrm>
            <a:custGeom>
              <a:avLst/>
              <a:gdLst>
                <a:gd name="T0" fmla="*/ 38 w 128"/>
                <a:gd name="T1" fmla="*/ 123 h 123"/>
                <a:gd name="T2" fmla="*/ 34 w 128"/>
                <a:gd name="T3" fmla="*/ 121 h 123"/>
                <a:gd name="T4" fmla="*/ 2 w 128"/>
                <a:gd name="T5" fmla="*/ 89 h 123"/>
                <a:gd name="T6" fmla="*/ 2 w 128"/>
                <a:gd name="T7" fmla="*/ 81 h 123"/>
                <a:gd name="T8" fmla="*/ 10 w 128"/>
                <a:gd name="T9" fmla="*/ 81 h 123"/>
                <a:gd name="T10" fmla="*/ 38 w 128"/>
                <a:gd name="T11" fmla="*/ 108 h 123"/>
                <a:gd name="T12" fmla="*/ 116 w 128"/>
                <a:gd name="T13" fmla="*/ 3 h 123"/>
                <a:gd name="T14" fmla="*/ 124 w 128"/>
                <a:gd name="T15" fmla="*/ 2 h 123"/>
                <a:gd name="T16" fmla="*/ 126 w 128"/>
                <a:gd name="T17" fmla="*/ 10 h 123"/>
                <a:gd name="T18" fmla="*/ 43 w 128"/>
                <a:gd name="T19" fmla="*/ 121 h 123"/>
                <a:gd name="T20" fmla="*/ 39 w 128"/>
                <a:gd name="T21" fmla="*/ 123 h 123"/>
                <a:gd name="T22" fmla="*/ 38 w 128"/>
                <a:gd name="T23"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3">
                  <a:moveTo>
                    <a:pt x="38" y="123"/>
                  </a:moveTo>
                  <a:cubicBezTo>
                    <a:pt x="37" y="123"/>
                    <a:pt x="35" y="122"/>
                    <a:pt x="34" y="121"/>
                  </a:cubicBezTo>
                  <a:cubicBezTo>
                    <a:pt x="2" y="89"/>
                    <a:pt x="2" y="89"/>
                    <a:pt x="2" y="89"/>
                  </a:cubicBezTo>
                  <a:cubicBezTo>
                    <a:pt x="0" y="87"/>
                    <a:pt x="0" y="83"/>
                    <a:pt x="2" y="81"/>
                  </a:cubicBezTo>
                  <a:cubicBezTo>
                    <a:pt x="4" y="78"/>
                    <a:pt x="8" y="78"/>
                    <a:pt x="10" y="81"/>
                  </a:cubicBezTo>
                  <a:cubicBezTo>
                    <a:pt x="38" y="108"/>
                    <a:pt x="38" y="108"/>
                    <a:pt x="38" y="108"/>
                  </a:cubicBezTo>
                  <a:cubicBezTo>
                    <a:pt x="116" y="3"/>
                    <a:pt x="116" y="3"/>
                    <a:pt x="116" y="3"/>
                  </a:cubicBezTo>
                  <a:cubicBezTo>
                    <a:pt x="118" y="1"/>
                    <a:pt x="122" y="0"/>
                    <a:pt x="124" y="2"/>
                  </a:cubicBezTo>
                  <a:cubicBezTo>
                    <a:pt x="127" y="4"/>
                    <a:pt x="128" y="8"/>
                    <a:pt x="126" y="10"/>
                  </a:cubicBezTo>
                  <a:cubicBezTo>
                    <a:pt x="43" y="121"/>
                    <a:pt x="43" y="121"/>
                    <a:pt x="43" y="121"/>
                  </a:cubicBezTo>
                  <a:cubicBezTo>
                    <a:pt x="42" y="122"/>
                    <a:pt x="40" y="123"/>
                    <a:pt x="39" y="123"/>
                  </a:cubicBezTo>
                  <a:cubicBezTo>
                    <a:pt x="38" y="123"/>
                    <a:pt x="38" y="123"/>
                    <a:pt x="38" y="123"/>
                  </a:cubicBez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raphik"/>
                <a:cs typeface="+mn-cs"/>
              </a:endParaRPr>
            </a:p>
          </p:txBody>
        </p:sp>
        <p:grpSp>
          <p:nvGrpSpPr>
            <p:cNvPr id="120" name="Group 119">
              <a:extLst>
                <a:ext uri="{FF2B5EF4-FFF2-40B4-BE49-F238E27FC236}">
                  <a16:creationId xmlns:a16="http://schemas.microsoft.com/office/drawing/2014/main" id="{383BB763-1134-44B9-BF46-6BC20FA8DFAD}"/>
                </a:ext>
              </a:extLst>
            </p:cNvPr>
            <p:cNvGrpSpPr>
              <a:grpSpLocks noChangeAspect="1"/>
            </p:cNvGrpSpPr>
            <p:nvPr/>
          </p:nvGrpSpPr>
          <p:grpSpPr>
            <a:xfrm>
              <a:off x="4929112" y="970908"/>
              <a:ext cx="460152" cy="1007999"/>
              <a:chOff x="6623050" y="963575"/>
              <a:chExt cx="266700" cy="584238"/>
            </a:xfrm>
            <a:solidFill>
              <a:srgbClr val="FF9500"/>
            </a:solidFill>
          </p:grpSpPr>
          <p:sp>
            <p:nvSpPr>
              <p:cNvPr id="121" name="Freeform 5">
                <a:extLst>
                  <a:ext uri="{FF2B5EF4-FFF2-40B4-BE49-F238E27FC236}">
                    <a16:creationId xmlns:a16="http://schemas.microsoft.com/office/drawing/2014/main" id="{5B89A6F4-24AA-4631-B695-77320A95A8C2}"/>
                  </a:ext>
                </a:extLst>
              </p:cNvPr>
              <p:cNvSpPr>
                <a:spLocks/>
              </p:cNvSpPr>
              <p:nvPr/>
            </p:nvSpPr>
            <p:spPr bwMode="auto">
              <a:xfrm>
                <a:off x="6623050" y="1101725"/>
                <a:ext cx="266700" cy="180975"/>
              </a:xfrm>
              <a:custGeom>
                <a:avLst/>
                <a:gdLst>
                  <a:gd name="T0" fmla="*/ 21 w 715"/>
                  <a:gd name="T1" fmla="*/ 497 h 497"/>
                  <a:gd name="T2" fmla="*/ 16 w 715"/>
                  <a:gd name="T3" fmla="*/ 497 h 497"/>
                  <a:gd name="T4" fmla="*/ 3 w 715"/>
                  <a:gd name="T5" fmla="*/ 474 h 497"/>
                  <a:gd name="T6" fmla="*/ 107 w 715"/>
                  <a:gd name="T7" fmla="*/ 92 h 497"/>
                  <a:gd name="T8" fmla="*/ 227 w 715"/>
                  <a:gd name="T9" fmla="*/ 0 h 497"/>
                  <a:gd name="T10" fmla="*/ 493 w 715"/>
                  <a:gd name="T11" fmla="*/ 0 h 497"/>
                  <a:gd name="T12" fmla="*/ 493 w 715"/>
                  <a:gd name="T13" fmla="*/ 0 h 497"/>
                  <a:gd name="T14" fmla="*/ 614 w 715"/>
                  <a:gd name="T15" fmla="*/ 93 h 497"/>
                  <a:gd name="T16" fmla="*/ 713 w 715"/>
                  <a:gd name="T17" fmla="*/ 470 h 497"/>
                  <a:gd name="T18" fmla="*/ 699 w 715"/>
                  <a:gd name="T19" fmla="*/ 493 h 497"/>
                  <a:gd name="T20" fmla="*/ 676 w 715"/>
                  <a:gd name="T21" fmla="*/ 479 h 497"/>
                  <a:gd name="T22" fmla="*/ 578 w 715"/>
                  <a:gd name="T23" fmla="*/ 103 h 497"/>
                  <a:gd name="T24" fmla="*/ 493 w 715"/>
                  <a:gd name="T25" fmla="*/ 37 h 497"/>
                  <a:gd name="T26" fmla="*/ 493 w 715"/>
                  <a:gd name="T27" fmla="*/ 37 h 497"/>
                  <a:gd name="T28" fmla="*/ 228 w 715"/>
                  <a:gd name="T29" fmla="*/ 37 h 497"/>
                  <a:gd name="T30" fmla="*/ 143 w 715"/>
                  <a:gd name="T31" fmla="*/ 102 h 497"/>
                  <a:gd name="T32" fmla="*/ 39 w 715"/>
                  <a:gd name="T33" fmla="*/ 483 h 497"/>
                  <a:gd name="T34" fmla="*/ 21 w 715"/>
                  <a:gd name="T35"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5" h="497">
                    <a:moveTo>
                      <a:pt x="21" y="497"/>
                    </a:moveTo>
                    <a:cubicBezTo>
                      <a:pt x="19" y="497"/>
                      <a:pt x="18" y="497"/>
                      <a:pt x="16" y="497"/>
                    </a:cubicBezTo>
                    <a:cubicBezTo>
                      <a:pt x="6" y="494"/>
                      <a:pt x="0" y="484"/>
                      <a:pt x="3" y="474"/>
                    </a:cubicBezTo>
                    <a:lnTo>
                      <a:pt x="107" y="92"/>
                    </a:lnTo>
                    <a:cubicBezTo>
                      <a:pt x="121" y="38"/>
                      <a:pt x="171" y="0"/>
                      <a:pt x="227" y="0"/>
                    </a:cubicBezTo>
                    <a:lnTo>
                      <a:pt x="493" y="0"/>
                    </a:lnTo>
                    <a:cubicBezTo>
                      <a:pt x="493" y="0"/>
                      <a:pt x="493" y="0"/>
                      <a:pt x="493" y="0"/>
                    </a:cubicBezTo>
                    <a:cubicBezTo>
                      <a:pt x="550" y="0"/>
                      <a:pt x="600" y="38"/>
                      <a:pt x="614" y="93"/>
                    </a:cubicBezTo>
                    <a:lnTo>
                      <a:pt x="713" y="470"/>
                    </a:lnTo>
                    <a:cubicBezTo>
                      <a:pt x="715" y="480"/>
                      <a:pt x="709" y="490"/>
                      <a:pt x="699" y="493"/>
                    </a:cubicBezTo>
                    <a:cubicBezTo>
                      <a:pt x="689" y="495"/>
                      <a:pt x="679" y="489"/>
                      <a:pt x="676" y="479"/>
                    </a:cubicBezTo>
                    <a:lnTo>
                      <a:pt x="578" y="103"/>
                    </a:lnTo>
                    <a:cubicBezTo>
                      <a:pt x="568" y="64"/>
                      <a:pt x="533" y="37"/>
                      <a:pt x="493" y="37"/>
                    </a:cubicBezTo>
                    <a:cubicBezTo>
                      <a:pt x="493" y="37"/>
                      <a:pt x="493" y="37"/>
                      <a:pt x="493" y="37"/>
                    </a:cubicBezTo>
                    <a:lnTo>
                      <a:pt x="228" y="37"/>
                    </a:lnTo>
                    <a:cubicBezTo>
                      <a:pt x="188" y="37"/>
                      <a:pt x="153" y="64"/>
                      <a:pt x="143" y="102"/>
                    </a:cubicBezTo>
                    <a:lnTo>
                      <a:pt x="39" y="483"/>
                    </a:lnTo>
                    <a:cubicBezTo>
                      <a:pt x="37" y="492"/>
                      <a:pt x="29" y="497"/>
                      <a:pt x="21" y="497"/>
                    </a:cubicBezTo>
                    <a:close/>
                  </a:path>
                </a:pathLst>
              </a:custGeom>
              <a:grpFill/>
              <a:ln w="12700">
                <a:solidFill>
                  <a:srgbClr val="FF9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22" name="Freeform 6">
                <a:extLst>
                  <a:ext uri="{FF2B5EF4-FFF2-40B4-BE49-F238E27FC236}">
                    <a16:creationId xmlns:a16="http://schemas.microsoft.com/office/drawing/2014/main" id="{56B0734B-6F06-46B5-A76E-FAAD68DA3ECB}"/>
                  </a:ext>
                </a:extLst>
              </p:cNvPr>
              <p:cNvSpPr>
                <a:spLocks/>
              </p:cNvSpPr>
              <p:nvPr/>
            </p:nvSpPr>
            <p:spPr bwMode="auto">
              <a:xfrm>
                <a:off x="6650038" y="1266825"/>
                <a:ext cx="212725" cy="280987"/>
              </a:xfrm>
              <a:custGeom>
                <a:avLst/>
                <a:gdLst>
                  <a:gd name="T0" fmla="*/ 402 w 572"/>
                  <a:gd name="T1" fmla="*/ 773 h 773"/>
                  <a:gd name="T2" fmla="*/ 171 w 572"/>
                  <a:gd name="T3" fmla="*/ 773 h 773"/>
                  <a:gd name="T4" fmla="*/ 121 w 572"/>
                  <a:gd name="T5" fmla="*/ 715 h 773"/>
                  <a:gd name="T6" fmla="*/ 121 w 572"/>
                  <a:gd name="T7" fmla="*/ 269 h 773"/>
                  <a:gd name="T8" fmla="*/ 58 w 572"/>
                  <a:gd name="T9" fmla="*/ 268 h 773"/>
                  <a:gd name="T10" fmla="*/ 0 w 572"/>
                  <a:gd name="T11" fmla="*/ 210 h 773"/>
                  <a:gd name="T12" fmla="*/ 1 w 572"/>
                  <a:gd name="T13" fmla="*/ 206 h 773"/>
                  <a:gd name="T14" fmla="*/ 46 w 572"/>
                  <a:gd name="T15" fmla="*/ 16 h 773"/>
                  <a:gd name="T16" fmla="*/ 69 w 572"/>
                  <a:gd name="T17" fmla="*/ 2 h 773"/>
                  <a:gd name="T18" fmla="*/ 83 w 572"/>
                  <a:gd name="T19" fmla="*/ 25 h 773"/>
                  <a:gd name="T20" fmla="*/ 38 w 572"/>
                  <a:gd name="T21" fmla="*/ 212 h 773"/>
                  <a:gd name="T22" fmla="*/ 58 w 572"/>
                  <a:gd name="T23" fmla="*/ 231 h 773"/>
                  <a:gd name="T24" fmla="*/ 140 w 572"/>
                  <a:gd name="T25" fmla="*/ 231 h 773"/>
                  <a:gd name="T26" fmla="*/ 159 w 572"/>
                  <a:gd name="T27" fmla="*/ 250 h 773"/>
                  <a:gd name="T28" fmla="*/ 159 w 572"/>
                  <a:gd name="T29" fmla="*/ 715 h 773"/>
                  <a:gd name="T30" fmla="*/ 162 w 572"/>
                  <a:gd name="T31" fmla="*/ 735 h 773"/>
                  <a:gd name="T32" fmla="*/ 171 w 572"/>
                  <a:gd name="T33" fmla="*/ 736 h 773"/>
                  <a:gd name="T34" fmla="*/ 402 w 572"/>
                  <a:gd name="T35" fmla="*/ 736 h 773"/>
                  <a:gd name="T36" fmla="*/ 414 w 572"/>
                  <a:gd name="T37" fmla="*/ 721 h 773"/>
                  <a:gd name="T38" fmla="*/ 414 w 572"/>
                  <a:gd name="T39" fmla="*/ 250 h 773"/>
                  <a:gd name="T40" fmla="*/ 432 w 572"/>
                  <a:gd name="T41" fmla="*/ 231 h 773"/>
                  <a:gd name="T42" fmla="*/ 514 w 572"/>
                  <a:gd name="T43" fmla="*/ 231 h 773"/>
                  <a:gd name="T44" fmla="*/ 535 w 572"/>
                  <a:gd name="T45" fmla="*/ 212 h 773"/>
                  <a:gd name="T46" fmla="*/ 487 w 572"/>
                  <a:gd name="T47" fmla="*/ 28 h 773"/>
                  <a:gd name="T48" fmla="*/ 500 w 572"/>
                  <a:gd name="T49" fmla="*/ 6 h 773"/>
                  <a:gd name="T50" fmla="*/ 523 w 572"/>
                  <a:gd name="T51" fmla="*/ 19 h 773"/>
                  <a:gd name="T52" fmla="*/ 572 w 572"/>
                  <a:gd name="T53" fmla="*/ 205 h 773"/>
                  <a:gd name="T54" fmla="*/ 572 w 572"/>
                  <a:gd name="T55" fmla="*/ 210 h 773"/>
                  <a:gd name="T56" fmla="*/ 514 w 572"/>
                  <a:gd name="T57" fmla="*/ 268 h 773"/>
                  <a:gd name="T58" fmla="*/ 451 w 572"/>
                  <a:gd name="T59" fmla="*/ 269 h 773"/>
                  <a:gd name="T60" fmla="*/ 451 w 572"/>
                  <a:gd name="T61" fmla="*/ 721 h 773"/>
                  <a:gd name="T62" fmla="*/ 402 w 572"/>
                  <a:gd name="T63" fmla="*/ 77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2" h="773">
                    <a:moveTo>
                      <a:pt x="402" y="773"/>
                    </a:moveTo>
                    <a:lnTo>
                      <a:pt x="171" y="773"/>
                    </a:lnTo>
                    <a:cubicBezTo>
                      <a:pt x="146" y="773"/>
                      <a:pt x="121" y="766"/>
                      <a:pt x="121" y="715"/>
                    </a:cubicBezTo>
                    <a:lnTo>
                      <a:pt x="121" y="269"/>
                    </a:lnTo>
                    <a:lnTo>
                      <a:pt x="58" y="268"/>
                    </a:lnTo>
                    <a:cubicBezTo>
                      <a:pt x="26" y="268"/>
                      <a:pt x="0" y="242"/>
                      <a:pt x="0" y="210"/>
                    </a:cubicBezTo>
                    <a:cubicBezTo>
                      <a:pt x="0" y="209"/>
                      <a:pt x="0" y="207"/>
                      <a:pt x="1" y="206"/>
                    </a:cubicBezTo>
                    <a:lnTo>
                      <a:pt x="46" y="16"/>
                    </a:lnTo>
                    <a:cubicBezTo>
                      <a:pt x="49" y="6"/>
                      <a:pt x="59" y="0"/>
                      <a:pt x="69" y="2"/>
                    </a:cubicBezTo>
                    <a:cubicBezTo>
                      <a:pt x="79" y="5"/>
                      <a:pt x="85" y="15"/>
                      <a:pt x="83" y="25"/>
                    </a:cubicBezTo>
                    <a:lnTo>
                      <a:pt x="38" y="212"/>
                    </a:lnTo>
                    <a:cubicBezTo>
                      <a:pt x="39" y="223"/>
                      <a:pt x="48" y="231"/>
                      <a:pt x="58" y="231"/>
                    </a:cubicBezTo>
                    <a:lnTo>
                      <a:pt x="140" y="231"/>
                    </a:lnTo>
                    <a:cubicBezTo>
                      <a:pt x="151" y="231"/>
                      <a:pt x="159" y="240"/>
                      <a:pt x="159" y="250"/>
                    </a:cubicBezTo>
                    <a:lnTo>
                      <a:pt x="159" y="715"/>
                    </a:lnTo>
                    <a:cubicBezTo>
                      <a:pt x="159" y="729"/>
                      <a:pt x="161" y="734"/>
                      <a:pt x="162" y="735"/>
                    </a:cubicBezTo>
                    <a:cubicBezTo>
                      <a:pt x="164" y="736"/>
                      <a:pt x="169" y="736"/>
                      <a:pt x="171" y="736"/>
                    </a:cubicBezTo>
                    <a:lnTo>
                      <a:pt x="402" y="736"/>
                    </a:lnTo>
                    <a:cubicBezTo>
                      <a:pt x="405" y="736"/>
                      <a:pt x="414" y="736"/>
                      <a:pt x="414" y="721"/>
                    </a:cubicBezTo>
                    <a:lnTo>
                      <a:pt x="414" y="250"/>
                    </a:lnTo>
                    <a:cubicBezTo>
                      <a:pt x="414" y="240"/>
                      <a:pt x="422" y="231"/>
                      <a:pt x="432" y="231"/>
                    </a:cubicBezTo>
                    <a:lnTo>
                      <a:pt x="514" y="231"/>
                    </a:lnTo>
                    <a:cubicBezTo>
                      <a:pt x="525" y="231"/>
                      <a:pt x="534" y="223"/>
                      <a:pt x="535" y="212"/>
                    </a:cubicBezTo>
                    <a:lnTo>
                      <a:pt x="487" y="28"/>
                    </a:lnTo>
                    <a:cubicBezTo>
                      <a:pt x="484" y="18"/>
                      <a:pt x="490" y="8"/>
                      <a:pt x="500" y="6"/>
                    </a:cubicBezTo>
                    <a:cubicBezTo>
                      <a:pt x="510" y="3"/>
                      <a:pt x="520" y="9"/>
                      <a:pt x="523" y="19"/>
                    </a:cubicBezTo>
                    <a:lnTo>
                      <a:pt x="572" y="205"/>
                    </a:lnTo>
                    <a:cubicBezTo>
                      <a:pt x="572" y="207"/>
                      <a:pt x="572" y="209"/>
                      <a:pt x="572" y="210"/>
                    </a:cubicBezTo>
                    <a:cubicBezTo>
                      <a:pt x="572" y="242"/>
                      <a:pt x="546" y="268"/>
                      <a:pt x="514" y="268"/>
                    </a:cubicBezTo>
                    <a:lnTo>
                      <a:pt x="451" y="269"/>
                    </a:lnTo>
                    <a:lnTo>
                      <a:pt x="451" y="721"/>
                    </a:lnTo>
                    <a:cubicBezTo>
                      <a:pt x="451" y="752"/>
                      <a:pt x="431" y="773"/>
                      <a:pt x="402" y="773"/>
                    </a:cubicBezTo>
                    <a:close/>
                  </a:path>
                </a:pathLst>
              </a:custGeom>
              <a:grpFill/>
              <a:ln w="12700">
                <a:solidFill>
                  <a:srgbClr val="FF9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23" name="Freeform 7">
                <a:extLst>
                  <a:ext uri="{FF2B5EF4-FFF2-40B4-BE49-F238E27FC236}">
                    <a16:creationId xmlns:a16="http://schemas.microsoft.com/office/drawing/2014/main" id="{004CE599-07DD-49BC-8B25-F2D6E3A5701B}"/>
                  </a:ext>
                </a:extLst>
              </p:cNvPr>
              <p:cNvSpPr>
                <a:spLocks noEditPoints="1"/>
              </p:cNvSpPr>
              <p:nvPr/>
            </p:nvSpPr>
            <p:spPr bwMode="auto">
              <a:xfrm>
                <a:off x="6692900" y="963575"/>
                <a:ext cx="127000" cy="125412"/>
              </a:xfrm>
              <a:custGeom>
                <a:avLst/>
                <a:gdLst>
                  <a:gd name="T0" fmla="*/ 173 w 345"/>
                  <a:gd name="T1" fmla="*/ 38 h 345"/>
                  <a:gd name="T2" fmla="*/ 37 w 345"/>
                  <a:gd name="T3" fmla="*/ 173 h 345"/>
                  <a:gd name="T4" fmla="*/ 173 w 345"/>
                  <a:gd name="T5" fmla="*/ 308 h 345"/>
                  <a:gd name="T6" fmla="*/ 308 w 345"/>
                  <a:gd name="T7" fmla="*/ 173 h 345"/>
                  <a:gd name="T8" fmla="*/ 173 w 345"/>
                  <a:gd name="T9" fmla="*/ 38 h 345"/>
                  <a:gd name="T10" fmla="*/ 173 w 345"/>
                  <a:gd name="T11" fmla="*/ 345 h 345"/>
                  <a:gd name="T12" fmla="*/ 0 w 345"/>
                  <a:gd name="T13" fmla="*/ 173 h 345"/>
                  <a:gd name="T14" fmla="*/ 173 w 345"/>
                  <a:gd name="T15" fmla="*/ 0 h 345"/>
                  <a:gd name="T16" fmla="*/ 345 w 345"/>
                  <a:gd name="T17" fmla="*/ 173 h 345"/>
                  <a:gd name="T18" fmla="*/ 173 w 345"/>
                  <a:gd name="T19"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345">
                    <a:moveTo>
                      <a:pt x="173" y="38"/>
                    </a:moveTo>
                    <a:cubicBezTo>
                      <a:pt x="98" y="38"/>
                      <a:pt x="37" y="98"/>
                      <a:pt x="37" y="173"/>
                    </a:cubicBezTo>
                    <a:cubicBezTo>
                      <a:pt x="37" y="247"/>
                      <a:pt x="98" y="308"/>
                      <a:pt x="173" y="308"/>
                    </a:cubicBezTo>
                    <a:cubicBezTo>
                      <a:pt x="247" y="308"/>
                      <a:pt x="308" y="247"/>
                      <a:pt x="308" y="173"/>
                    </a:cubicBezTo>
                    <a:cubicBezTo>
                      <a:pt x="308" y="98"/>
                      <a:pt x="247" y="38"/>
                      <a:pt x="173" y="38"/>
                    </a:cubicBezTo>
                    <a:close/>
                    <a:moveTo>
                      <a:pt x="173" y="345"/>
                    </a:moveTo>
                    <a:cubicBezTo>
                      <a:pt x="77" y="345"/>
                      <a:pt x="0" y="268"/>
                      <a:pt x="0" y="173"/>
                    </a:cubicBezTo>
                    <a:cubicBezTo>
                      <a:pt x="0" y="78"/>
                      <a:pt x="77" y="0"/>
                      <a:pt x="173" y="0"/>
                    </a:cubicBezTo>
                    <a:cubicBezTo>
                      <a:pt x="268" y="0"/>
                      <a:pt x="345" y="78"/>
                      <a:pt x="345" y="173"/>
                    </a:cubicBezTo>
                    <a:cubicBezTo>
                      <a:pt x="345" y="268"/>
                      <a:pt x="268" y="345"/>
                      <a:pt x="173" y="345"/>
                    </a:cubicBezTo>
                    <a:close/>
                  </a:path>
                </a:pathLst>
              </a:custGeom>
              <a:grpFill/>
              <a:ln w="12700">
                <a:solidFill>
                  <a:srgbClr val="FF9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24" name="Freeform 8">
                <a:extLst>
                  <a:ext uri="{FF2B5EF4-FFF2-40B4-BE49-F238E27FC236}">
                    <a16:creationId xmlns:a16="http://schemas.microsoft.com/office/drawing/2014/main" id="{F59DA464-135F-49C9-8006-326A8FD104CA}"/>
                  </a:ext>
                </a:extLst>
              </p:cNvPr>
              <p:cNvSpPr>
                <a:spLocks/>
              </p:cNvSpPr>
              <p:nvPr/>
            </p:nvSpPr>
            <p:spPr bwMode="auto">
              <a:xfrm>
                <a:off x="6750050" y="1350963"/>
                <a:ext cx="12700" cy="196850"/>
              </a:xfrm>
              <a:custGeom>
                <a:avLst/>
                <a:gdLst>
                  <a:gd name="T0" fmla="*/ 19 w 37"/>
                  <a:gd name="T1" fmla="*/ 542 h 542"/>
                  <a:gd name="T2" fmla="*/ 0 w 37"/>
                  <a:gd name="T3" fmla="*/ 523 h 542"/>
                  <a:gd name="T4" fmla="*/ 0 w 37"/>
                  <a:gd name="T5" fmla="*/ 19 h 542"/>
                  <a:gd name="T6" fmla="*/ 19 w 37"/>
                  <a:gd name="T7" fmla="*/ 0 h 542"/>
                  <a:gd name="T8" fmla="*/ 37 w 37"/>
                  <a:gd name="T9" fmla="*/ 19 h 542"/>
                  <a:gd name="T10" fmla="*/ 37 w 37"/>
                  <a:gd name="T11" fmla="*/ 523 h 542"/>
                  <a:gd name="T12" fmla="*/ 19 w 37"/>
                  <a:gd name="T13" fmla="*/ 542 h 542"/>
                </a:gdLst>
                <a:ahLst/>
                <a:cxnLst>
                  <a:cxn ang="0">
                    <a:pos x="T0" y="T1"/>
                  </a:cxn>
                  <a:cxn ang="0">
                    <a:pos x="T2" y="T3"/>
                  </a:cxn>
                  <a:cxn ang="0">
                    <a:pos x="T4" y="T5"/>
                  </a:cxn>
                  <a:cxn ang="0">
                    <a:pos x="T6" y="T7"/>
                  </a:cxn>
                  <a:cxn ang="0">
                    <a:pos x="T8" y="T9"/>
                  </a:cxn>
                  <a:cxn ang="0">
                    <a:pos x="T10" y="T11"/>
                  </a:cxn>
                  <a:cxn ang="0">
                    <a:pos x="T12" y="T13"/>
                  </a:cxn>
                </a:cxnLst>
                <a:rect l="0" t="0" r="r" b="b"/>
                <a:pathLst>
                  <a:path w="37" h="542">
                    <a:moveTo>
                      <a:pt x="19" y="542"/>
                    </a:moveTo>
                    <a:cubicBezTo>
                      <a:pt x="8" y="542"/>
                      <a:pt x="0" y="534"/>
                      <a:pt x="0" y="523"/>
                    </a:cubicBezTo>
                    <a:lnTo>
                      <a:pt x="0" y="19"/>
                    </a:lnTo>
                    <a:cubicBezTo>
                      <a:pt x="0" y="8"/>
                      <a:pt x="8" y="0"/>
                      <a:pt x="19" y="0"/>
                    </a:cubicBezTo>
                    <a:cubicBezTo>
                      <a:pt x="29" y="0"/>
                      <a:pt x="37" y="8"/>
                      <a:pt x="37" y="19"/>
                    </a:cubicBezTo>
                    <a:lnTo>
                      <a:pt x="37" y="523"/>
                    </a:lnTo>
                    <a:cubicBezTo>
                      <a:pt x="37" y="534"/>
                      <a:pt x="29" y="542"/>
                      <a:pt x="19" y="542"/>
                    </a:cubicBezTo>
                    <a:close/>
                  </a:path>
                </a:pathLst>
              </a:custGeom>
              <a:grpFill/>
              <a:ln w="12700">
                <a:solidFill>
                  <a:srgbClr val="FF9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grpSp>
      </p:grpSp>
      <p:grpSp>
        <p:nvGrpSpPr>
          <p:cNvPr id="125" name="Group 124">
            <a:extLst>
              <a:ext uri="{FF2B5EF4-FFF2-40B4-BE49-F238E27FC236}">
                <a16:creationId xmlns:a16="http://schemas.microsoft.com/office/drawing/2014/main" id="{0AB93C1C-62F7-400C-A4EF-7B32899529E3}"/>
              </a:ext>
            </a:extLst>
          </p:cNvPr>
          <p:cNvGrpSpPr>
            <a:grpSpLocks noChangeAspect="1"/>
          </p:cNvGrpSpPr>
          <p:nvPr/>
        </p:nvGrpSpPr>
        <p:grpSpPr>
          <a:xfrm>
            <a:off x="6694290" y="2103537"/>
            <a:ext cx="1411204" cy="1080000"/>
            <a:chOff x="8580898" y="969917"/>
            <a:chExt cx="1515522" cy="1159835"/>
          </a:xfrm>
        </p:grpSpPr>
        <p:sp>
          <p:nvSpPr>
            <p:cNvPr id="126" name="Rectangle 125">
              <a:extLst>
                <a:ext uri="{FF2B5EF4-FFF2-40B4-BE49-F238E27FC236}">
                  <a16:creationId xmlns:a16="http://schemas.microsoft.com/office/drawing/2014/main" id="{A0D0FB99-DE5E-42D5-80D9-0FBEE48EACAC}"/>
                </a:ext>
              </a:extLst>
            </p:cNvPr>
            <p:cNvSpPr/>
            <p:nvPr/>
          </p:nvSpPr>
          <p:spPr>
            <a:xfrm>
              <a:off x="8580898" y="1447142"/>
              <a:ext cx="1515522" cy="329106"/>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Graphik"/>
                <a:ea typeface="+mn-ea"/>
                <a:cs typeface="+mn-cs"/>
              </a:endParaRPr>
            </a:p>
          </p:txBody>
        </p:sp>
        <p:sp>
          <p:nvSpPr>
            <p:cNvPr id="127" name="Freeform 5">
              <a:extLst>
                <a:ext uri="{FF2B5EF4-FFF2-40B4-BE49-F238E27FC236}">
                  <a16:creationId xmlns:a16="http://schemas.microsoft.com/office/drawing/2014/main" id="{833151DD-0568-4119-B07C-61536D71B836}"/>
                </a:ext>
              </a:extLst>
            </p:cNvPr>
            <p:cNvSpPr>
              <a:spLocks noEditPoints="1"/>
            </p:cNvSpPr>
            <p:nvPr/>
          </p:nvSpPr>
          <p:spPr bwMode="auto">
            <a:xfrm>
              <a:off x="8710750" y="969917"/>
              <a:ext cx="1220697" cy="1159835"/>
            </a:xfrm>
            <a:custGeom>
              <a:avLst/>
              <a:gdLst>
                <a:gd name="T0" fmla="*/ 253 w 303"/>
                <a:gd name="T1" fmla="*/ 226 h 288"/>
                <a:gd name="T2" fmla="*/ 303 w 303"/>
                <a:gd name="T3" fmla="*/ 196 h 288"/>
                <a:gd name="T4" fmla="*/ 278 w 303"/>
                <a:gd name="T5" fmla="*/ 163 h 288"/>
                <a:gd name="T6" fmla="*/ 279 w 303"/>
                <a:gd name="T7" fmla="*/ 148 h 288"/>
                <a:gd name="T8" fmla="*/ 139 w 303"/>
                <a:gd name="T9" fmla="*/ 22 h 288"/>
                <a:gd name="T10" fmla="*/ 138 w 303"/>
                <a:gd name="T11" fmla="*/ 21 h 288"/>
                <a:gd name="T12" fmla="*/ 88 w 303"/>
                <a:gd name="T13" fmla="*/ 25 h 288"/>
                <a:gd name="T14" fmla="*/ 91 w 303"/>
                <a:gd name="T15" fmla="*/ 37 h 288"/>
                <a:gd name="T16" fmla="*/ 43 w 303"/>
                <a:gd name="T17" fmla="*/ 83 h 288"/>
                <a:gd name="T18" fmla="*/ 43 w 303"/>
                <a:gd name="T19" fmla="*/ 84 h 288"/>
                <a:gd name="T20" fmla="*/ 34 w 303"/>
                <a:gd name="T21" fmla="*/ 83 h 288"/>
                <a:gd name="T22" fmla="*/ 25 w 303"/>
                <a:gd name="T23" fmla="*/ 150 h 288"/>
                <a:gd name="T24" fmla="*/ 25 w 303"/>
                <a:gd name="T25" fmla="*/ 151 h 288"/>
                <a:gd name="T26" fmla="*/ 76 w 303"/>
                <a:gd name="T27" fmla="*/ 250 h 288"/>
                <a:gd name="T28" fmla="*/ 72 w 303"/>
                <a:gd name="T29" fmla="*/ 264 h 288"/>
                <a:gd name="T30" fmla="*/ 120 w 303"/>
                <a:gd name="T31" fmla="*/ 272 h 288"/>
                <a:gd name="T32" fmla="*/ 121 w 303"/>
                <a:gd name="T33" fmla="*/ 271 h 288"/>
                <a:gd name="T34" fmla="*/ 252 w 303"/>
                <a:gd name="T35" fmla="*/ 226 h 288"/>
                <a:gd name="T36" fmla="*/ 113 w 303"/>
                <a:gd name="T37" fmla="*/ 11 h 288"/>
                <a:gd name="T38" fmla="*/ 113 w 303"/>
                <a:gd name="T39" fmla="*/ 40 h 288"/>
                <a:gd name="T40" fmla="*/ 113 w 303"/>
                <a:gd name="T41" fmla="*/ 11 h 288"/>
                <a:gd name="T42" fmla="*/ 98 w 303"/>
                <a:gd name="T43" fmla="*/ 45 h 288"/>
                <a:gd name="T44" fmla="*/ 99 w 303"/>
                <a:gd name="T45" fmla="*/ 45 h 288"/>
                <a:gd name="T46" fmla="*/ 136 w 303"/>
                <a:gd name="T47" fmla="*/ 33 h 288"/>
                <a:gd name="T48" fmla="*/ 137 w 303"/>
                <a:gd name="T49" fmla="*/ 32 h 288"/>
                <a:gd name="T50" fmla="*/ 268 w 303"/>
                <a:gd name="T51" fmla="*/ 145 h 288"/>
                <a:gd name="T52" fmla="*/ 267 w 303"/>
                <a:gd name="T53" fmla="*/ 145 h 288"/>
                <a:gd name="T54" fmla="*/ 197 w 303"/>
                <a:gd name="T55" fmla="*/ 89 h 288"/>
                <a:gd name="T56" fmla="*/ 197 w 303"/>
                <a:gd name="T57" fmla="*/ 99 h 288"/>
                <a:gd name="T58" fmla="*/ 264 w 303"/>
                <a:gd name="T59" fmla="*/ 162 h 288"/>
                <a:gd name="T60" fmla="*/ 235 w 303"/>
                <a:gd name="T61" fmla="*/ 196 h 288"/>
                <a:gd name="T62" fmla="*/ 238 w 303"/>
                <a:gd name="T63" fmla="*/ 209 h 288"/>
                <a:gd name="T64" fmla="*/ 158 w 303"/>
                <a:gd name="T65" fmla="*/ 231 h 288"/>
                <a:gd name="T66" fmla="*/ 45 w 303"/>
                <a:gd name="T67" fmla="*/ 149 h 288"/>
                <a:gd name="T68" fmla="*/ 46 w 303"/>
                <a:gd name="T69" fmla="*/ 148 h 288"/>
                <a:gd name="T70" fmla="*/ 65 w 303"/>
                <a:gd name="T71" fmla="*/ 103 h 288"/>
                <a:gd name="T72" fmla="*/ 65 w 303"/>
                <a:gd name="T73" fmla="*/ 102 h 288"/>
                <a:gd name="T74" fmla="*/ 107 w 303"/>
                <a:gd name="T75" fmla="*/ 84 h 288"/>
                <a:gd name="T76" fmla="*/ 101 w 303"/>
                <a:gd name="T77" fmla="*/ 76 h 288"/>
                <a:gd name="T78" fmla="*/ 59 w 303"/>
                <a:gd name="T79" fmla="*/ 94 h 288"/>
                <a:gd name="T80" fmla="*/ 54 w 303"/>
                <a:gd name="T81" fmla="*/ 90 h 288"/>
                <a:gd name="T82" fmla="*/ 10 w 303"/>
                <a:gd name="T83" fmla="*/ 117 h 288"/>
                <a:gd name="T84" fmla="*/ 57 w 303"/>
                <a:gd name="T85" fmla="*/ 117 h 288"/>
                <a:gd name="T86" fmla="*/ 10 w 303"/>
                <a:gd name="T87" fmla="*/ 117 h 288"/>
                <a:gd name="T88" fmla="*/ 82 w 303"/>
                <a:gd name="T89" fmla="*/ 264 h 288"/>
                <a:gd name="T90" fmla="*/ 111 w 303"/>
                <a:gd name="T91" fmla="*/ 263 h 288"/>
                <a:gd name="T92" fmla="*/ 97 w 303"/>
                <a:gd name="T93" fmla="*/ 278 h 288"/>
                <a:gd name="T94" fmla="*/ 153 w 303"/>
                <a:gd name="T95" fmla="*/ 264 h 288"/>
                <a:gd name="T96" fmla="*/ 121 w 303"/>
                <a:gd name="T97" fmla="*/ 261 h 288"/>
                <a:gd name="T98" fmla="*/ 97 w 303"/>
                <a:gd name="T99" fmla="*/ 239 h 288"/>
                <a:gd name="T100" fmla="*/ 84 w 303"/>
                <a:gd name="T101" fmla="*/ 242 h 288"/>
                <a:gd name="T102" fmla="*/ 38 w 303"/>
                <a:gd name="T103" fmla="*/ 166 h 288"/>
                <a:gd name="T104" fmla="*/ 39 w 303"/>
                <a:gd name="T105" fmla="*/ 165 h 288"/>
                <a:gd name="T106" fmla="*/ 112 w 303"/>
                <a:gd name="T107" fmla="*/ 233 h 288"/>
                <a:gd name="T108" fmla="*/ 242 w 303"/>
                <a:gd name="T109" fmla="*/ 218 h 288"/>
                <a:gd name="T110" fmla="*/ 245 w 303"/>
                <a:gd name="T111" fmla="*/ 218 h 288"/>
                <a:gd name="T112" fmla="*/ 245 w 303"/>
                <a:gd name="T113" fmla="*/ 196 h 288"/>
                <a:gd name="T114" fmla="*/ 293 w 303"/>
                <a:gd name="T115" fmla="*/ 196 h 288"/>
                <a:gd name="T116" fmla="*/ 269 w 303"/>
                <a:gd name="T117" fmla="*/ 21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3" h="288">
                  <a:moveTo>
                    <a:pt x="253" y="225"/>
                  </a:moveTo>
                  <a:cubicBezTo>
                    <a:pt x="253" y="226"/>
                    <a:pt x="253" y="226"/>
                    <a:pt x="253" y="226"/>
                  </a:cubicBezTo>
                  <a:cubicBezTo>
                    <a:pt x="258" y="229"/>
                    <a:pt x="265" y="229"/>
                    <a:pt x="269" y="229"/>
                  </a:cubicBezTo>
                  <a:cubicBezTo>
                    <a:pt x="287" y="229"/>
                    <a:pt x="303" y="214"/>
                    <a:pt x="303" y="196"/>
                  </a:cubicBezTo>
                  <a:cubicBezTo>
                    <a:pt x="303" y="181"/>
                    <a:pt x="293" y="167"/>
                    <a:pt x="279" y="163"/>
                  </a:cubicBezTo>
                  <a:cubicBezTo>
                    <a:pt x="278" y="163"/>
                    <a:pt x="278" y="163"/>
                    <a:pt x="278" y="163"/>
                  </a:cubicBezTo>
                  <a:cubicBezTo>
                    <a:pt x="278" y="162"/>
                    <a:pt x="278" y="162"/>
                    <a:pt x="278" y="162"/>
                  </a:cubicBezTo>
                  <a:cubicBezTo>
                    <a:pt x="279" y="158"/>
                    <a:pt x="279" y="152"/>
                    <a:pt x="279" y="148"/>
                  </a:cubicBezTo>
                  <a:cubicBezTo>
                    <a:pt x="279" y="78"/>
                    <a:pt x="222" y="21"/>
                    <a:pt x="153" y="21"/>
                  </a:cubicBezTo>
                  <a:cubicBezTo>
                    <a:pt x="148" y="21"/>
                    <a:pt x="143" y="21"/>
                    <a:pt x="139" y="22"/>
                  </a:cubicBezTo>
                  <a:cubicBezTo>
                    <a:pt x="138" y="22"/>
                    <a:pt x="138" y="22"/>
                    <a:pt x="138" y="22"/>
                  </a:cubicBezTo>
                  <a:cubicBezTo>
                    <a:pt x="138" y="21"/>
                    <a:pt x="138" y="21"/>
                    <a:pt x="138" y="21"/>
                  </a:cubicBezTo>
                  <a:cubicBezTo>
                    <a:pt x="135" y="9"/>
                    <a:pt x="125" y="0"/>
                    <a:pt x="113" y="0"/>
                  </a:cubicBezTo>
                  <a:cubicBezTo>
                    <a:pt x="99" y="0"/>
                    <a:pt x="88" y="12"/>
                    <a:pt x="88" y="25"/>
                  </a:cubicBezTo>
                  <a:cubicBezTo>
                    <a:pt x="88" y="29"/>
                    <a:pt x="89" y="33"/>
                    <a:pt x="91" y="36"/>
                  </a:cubicBezTo>
                  <a:cubicBezTo>
                    <a:pt x="91" y="37"/>
                    <a:pt x="91" y="37"/>
                    <a:pt x="91" y="37"/>
                  </a:cubicBezTo>
                  <a:cubicBezTo>
                    <a:pt x="90" y="37"/>
                    <a:pt x="90" y="37"/>
                    <a:pt x="90" y="37"/>
                  </a:cubicBezTo>
                  <a:cubicBezTo>
                    <a:pt x="71" y="48"/>
                    <a:pt x="55" y="64"/>
                    <a:pt x="43" y="83"/>
                  </a:cubicBezTo>
                  <a:cubicBezTo>
                    <a:pt x="43" y="84"/>
                    <a:pt x="43" y="84"/>
                    <a:pt x="43" y="84"/>
                  </a:cubicBezTo>
                  <a:cubicBezTo>
                    <a:pt x="43" y="84"/>
                    <a:pt x="43" y="84"/>
                    <a:pt x="43" y="84"/>
                  </a:cubicBezTo>
                  <a:cubicBezTo>
                    <a:pt x="41" y="84"/>
                    <a:pt x="39" y="84"/>
                    <a:pt x="38" y="83"/>
                  </a:cubicBezTo>
                  <a:cubicBezTo>
                    <a:pt x="36" y="83"/>
                    <a:pt x="35" y="83"/>
                    <a:pt x="34" y="83"/>
                  </a:cubicBezTo>
                  <a:cubicBezTo>
                    <a:pt x="15" y="83"/>
                    <a:pt x="0" y="98"/>
                    <a:pt x="0" y="117"/>
                  </a:cubicBezTo>
                  <a:cubicBezTo>
                    <a:pt x="0" y="132"/>
                    <a:pt x="10" y="146"/>
                    <a:pt x="25" y="150"/>
                  </a:cubicBezTo>
                  <a:cubicBezTo>
                    <a:pt x="25" y="150"/>
                    <a:pt x="25" y="150"/>
                    <a:pt x="25" y="150"/>
                  </a:cubicBezTo>
                  <a:cubicBezTo>
                    <a:pt x="25" y="151"/>
                    <a:pt x="25" y="151"/>
                    <a:pt x="25" y="151"/>
                  </a:cubicBezTo>
                  <a:cubicBezTo>
                    <a:pt x="26" y="189"/>
                    <a:pt x="45" y="226"/>
                    <a:pt x="76" y="249"/>
                  </a:cubicBezTo>
                  <a:cubicBezTo>
                    <a:pt x="76" y="250"/>
                    <a:pt x="76" y="250"/>
                    <a:pt x="76" y="250"/>
                  </a:cubicBezTo>
                  <a:cubicBezTo>
                    <a:pt x="76" y="250"/>
                    <a:pt x="76" y="250"/>
                    <a:pt x="76" y="250"/>
                  </a:cubicBezTo>
                  <a:cubicBezTo>
                    <a:pt x="73" y="255"/>
                    <a:pt x="72" y="259"/>
                    <a:pt x="72" y="264"/>
                  </a:cubicBezTo>
                  <a:cubicBezTo>
                    <a:pt x="72" y="278"/>
                    <a:pt x="82" y="288"/>
                    <a:pt x="97" y="288"/>
                  </a:cubicBezTo>
                  <a:cubicBezTo>
                    <a:pt x="107" y="288"/>
                    <a:pt x="117" y="282"/>
                    <a:pt x="120" y="272"/>
                  </a:cubicBezTo>
                  <a:cubicBezTo>
                    <a:pt x="120" y="271"/>
                    <a:pt x="120" y="271"/>
                    <a:pt x="120" y="271"/>
                  </a:cubicBezTo>
                  <a:cubicBezTo>
                    <a:pt x="121" y="271"/>
                    <a:pt x="121" y="271"/>
                    <a:pt x="121" y="271"/>
                  </a:cubicBezTo>
                  <a:cubicBezTo>
                    <a:pt x="130" y="274"/>
                    <a:pt x="140" y="275"/>
                    <a:pt x="153" y="275"/>
                  </a:cubicBezTo>
                  <a:cubicBezTo>
                    <a:pt x="191" y="275"/>
                    <a:pt x="227" y="257"/>
                    <a:pt x="252" y="226"/>
                  </a:cubicBezTo>
                  <a:lnTo>
                    <a:pt x="253" y="225"/>
                  </a:lnTo>
                  <a:close/>
                  <a:moveTo>
                    <a:pt x="113" y="11"/>
                  </a:moveTo>
                  <a:cubicBezTo>
                    <a:pt x="121" y="11"/>
                    <a:pt x="128" y="17"/>
                    <a:pt x="128" y="25"/>
                  </a:cubicBezTo>
                  <a:cubicBezTo>
                    <a:pt x="128" y="32"/>
                    <a:pt x="122" y="40"/>
                    <a:pt x="113" y="40"/>
                  </a:cubicBezTo>
                  <a:cubicBezTo>
                    <a:pt x="104" y="40"/>
                    <a:pt x="98" y="32"/>
                    <a:pt x="98" y="25"/>
                  </a:cubicBezTo>
                  <a:cubicBezTo>
                    <a:pt x="98" y="17"/>
                    <a:pt x="105" y="11"/>
                    <a:pt x="113" y="11"/>
                  </a:cubicBezTo>
                  <a:close/>
                  <a:moveTo>
                    <a:pt x="52" y="88"/>
                  </a:moveTo>
                  <a:cubicBezTo>
                    <a:pt x="64" y="69"/>
                    <a:pt x="79" y="55"/>
                    <a:pt x="98" y="45"/>
                  </a:cubicBezTo>
                  <a:cubicBezTo>
                    <a:pt x="98" y="45"/>
                    <a:pt x="98" y="45"/>
                    <a:pt x="98" y="45"/>
                  </a:cubicBezTo>
                  <a:cubicBezTo>
                    <a:pt x="99" y="45"/>
                    <a:pt x="99" y="45"/>
                    <a:pt x="99" y="45"/>
                  </a:cubicBezTo>
                  <a:cubicBezTo>
                    <a:pt x="102" y="48"/>
                    <a:pt x="108" y="50"/>
                    <a:pt x="113" y="50"/>
                  </a:cubicBezTo>
                  <a:cubicBezTo>
                    <a:pt x="123" y="50"/>
                    <a:pt x="133" y="43"/>
                    <a:pt x="136" y="33"/>
                  </a:cubicBezTo>
                  <a:cubicBezTo>
                    <a:pt x="136" y="32"/>
                    <a:pt x="136" y="32"/>
                    <a:pt x="136" y="32"/>
                  </a:cubicBezTo>
                  <a:cubicBezTo>
                    <a:pt x="137" y="32"/>
                    <a:pt x="137" y="32"/>
                    <a:pt x="137" y="32"/>
                  </a:cubicBezTo>
                  <a:cubicBezTo>
                    <a:pt x="142" y="31"/>
                    <a:pt x="147" y="31"/>
                    <a:pt x="153" y="31"/>
                  </a:cubicBezTo>
                  <a:cubicBezTo>
                    <a:pt x="215" y="31"/>
                    <a:pt x="267" y="82"/>
                    <a:pt x="268" y="145"/>
                  </a:cubicBezTo>
                  <a:cubicBezTo>
                    <a:pt x="269" y="148"/>
                    <a:pt x="269" y="148"/>
                    <a:pt x="269" y="148"/>
                  </a:cubicBezTo>
                  <a:cubicBezTo>
                    <a:pt x="267" y="145"/>
                    <a:pt x="267" y="145"/>
                    <a:pt x="267" y="145"/>
                  </a:cubicBezTo>
                  <a:cubicBezTo>
                    <a:pt x="260" y="132"/>
                    <a:pt x="242" y="108"/>
                    <a:pt x="201" y="89"/>
                  </a:cubicBezTo>
                  <a:cubicBezTo>
                    <a:pt x="200" y="88"/>
                    <a:pt x="198" y="88"/>
                    <a:pt x="197" y="89"/>
                  </a:cubicBezTo>
                  <a:cubicBezTo>
                    <a:pt x="196" y="89"/>
                    <a:pt x="195" y="90"/>
                    <a:pt x="195" y="91"/>
                  </a:cubicBezTo>
                  <a:cubicBezTo>
                    <a:pt x="193" y="94"/>
                    <a:pt x="194" y="97"/>
                    <a:pt x="197" y="99"/>
                  </a:cubicBezTo>
                  <a:cubicBezTo>
                    <a:pt x="241" y="119"/>
                    <a:pt x="258" y="149"/>
                    <a:pt x="263" y="161"/>
                  </a:cubicBezTo>
                  <a:cubicBezTo>
                    <a:pt x="264" y="162"/>
                    <a:pt x="264" y="162"/>
                    <a:pt x="264" y="162"/>
                  </a:cubicBezTo>
                  <a:cubicBezTo>
                    <a:pt x="263" y="162"/>
                    <a:pt x="263" y="162"/>
                    <a:pt x="263" y="162"/>
                  </a:cubicBezTo>
                  <a:cubicBezTo>
                    <a:pt x="246" y="165"/>
                    <a:pt x="235" y="179"/>
                    <a:pt x="235" y="196"/>
                  </a:cubicBezTo>
                  <a:cubicBezTo>
                    <a:pt x="235" y="200"/>
                    <a:pt x="236" y="204"/>
                    <a:pt x="237" y="208"/>
                  </a:cubicBezTo>
                  <a:cubicBezTo>
                    <a:pt x="238" y="209"/>
                    <a:pt x="238" y="209"/>
                    <a:pt x="238" y="209"/>
                  </a:cubicBezTo>
                  <a:cubicBezTo>
                    <a:pt x="237" y="209"/>
                    <a:pt x="237" y="209"/>
                    <a:pt x="237" y="209"/>
                  </a:cubicBezTo>
                  <a:cubicBezTo>
                    <a:pt x="219" y="219"/>
                    <a:pt x="191" y="231"/>
                    <a:pt x="158" y="231"/>
                  </a:cubicBezTo>
                  <a:cubicBezTo>
                    <a:pt x="143" y="231"/>
                    <a:pt x="128" y="229"/>
                    <a:pt x="114" y="224"/>
                  </a:cubicBezTo>
                  <a:cubicBezTo>
                    <a:pt x="61" y="204"/>
                    <a:pt x="48" y="165"/>
                    <a:pt x="45" y="149"/>
                  </a:cubicBezTo>
                  <a:cubicBezTo>
                    <a:pt x="45" y="149"/>
                    <a:pt x="45" y="149"/>
                    <a:pt x="45" y="149"/>
                  </a:cubicBezTo>
                  <a:cubicBezTo>
                    <a:pt x="46" y="148"/>
                    <a:pt x="46" y="148"/>
                    <a:pt x="46" y="148"/>
                  </a:cubicBezTo>
                  <a:cubicBezTo>
                    <a:pt x="59" y="143"/>
                    <a:pt x="68" y="131"/>
                    <a:pt x="68" y="117"/>
                  </a:cubicBezTo>
                  <a:cubicBezTo>
                    <a:pt x="68" y="112"/>
                    <a:pt x="67" y="107"/>
                    <a:pt x="65" y="103"/>
                  </a:cubicBezTo>
                  <a:cubicBezTo>
                    <a:pt x="65" y="102"/>
                    <a:pt x="65" y="102"/>
                    <a:pt x="65" y="102"/>
                  </a:cubicBezTo>
                  <a:cubicBezTo>
                    <a:pt x="65" y="102"/>
                    <a:pt x="65" y="102"/>
                    <a:pt x="65" y="102"/>
                  </a:cubicBezTo>
                  <a:cubicBezTo>
                    <a:pt x="69" y="100"/>
                    <a:pt x="81" y="91"/>
                    <a:pt x="103" y="86"/>
                  </a:cubicBezTo>
                  <a:cubicBezTo>
                    <a:pt x="105" y="86"/>
                    <a:pt x="106" y="85"/>
                    <a:pt x="107" y="84"/>
                  </a:cubicBezTo>
                  <a:cubicBezTo>
                    <a:pt x="107" y="83"/>
                    <a:pt x="107" y="81"/>
                    <a:pt x="107" y="80"/>
                  </a:cubicBezTo>
                  <a:cubicBezTo>
                    <a:pt x="106" y="78"/>
                    <a:pt x="104" y="75"/>
                    <a:pt x="101" y="76"/>
                  </a:cubicBezTo>
                  <a:cubicBezTo>
                    <a:pt x="81" y="81"/>
                    <a:pt x="67" y="89"/>
                    <a:pt x="59" y="94"/>
                  </a:cubicBezTo>
                  <a:cubicBezTo>
                    <a:pt x="59" y="94"/>
                    <a:pt x="59" y="94"/>
                    <a:pt x="59" y="94"/>
                  </a:cubicBezTo>
                  <a:cubicBezTo>
                    <a:pt x="58" y="94"/>
                    <a:pt x="58" y="94"/>
                    <a:pt x="58" y="94"/>
                  </a:cubicBezTo>
                  <a:cubicBezTo>
                    <a:pt x="57" y="92"/>
                    <a:pt x="56" y="91"/>
                    <a:pt x="54" y="90"/>
                  </a:cubicBezTo>
                  <a:cubicBezTo>
                    <a:pt x="52" y="88"/>
                    <a:pt x="52" y="88"/>
                    <a:pt x="52" y="88"/>
                  </a:cubicBezTo>
                  <a:close/>
                  <a:moveTo>
                    <a:pt x="10" y="117"/>
                  </a:moveTo>
                  <a:cubicBezTo>
                    <a:pt x="10" y="104"/>
                    <a:pt x="21" y="93"/>
                    <a:pt x="34" y="93"/>
                  </a:cubicBezTo>
                  <a:cubicBezTo>
                    <a:pt x="47" y="93"/>
                    <a:pt x="57" y="104"/>
                    <a:pt x="57" y="117"/>
                  </a:cubicBezTo>
                  <a:cubicBezTo>
                    <a:pt x="57" y="130"/>
                    <a:pt x="47" y="141"/>
                    <a:pt x="34" y="141"/>
                  </a:cubicBezTo>
                  <a:cubicBezTo>
                    <a:pt x="21" y="141"/>
                    <a:pt x="10" y="130"/>
                    <a:pt x="10" y="117"/>
                  </a:cubicBezTo>
                  <a:close/>
                  <a:moveTo>
                    <a:pt x="97" y="278"/>
                  </a:moveTo>
                  <a:cubicBezTo>
                    <a:pt x="89" y="278"/>
                    <a:pt x="82" y="272"/>
                    <a:pt x="82" y="264"/>
                  </a:cubicBezTo>
                  <a:cubicBezTo>
                    <a:pt x="82" y="256"/>
                    <a:pt x="89" y="250"/>
                    <a:pt x="97" y="250"/>
                  </a:cubicBezTo>
                  <a:cubicBezTo>
                    <a:pt x="104" y="250"/>
                    <a:pt x="110" y="255"/>
                    <a:pt x="111" y="263"/>
                  </a:cubicBezTo>
                  <a:cubicBezTo>
                    <a:pt x="111" y="265"/>
                    <a:pt x="111" y="265"/>
                    <a:pt x="111" y="265"/>
                  </a:cubicBezTo>
                  <a:cubicBezTo>
                    <a:pt x="110" y="273"/>
                    <a:pt x="104" y="278"/>
                    <a:pt x="97" y="278"/>
                  </a:cubicBezTo>
                  <a:close/>
                  <a:moveTo>
                    <a:pt x="244" y="219"/>
                  </a:moveTo>
                  <a:cubicBezTo>
                    <a:pt x="222" y="248"/>
                    <a:pt x="188" y="264"/>
                    <a:pt x="153" y="264"/>
                  </a:cubicBezTo>
                  <a:cubicBezTo>
                    <a:pt x="141" y="264"/>
                    <a:pt x="131" y="263"/>
                    <a:pt x="121" y="261"/>
                  </a:cubicBezTo>
                  <a:cubicBezTo>
                    <a:pt x="121" y="261"/>
                    <a:pt x="121" y="261"/>
                    <a:pt x="121" y="261"/>
                  </a:cubicBezTo>
                  <a:cubicBezTo>
                    <a:pt x="121" y="260"/>
                    <a:pt x="121" y="260"/>
                    <a:pt x="121" y="260"/>
                  </a:cubicBezTo>
                  <a:cubicBezTo>
                    <a:pt x="119" y="248"/>
                    <a:pt x="109" y="239"/>
                    <a:pt x="97" y="239"/>
                  </a:cubicBezTo>
                  <a:cubicBezTo>
                    <a:pt x="93" y="239"/>
                    <a:pt x="88" y="240"/>
                    <a:pt x="84" y="242"/>
                  </a:cubicBezTo>
                  <a:cubicBezTo>
                    <a:pt x="84" y="242"/>
                    <a:pt x="84" y="242"/>
                    <a:pt x="84" y="242"/>
                  </a:cubicBezTo>
                  <a:cubicBezTo>
                    <a:pt x="83" y="242"/>
                    <a:pt x="83" y="242"/>
                    <a:pt x="83" y="242"/>
                  </a:cubicBezTo>
                  <a:cubicBezTo>
                    <a:pt x="59" y="224"/>
                    <a:pt x="42" y="197"/>
                    <a:pt x="38" y="166"/>
                  </a:cubicBezTo>
                  <a:cubicBezTo>
                    <a:pt x="37" y="166"/>
                    <a:pt x="37" y="166"/>
                    <a:pt x="37" y="166"/>
                  </a:cubicBezTo>
                  <a:cubicBezTo>
                    <a:pt x="39" y="165"/>
                    <a:pt x="39" y="165"/>
                    <a:pt x="39" y="165"/>
                  </a:cubicBezTo>
                  <a:cubicBezTo>
                    <a:pt x="39" y="166"/>
                    <a:pt x="39" y="166"/>
                    <a:pt x="39" y="166"/>
                  </a:cubicBezTo>
                  <a:cubicBezTo>
                    <a:pt x="45" y="184"/>
                    <a:pt x="62" y="216"/>
                    <a:pt x="112" y="233"/>
                  </a:cubicBezTo>
                  <a:cubicBezTo>
                    <a:pt x="126" y="239"/>
                    <a:pt x="141" y="241"/>
                    <a:pt x="159" y="241"/>
                  </a:cubicBezTo>
                  <a:cubicBezTo>
                    <a:pt x="196" y="241"/>
                    <a:pt x="227" y="227"/>
                    <a:pt x="242" y="218"/>
                  </a:cubicBezTo>
                  <a:cubicBezTo>
                    <a:pt x="243" y="218"/>
                    <a:pt x="243" y="218"/>
                    <a:pt x="243" y="218"/>
                  </a:cubicBezTo>
                  <a:cubicBezTo>
                    <a:pt x="245" y="218"/>
                    <a:pt x="245" y="218"/>
                    <a:pt x="245" y="218"/>
                  </a:cubicBezTo>
                  <a:lnTo>
                    <a:pt x="244" y="219"/>
                  </a:lnTo>
                  <a:close/>
                  <a:moveTo>
                    <a:pt x="245" y="196"/>
                  </a:moveTo>
                  <a:cubicBezTo>
                    <a:pt x="245" y="182"/>
                    <a:pt x="256" y="172"/>
                    <a:pt x="269" y="172"/>
                  </a:cubicBezTo>
                  <a:cubicBezTo>
                    <a:pt x="282" y="172"/>
                    <a:pt x="293" y="182"/>
                    <a:pt x="293" y="196"/>
                  </a:cubicBezTo>
                  <a:cubicBezTo>
                    <a:pt x="293" y="208"/>
                    <a:pt x="282" y="219"/>
                    <a:pt x="269" y="219"/>
                  </a:cubicBezTo>
                  <a:cubicBezTo>
                    <a:pt x="269" y="219"/>
                    <a:pt x="269" y="219"/>
                    <a:pt x="269" y="219"/>
                  </a:cubicBezTo>
                  <a:cubicBezTo>
                    <a:pt x="256" y="219"/>
                    <a:pt x="245" y="208"/>
                    <a:pt x="245" y="196"/>
                  </a:cubicBez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9500"/>
                </a:solidFill>
                <a:effectLst/>
                <a:uLnTx/>
                <a:uFillTx/>
                <a:latin typeface="Graphik"/>
                <a:cs typeface="+mn-cs"/>
              </a:endParaRPr>
            </a:p>
          </p:txBody>
        </p:sp>
        <p:grpSp>
          <p:nvGrpSpPr>
            <p:cNvPr id="128" name="Group 127">
              <a:extLst>
                <a:ext uri="{FF2B5EF4-FFF2-40B4-BE49-F238E27FC236}">
                  <a16:creationId xmlns:a16="http://schemas.microsoft.com/office/drawing/2014/main" id="{04972DC3-5376-4BEC-97C6-8EEC2975CDE6}"/>
                </a:ext>
              </a:extLst>
            </p:cNvPr>
            <p:cNvGrpSpPr>
              <a:grpSpLocks noChangeAspect="1"/>
            </p:cNvGrpSpPr>
            <p:nvPr/>
          </p:nvGrpSpPr>
          <p:grpSpPr>
            <a:xfrm>
              <a:off x="9104659" y="1268119"/>
              <a:ext cx="468000" cy="468000"/>
              <a:chOff x="9090026" y="1293813"/>
              <a:chExt cx="450850" cy="450850"/>
            </a:xfrm>
          </p:grpSpPr>
          <p:sp>
            <p:nvSpPr>
              <p:cNvPr id="129" name="Freeform 12">
                <a:extLst>
                  <a:ext uri="{FF2B5EF4-FFF2-40B4-BE49-F238E27FC236}">
                    <a16:creationId xmlns:a16="http://schemas.microsoft.com/office/drawing/2014/main" id="{43398F7D-5B55-4911-8815-3606BC69B568}"/>
                  </a:ext>
                </a:extLst>
              </p:cNvPr>
              <p:cNvSpPr>
                <a:spLocks noEditPoints="1"/>
              </p:cNvSpPr>
              <p:nvPr/>
            </p:nvSpPr>
            <p:spPr bwMode="auto">
              <a:xfrm>
                <a:off x="9191626" y="1293813"/>
                <a:ext cx="247650" cy="287338"/>
              </a:xfrm>
              <a:custGeom>
                <a:avLst/>
                <a:gdLst>
                  <a:gd name="T0" fmla="*/ 338 w 676"/>
                  <a:gd name="T1" fmla="*/ 113 h 789"/>
                  <a:gd name="T2" fmla="*/ 113 w 676"/>
                  <a:gd name="T3" fmla="*/ 366 h 789"/>
                  <a:gd name="T4" fmla="*/ 338 w 676"/>
                  <a:gd name="T5" fmla="*/ 677 h 789"/>
                  <a:gd name="T6" fmla="*/ 564 w 676"/>
                  <a:gd name="T7" fmla="*/ 366 h 789"/>
                  <a:gd name="T8" fmla="*/ 338 w 676"/>
                  <a:gd name="T9" fmla="*/ 113 h 789"/>
                  <a:gd name="T10" fmla="*/ 338 w 676"/>
                  <a:gd name="T11" fmla="*/ 789 h 789"/>
                  <a:gd name="T12" fmla="*/ 0 w 676"/>
                  <a:gd name="T13" fmla="*/ 366 h 789"/>
                  <a:gd name="T14" fmla="*/ 338 w 676"/>
                  <a:gd name="T15" fmla="*/ 0 h 789"/>
                  <a:gd name="T16" fmla="*/ 676 w 676"/>
                  <a:gd name="T17" fmla="*/ 366 h 789"/>
                  <a:gd name="T18" fmla="*/ 338 w 676"/>
                  <a:gd name="T19" fmla="*/ 78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789">
                    <a:moveTo>
                      <a:pt x="338" y="113"/>
                    </a:moveTo>
                    <a:cubicBezTo>
                      <a:pt x="167" y="113"/>
                      <a:pt x="113" y="174"/>
                      <a:pt x="113" y="366"/>
                    </a:cubicBezTo>
                    <a:cubicBezTo>
                      <a:pt x="113" y="517"/>
                      <a:pt x="192" y="677"/>
                      <a:pt x="338" y="677"/>
                    </a:cubicBezTo>
                    <a:cubicBezTo>
                      <a:pt x="485" y="676"/>
                      <a:pt x="564" y="517"/>
                      <a:pt x="564" y="366"/>
                    </a:cubicBezTo>
                    <a:cubicBezTo>
                      <a:pt x="564" y="174"/>
                      <a:pt x="509" y="113"/>
                      <a:pt x="338" y="113"/>
                    </a:cubicBezTo>
                    <a:close/>
                    <a:moveTo>
                      <a:pt x="338" y="789"/>
                    </a:moveTo>
                    <a:cubicBezTo>
                      <a:pt x="145" y="789"/>
                      <a:pt x="0" y="608"/>
                      <a:pt x="0" y="366"/>
                    </a:cubicBezTo>
                    <a:cubicBezTo>
                      <a:pt x="0" y="196"/>
                      <a:pt x="38" y="0"/>
                      <a:pt x="338" y="0"/>
                    </a:cubicBezTo>
                    <a:cubicBezTo>
                      <a:pt x="638" y="0"/>
                      <a:pt x="676" y="196"/>
                      <a:pt x="676" y="366"/>
                    </a:cubicBezTo>
                    <a:cubicBezTo>
                      <a:pt x="676" y="607"/>
                      <a:pt x="531" y="789"/>
                      <a:pt x="338" y="789"/>
                    </a:cubicBez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30" name="Freeform 13">
                <a:extLst>
                  <a:ext uri="{FF2B5EF4-FFF2-40B4-BE49-F238E27FC236}">
                    <a16:creationId xmlns:a16="http://schemas.microsoft.com/office/drawing/2014/main" id="{081D8ACF-1F9B-4B81-81D8-86680B68C907}"/>
                  </a:ext>
                </a:extLst>
              </p:cNvPr>
              <p:cNvSpPr>
                <a:spLocks/>
              </p:cNvSpPr>
              <p:nvPr/>
            </p:nvSpPr>
            <p:spPr bwMode="auto">
              <a:xfrm>
                <a:off x="9090026" y="1522413"/>
                <a:ext cx="450850" cy="222250"/>
              </a:xfrm>
              <a:custGeom>
                <a:avLst/>
                <a:gdLst>
                  <a:gd name="T0" fmla="*/ 1071 w 1240"/>
                  <a:gd name="T1" fmla="*/ 612 h 612"/>
                  <a:gd name="T2" fmla="*/ 169 w 1240"/>
                  <a:gd name="T3" fmla="*/ 612 h 612"/>
                  <a:gd name="T4" fmla="*/ 0 w 1240"/>
                  <a:gd name="T5" fmla="*/ 387 h 612"/>
                  <a:gd name="T6" fmla="*/ 0 w 1240"/>
                  <a:gd name="T7" fmla="*/ 274 h 612"/>
                  <a:gd name="T8" fmla="*/ 29 w 1240"/>
                  <a:gd name="T9" fmla="*/ 225 h 612"/>
                  <a:gd name="T10" fmla="*/ 423 w 1240"/>
                  <a:gd name="T11" fmla="*/ 0 h 612"/>
                  <a:gd name="T12" fmla="*/ 479 w 1240"/>
                  <a:gd name="T13" fmla="*/ 97 h 612"/>
                  <a:gd name="T14" fmla="*/ 113 w 1240"/>
                  <a:gd name="T15" fmla="*/ 307 h 612"/>
                  <a:gd name="T16" fmla="*/ 113 w 1240"/>
                  <a:gd name="T17" fmla="*/ 387 h 612"/>
                  <a:gd name="T18" fmla="*/ 169 w 1240"/>
                  <a:gd name="T19" fmla="*/ 499 h 612"/>
                  <a:gd name="T20" fmla="*/ 1071 w 1240"/>
                  <a:gd name="T21" fmla="*/ 499 h 612"/>
                  <a:gd name="T22" fmla="*/ 1127 w 1240"/>
                  <a:gd name="T23" fmla="*/ 387 h 612"/>
                  <a:gd name="T24" fmla="*/ 1127 w 1240"/>
                  <a:gd name="T25" fmla="*/ 307 h 612"/>
                  <a:gd name="T26" fmla="*/ 761 w 1240"/>
                  <a:gd name="T27" fmla="*/ 97 h 612"/>
                  <a:gd name="T28" fmla="*/ 817 w 1240"/>
                  <a:gd name="T29" fmla="*/ 0 h 612"/>
                  <a:gd name="T30" fmla="*/ 1212 w 1240"/>
                  <a:gd name="T31" fmla="*/ 225 h 612"/>
                  <a:gd name="T32" fmla="*/ 1240 w 1240"/>
                  <a:gd name="T33" fmla="*/ 274 h 612"/>
                  <a:gd name="T34" fmla="*/ 1240 w 1240"/>
                  <a:gd name="T35" fmla="*/ 387 h 612"/>
                  <a:gd name="T36" fmla="*/ 1071 w 1240"/>
                  <a:gd name="T37" fmla="*/ 6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0" h="612">
                    <a:moveTo>
                      <a:pt x="1071" y="612"/>
                    </a:moveTo>
                    <a:lnTo>
                      <a:pt x="169" y="612"/>
                    </a:lnTo>
                    <a:cubicBezTo>
                      <a:pt x="78" y="612"/>
                      <a:pt x="0" y="509"/>
                      <a:pt x="0" y="387"/>
                    </a:cubicBezTo>
                    <a:lnTo>
                      <a:pt x="0" y="274"/>
                    </a:lnTo>
                    <a:cubicBezTo>
                      <a:pt x="0" y="254"/>
                      <a:pt x="11" y="235"/>
                      <a:pt x="29" y="225"/>
                    </a:cubicBezTo>
                    <a:lnTo>
                      <a:pt x="423" y="0"/>
                    </a:lnTo>
                    <a:lnTo>
                      <a:pt x="479" y="97"/>
                    </a:lnTo>
                    <a:lnTo>
                      <a:pt x="113" y="307"/>
                    </a:lnTo>
                    <a:lnTo>
                      <a:pt x="113" y="387"/>
                    </a:lnTo>
                    <a:cubicBezTo>
                      <a:pt x="113" y="456"/>
                      <a:pt x="152" y="499"/>
                      <a:pt x="169" y="499"/>
                    </a:cubicBezTo>
                    <a:lnTo>
                      <a:pt x="1071" y="499"/>
                    </a:lnTo>
                    <a:cubicBezTo>
                      <a:pt x="1088" y="499"/>
                      <a:pt x="1127" y="456"/>
                      <a:pt x="1127" y="387"/>
                    </a:cubicBezTo>
                    <a:lnTo>
                      <a:pt x="1127" y="307"/>
                    </a:lnTo>
                    <a:lnTo>
                      <a:pt x="761" y="97"/>
                    </a:lnTo>
                    <a:lnTo>
                      <a:pt x="817" y="0"/>
                    </a:lnTo>
                    <a:lnTo>
                      <a:pt x="1212" y="225"/>
                    </a:lnTo>
                    <a:cubicBezTo>
                      <a:pt x="1229" y="235"/>
                      <a:pt x="1240" y="254"/>
                      <a:pt x="1240" y="274"/>
                    </a:cubicBezTo>
                    <a:lnTo>
                      <a:pt x="1240" y="387"/>
                    </a:lnTo>
                    <a:cubicBezTo>
                      <a:pt x="1240" y="509"/>
                      <a:pt x="1163" y="612"/>
                      <a:pt x="1071" y="612"/>
                    </a:cubicBez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grpSp>
      </p:grpSp>
      <p:grpSp>
        <p:nvGrpSpPr>
          <p:cNvPr id="131" name="Group 130">
            <a:extLst>
              <a:ext uri="{FF2B5EF4-FFF2-40B4-BE49-F238E27FC236}">
                <a16:creationId xmlns:a16="http://schemas.microsoft.com/office/drawing/2014/main" id="{D0CB64F1-AB72-45F3-8D9F-3B41A0441A02}"/>
              </a:ext>
            </a:extLst>
          </p:cNvPr>
          <p:cNvGrpSpPr>
            <a:grpSpLocks noChangeAspect="1"/>
          </p:cNvGrpSpPr>
          <p:nvPr/>
        </p:nvGrpSpPr>
        <p:grpSpPr>
          <a:xfrm>
            <a:off x="955813" y="2112636"/>
            <a:ext cx="912692" cy="1008000"/>
            <a:chOff x="3327400" y="4673600"/>
            <a:chExt cx="896938" cy="990601"/>
          </a:xfrm>
        </p:grpSpPr>
        <p:sp>
          <p:nvSpPr>
            <p:cNvPr id="132" name="Freeform 17">
              <a:extLst>
                <a:ext uri="{FF2B5EF4-FFF2-40B4-BE49-F238E27FC236}">
                  <a16:creationId xmlns:a16="http://schemas.microsoft.com/office/drawing/2014/main" id="{F733019F-0FEB-43DD-8782-1B892551173D}"/>
                </a:ext>
              </a:extLst>
            </p:cNvPr>
            <p:cNvSpPr>
              <a:spLocks noEditPoints="1"/>
            </p:cNvSpPr>
            <p:nvPr/>
          </p:nvSpPr>
          <p:spPr bwMode="auto">
            <a:xfrm>
              <a:off x="3327400" y="4673600"/>
              <a:ext cx="879475" cy="739775"/>
            </a:xfrm>
            <a:custGeom>
              <a:avLst/>
              <a:gdLst>
                <a:gd name="T0" fmla="*/ 500 w 2423"/>
                <a:gd name="T1" fmla="*/ 1086 h 2044"/>
                <a:gd name="T2" fmla="*/ 1928 w 2423"/>
                <a:gd name="T3" fmla="*/ 1086 h 2044"/>
                <a:gd name="T4" fmla="*/ 1928 w 2423"/>
                <a:gd name="T5" fmla="*/ 820 h 2044"/>
                <a:gd name="T6" fmla="*/ 1928 w 2423"/>
                <a:gd name="T7" fmla="*/ 668 h 2044"/>
                <a:gd name="T8" fmla="*/ 1214 w 2423"/>
                <a:gd name="T9" fmla="*/ 562 h 2044"/>
                <a:gd name="T10" fmla="*/ 500 w 2423"/>
                <a:gd name="T11" fmla="*/ 668 h 2044"/>
                <a:gd name="T12" fmla="*/ 500 w 2423"/>
                <a:gd name="T13" fmla="*/ 820 h 2044"/>
                <a:gd name="T14" fmla="*/ 500 w 2423"/>
                <a:gd name="T15" fmla="*/ 1086 h 2044"/>
                <a:gd name="T16" fmla="*/ 422 w 2423"/>
                <a:gd name="T17" fmla="*/ 755 h 2044"/>
                <a:gd name="T18" fmla="*/ 422 w 2423"/>
                <a:gd name="T19" fmla="*/ 639 h 2044"/>
                <a:gd name="T20" fmla="*/ 449 w 2423"/>
                <a:gd name="T21" fmla="*/ 602 h 2044"/>
                <a:gd name="T22" fmla="*/ 1214 w 2423"/>
                <a:gd name="T23" fmla="*/ 484 h 2044"/>
                <a:gd name="T24" fmla="*/ 1978 w 2423"/>
                <a:gd name="T25" fmla="*/ 602 h 2044"/>
                <a:gd name="T26" fmla="*/ 2006 w 2423"/>
                <a:gd name="T27" fmla="*/ 639 h 2044"/>
                <a:gd name="T28" fmla="*/ 2006 w 2423"/>
                <a:gd name="T29" fmla="*/ 755 h 2044"/>
                <a:gd name="T30" fmla="*/ 2298 w 2423"/>
                <a:gd name="T31" fmla="*/ 595 h 2044"/>
                <a:gd name="T32" fmla="*/ 1214 w 2423"/>
                <a:gd name="T33" fmla="*/ 83 h 2044"/>
                <a:gd name="T34" fmla="*/ 130 w 2423"/>
                <a:gd name="T35" fmla="*/ 595 h 2044"/>
                <a:gd name="T36" fmla="*/ 422 w 2423"/>
                <a:gd name="T37" fmla="*/ 755 h 2044"/>
                <a:gd name="T38" fmla="*/ 443 w 2423"/>
                <a:gd name="T39" fmla="*/ 2044 h 2044"/>
                <a:gd name="T40" fmla="*/ 41 w 2423"/>
                <a:gd name="T41" fmla="*/ 2044 h 2044"/>
                <a:gd name="T42" fmla="*/ 6 w 2423"/>
                <a:gd name="T43" fmla="*/ 2023 h 2044"/>
                <a:gd name="T44" fmla="*/ 9 w 2423"/>
                <a:gd name="T45" fmla="*/ 1982 h 2044"/>
                <a:gd name="T46" fmla="*/ 203 w 2423"/>
                <a:gd name="T47" fmla="*/ 1714 h 2044"/>
                <a:gd name="T48" fmla="*/ 203 w 2423"/>
                <a:gd name="T49" fmla="*/ 724 h 2044"/>
                <a:gd name="T50" fmla="*/ 26 w 2423"/>
                <a:gd name="T51" fmla="*/ 627 h 2044"/>
                <a:gd name="T52" fmla="*/ 5 w 2423"/>
                <a:gd name="T53" fmla="*/ 592 h 2044"/>
                <a:gd name="T54" fmla="*/ 28 w 2423"/>
                <a:gd name="T55" fmla="*/ 557 h 2044"/>
                <a:gd name="T56" fmla="*/ 1197 w 2423"/>
                <a:gd name="T57" fmla="*/ 5 h 2044"/>
                <a:gd name="T58" fmla="*/ 1231 w 2423"/>
                <a:gd name="T59" fmla="*/ 5 h 2044"/>
                <a:gd name="T60" fmla="*/ 2400 w 2423"/>
                <a:gd name="T61" fmla="*/ 557 h 2044"/>
                <a:gd name="T62" fmla="*/ 2422 w 2423"/>
                <a:gd name="T63" fmla="*/ 592 h 2044"/>
                <a:gd name="T64" fmla="*/ 2402 w 2423"/>
                <a:gd name="T65" fmla="*/ 627 h 2044"/>
                <a:gd name="T66" fmla="*/ 2006 w 2423"/>
                <a:gd name="T67" fmla="*/ 844 h 2044"/>
                <a:gd name="T68" fmla="*/ 2006 w 2423"/>
                <a:gd name="T69" fmla="*/ 1125 h 2044"/>
                <a:gd name="T70" fmla="*/ 1967 w 2423"/>
                <a:gd name="T71" fmla="*/ 1164 h 2044"/>
                <a:gd name="T72" fmla="*/ 461 w 2423"/>
                <a:gd name="T73" fmla="*/ 1164 h 2044"/>
                <a:gd name="T74" fmla="*/ 422 w 2423"/>
                <a:gd name="T75" fmla="*/ 1125 h 2044"/>
                <a:gd name="T76" fmla="*/ 422 w 2423"/>
                <a:gd name="T77" fmla="*/ 844 h 2044"/>
                <a:gd name="T78" fmla="*/ 281 w 2423"/>
                <a:gd name="T79" fmla="*/ 766 h 2044"/>
                <a:gd name="T80" fmla="*/ 281 w 2423"/>
                <a:gd name="T81" fmla="*/ 1714 h 2044"/>
                <a:gd name="T82" fmla="*/ 471 w 2423"/>
                <a:gd name="T83" fmla="*/ 1978 h 2044"/>
                <a:gd name="T84" fmla="*/ 482 w 2423"/>
                <a:gd name="T85" fmla="*/ 2005 h 2044"/>
                <a:gd name="T86" fmla="*/ 443 w 2423"/>
                <a:gd name="T87" fmla="*/ 2044 h 2044"/>
                <a:gd name="T88" fmla="*/ 117 w 2423"/>
                <a:gd name="T89" fmla="*/ 1966 h 2044"/>
                <a:gd name="T90" fmla="*/ 366 w 2423"/>
                <a:gd name="T91" fmla="*/ 1966 h 2044"/>
                <a:gd name="T92" fmla="*/ 242 w 2423"/>
                <a:gd name="T93" fmla="*/ 1793 h 2044"/>
                <a:gd name="T94" fmla="*/ 117 w 2423"/>
                <a:gd name="T95" fmla="*/ 1966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23" h="2044">
                  <a:moveTo>
                    <a:pt x="500" y="1086"/>
                  </a:moveTo>
                  <a:lnTo>
                    <a:pt x="1928" y="1086"/>
                  </a:lnTo>
                  <a:lnTo>
                    <a:pt x="1928" y="820"/>
                  </a:lnTo>
                  <a:lnTo>
                    <a:pt x="1928" y="668"/>
                  </a:lnTo>
                  <a:cubicBezTo>
                    <a:pt x="1686" y="598"/>
                    <a:pt x="1446" y="562"/>
                    <a:pt x="1214" y="562"/>
                  </a:cubicBezTo>
                  <a:cubicBezTo>
                    <a:pt x="981" y="562"/>
                    <a:pt x="741" y="598"/>
                    <a:pt x="500" y="668"/>
                  </a:cubicBezTo>
                  <a:lnTo>
                    <a:pt x="500" y="820"/>
                  </a:lnTo>
                  <a:lnTo>
                    <a:pt x="500" y="1086"/>
                  </a:lnTo>
                  <a:close/>
                  <a:moveTo>
                    <a:pt x="422" y="755"/>
                  </a:moveTo>
                  <a:lnTo>
                    <a:pt x="422" y="639"/>
                  </a:lnTo>
                  <a:cubicBezTo>
                    <a:pt x="422" y="622"/>
                    <a:pt x="433" y="607"/>
                    <a:pt x="449" y="602"/>
                  </a:cubicBezTo>
                  <a:cubicBezTo>
                    <a:pt x="708" y="524"/>
                    <a:pt x="965" y="484"/>
                    <a:pt x="1214" y="484"/>
                  </a:cubicBezTo>
                  <a:cubicBezTo>
                    <a:pt x="1463" y="484"/>
                    <a:pt x="1720" y="524"/>
                    <a:pt x="1978" y="602"/>
                  </a:cubicBezTo>
                  <a:cubicBezTo>
                    <a:pt x="1995" y="607"/>
                    <a:pt x="2006" y="622"/>
                    <a:pt x="2006" y="639"/>
                  </a:cubicBezTo>
                  <a:lnTo>
                    <a:pt x="2006" y="755"/>
                  </a:lnTo>
                  <a:lnTo>
                    <a:pt x="2298" y="595"/>
                  </a:lnTo>
                  <a:lnTo>
                    <a:pt x="1214" y="83"/>
                  </a:lnTo>
                  <a:lnTo>
                    <a:pt x="130" y="595"/>
                  </a:lnTo>
                  <a:lnTo>
                    <a:pt x="422" y="755"/>
                  </a:lnTo>
                  <a:close/>
                  <a:moveTo>
                    <a:pt x="443" y="2044"/>
                  </a:moveTo>
                  <a:lnTo>
                    <a:pt x="41" y="2044"/>
                  </a:lnTo>
                  <a:cubicBezTo>
                    <a:pt x="26" y="2044"/>
                    <a:pt x="13" y="2036"/>
                    <a:pt x="6" y="2023"/>
                  </a:cubicBezTo>
                  <a:cubicBezTo>
                    <a:pt x="0" y="2010"/>
                    <a:pt x="1" y="1994"/>
                    <a:pt x="9" y="1982"/>
                  </a:cubicBezTo>
                  <a:lnTo>
                    <a:pt x="203" y="1714"/>
                  </a:lnTo>
                  <a:lnTo>
                    <a:pt x="203" y="724"/>
                  </a:lnTo>
                  <a:lnTo>
                    <a:pt x="26" y="627"/>
                  </a:lnTo>
                  <a:cubicBezTo>
                    <a:pt x="13" y="620"/>
                    <a:pt x="5" y="606"/>
                    <a:pt x="5" y="592"/>
                  </a:cubicBezTo>
                  <a:cubicBezTo>
                    <a:pt x="6" y="577"/>
                    <a:pt x="14" y="564"/>
                    <a:pt x="28" y="557"/>
                  </a:cubicBezTo>
                  <a:lnTo>
                    <a:pt x="1197" y="5"/>
                  </a:lnTo>
                  <a:cubicBezTo>
                    <a:pt x="1208" y="0"/>
                    <a:pt x="1220" y="0"/>
                    <a:pt x="1231" y="5"/>
                  </a:cubicBezTo>
                  <a:lnTo>
                    <a:pt x="2400" y="557"/>
                  </a:lnTo>
                  <a:cubicBezTo>
                    <a:pt x="2413" y="564"/>
                    <a:pt x="2422" y="577"/>
                    <a:pt x="2422" y="592"/>
                  </a:cubicBezTo>
                  <a:cubicBezTo>
                    <a:pt x="2423" y="606"/>
                    <a:pt x="2415" y="620"/>
                    <a:pt x="2402" y="627"/>
                  </a:cubicBezTo>
                  <a:lnTo>
                    <a:pt x="2006" y="844"/>
                  </a:lnTo>
                  <a:lnTo>
                    <a:pt x="2006" y="1125"/>
                  </a:lnTo>
                  <a:cubicBezTo>
                    <a:pt x="2006" y="1146"/>
                    <a:pt x="1989" y="1164"/>
                    <a:pt x="1967" y="1164"/>
                  </a:cubicBezTo>
                  <a:lnTo>
                    <a:pt x="461" y="1164"/>
                  </a:lnTo>
                  <a:cubicBezTo>
                    <a:pt x="439" y="1164"/>
                    <a:pt x="422" y="1146"/>
                    <a:pt x="422" y="1125"/>
                  </a:cubicBezTo>
                  <a:lnTo>
                    <a:pt x="422" y="844"/>
                  </a:lnTo>
                  <a:lnTo>
                    <a:pt x="281" y="766"/>
                  </a:lnTo>
                  <a:lnTo>
                    <a:pt x="281" y="1714"/>
                  </a:lnTo>
                  <a:lnTo>
                    <a:pt x="471" y="1978"/>
                  </a:lnTo>
                  <a:cubicBezTo>
                    <a:pt x="478" y="1985"/>
                    <a:pt x="482" y="1995"/>
                    <a:pt x="482" y="2005"/>
                  </a:cubicBezTo>
                  <a:cubicBezTo>
                    <a:pt x="482" y="2027"/>
                    <a:pt x="464" y="2044"/>
                    <a:pt x="443" y="2044"/>
                  </a:cubicBezTo>
                  <a:close/>
                  <a:moveTo>
                    <a:pt x="117" y="1966"/>
                  </a:moveTo>
                  <a:lnTo>
                    <a:pt x="366" y="1966"/>
                  </a:lnTo>
                  <a:lnTo>
                    <a:pt x="242" y="1793"/>
                  </a:lnTo>
                  <a:lnTo>
                    <a:pt x="117" y="1966"/>
                  </a:lnTo>
                  <a:close/>
                </a:path>
              </a:pathLst>
            </a:custGeom>
            <a:solidFill>
              <a:srgbClr val="FF9500"/>
            </a:solidFill>
            <a:ln>
              <a:solidFill>
                <a:srgbClr val="FF9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33" name="Freeform 18">
              <a:extLst>
                <a:ext uri="{FF2B5EF4-FFF2-40B4-BE49-F238E27FC236}">
                  <a16:creationId xmlns:a16="http://schemas.microsoft.com/office/drawing/2014/main" id="{15757899-B060-4391-AF22-B69DC37707E3}"/>
                </a:ext>
              </a:extLst>
            </p:cNvPr>
            <p:cNvSpPr>
              <a:spLocks noEditPoints="1"/>
            </p:cNvSpPr>
            <p:nvPr/>
          </p:nvSpPr>
          <p:spPr bwMode="auto">
            <a:xfrm>
              <a:off x="3856038" y="5135563"/>
              <a:ext cx="123825" cy="122238"/>
            </a:xfrm>
            <a:custGeom>
              <a:avLst/>
              <a:gdLst>
                <a:gd name="T0" fmla="*/ 112 w 338"/>
                <a:gd name="T1" fmla="*/ 225 h 338"/>
                <a:gd name="T2" fmla="*/ 225 w 338"/>
                <a:gd name="T3" fmla="*/ 225 h 338"/>
                <a:gd name="T4" fmla="*/ 225 w 338"/>
                <a:gd name="T5" fmla="*/ 113 h 338"/>
                <a:gd name="T6" fmla="*/ 112 w 338"/>
                <a:gd name="T7" fmla="*/ 113 h 338"/>
                <a:gd name="T8" fmla="*/ 112 w 338"/>
                <a:gd name="T9" fmla="*/ 225 h 338"/>
                <a:gd name="T10" fmla="*/ 338 w 338"/>
                <a:gd name="T11" fmla="*/ 338 h 338"/>
                <a:gd name="T12" fmla="*/ 0 w 338"/>
                <a:gd name="T13" fmla="*/ 338 h 338"/>
                <a:gd name="T14" fmla="*/ 0 w 338"/>
                <a:gd name="T15" fmla="*/ 0 h 338"/>
                <a:gd name="T16" fmla="*/ 338 w 338"/>
                <a:gd name="T17" fmla="*/ 0 h 338"/>
                <a:gd name="T18" fmla="*/ 338 w 338"/>
                <a:gd name="T1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8">
                  <a:moveTo>
                    <a:pt x="112" y="225"/>
                  </a:moveTo>
                  <a:lnTo>
                    <a:pt x="225" y="225"/>
                  </a:lnTo>
                  <a:lnTo>
                    <a:pt x="225" y="113"/>
                  </a:lnTo>
                  <a:lnTo>
                    <a:pt x="112" y="113"/>
                  </a:lnTo>
                  <a:lnTo>
                    <a:pt x="112" y="225"/>
                  </a:lnTo>
                  <a:close/>
                  <a:moveTo>
                    <a:pt x="338" y="338"/>
                  </a:moveTo>
                  <a:lnTo>
                    <a:pt x="0" y="338"/>
                  </a:lnTo>
                  <a:lnTo>
                    <a:pt x="0" y="0"/>
                  </a:lnTo>
                  <a:lnTo>
                    <a:pt x="338" y="0"/>
                  </a:lnTo>
                  <a:lnTo>
                    <a:pt x="338" y="338"/>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34" name="Freeform 19">
              <a:extLst>
                <a:ext uri="{FF2B5EF4-FFF2-40B4-BE49-F238E27FC236}">
                  <a16:creationId xmlns:a16="http://schemas.microsoft.com/office/drawing/2014/main" id="{3D72F95A-D25C-47BD-8A45-EE6F970AA7CE}"/>
                </a:ext>
              </a:extLst>
            </p:cNvPr>
            <p:cNvSpPr>
              <a:spLocks noEditPoints="1"/>
            </p:cNvSpPr>
            <p:nvPr/>
          </p:nvSpPr>
          <p:spPr bwMode="auto">
            <a:xfrm>
              <a:off x="3856038" y="5284788"/>
              <a:ext cx="123825" cy="122238"/>
            </a:xfrm>
            <a:custGeom>
              <a:avLst/>
              <a:gdLst>
                <a:gd name="T0" fmla="*/ 112 w 338"/>
                <a:gd name="T1" fmla="*/ 225 h 338"/>
                <a:gd name="T2" fmla="*/ 225 w 338"/>
                <a:gd name="T3" fmla="*/ 225 h 338"/>
                <a:gd name="T4" fmla="*/ 225 w 338"/>
                <a:gd name="T5" fmla="*/ 112 h 338"/>
                <a:gd name="T6" fmla="*/ 112 w 338"/>
                <a:gd name="T7" fmla="*/ 112 h 338"/>
                <a:gd name="T8" fmla="*/ 112 w 338"/>
                <a:gd name="T9" fmla="*/ 225 h 338"/>
                <a:gd name="T10" fmla="*/ 338 w 338"/>
                <a:gd name="T11" fmla="*/ 338 h 338"/>
                <a:gd name="T12" fmla="*/ 0 w 338"/>
                <a:gd name="T13" fmla="*/ 338 h 338"/>
                <a:gd name="T14" fmla="*/ 0 w 338"/>
                <a:gd name="T15" fmla="*/ 0 h 338"/>
                <a:gd name="T16" fmla="*/ 338 w 338"/>
                <a:gd name="T17" fmla="*/ 0 h 338"/>
                <a:gd name="T18" fmla="*/ 338 w 338"/>
                <a:gd name="T1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8">
                  <a:moveTo>
                    <a:pt x="112" y="225"/>
                  </a:moveTo>
                  <a:lnTo>
                    <a:pt x="225" y="225"/>
                  </a:lnTo>
                  <a:lnTo>
                    <a:pt x="225" y="112"/>
                  </a:lnTo>
                  <a:lnTo>
                    <a:pt x="112" y="112"/>
                  </a:lnTo>
                  <a:lnTo>
                    <a:pt x="112" y="225"/>
                  </a:lnTo>
                  <a:close/>
                  <a:moveTo>
                    <a:pt x="338" y="338"/>
                  </a:moveTo>
                  <a:lnTo>
                    <a:pt x="0" y="338"/>
                  </a:lnTo>
                  <a:lnTo>
                    <a:pt x="0" y="0"/>
                  </a:lnTo>
                  <a:lnTo>
                    <a:pt x="338" y="0"/>
                  </a:lnTo>
                  <a:lnTo>
                    <a:pt x="338" y="338"/>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35" name="Freeform 20">
              <a:extLst>
                <a:ext uri="{FF2B5EF4-FFF2-40B4-BE49-F238E27FC236}">
                  <a16:creationId xmlns:a16="http://schemas.microsoft.com/office/drawing/2014/main" id="{DD7CAB30-2FF3-49FC-8C56-C6CB6E2E9AF6}"/>
                </a:ext>
              </a:extLst>
            </p:cNvPr>
            <p:cNvSpPr>
              <a:spLocks noEditPoints="1"/>
            </p:cNvSpPr>
            <p:nvPr/>
          </p:nvSpPr>
          <p:spPr bwMode="auto">
            <a:xfrm>
              <a:off x="3856038" y="5434013"/>
              <a:ext cx="123825" cy="122238"/>
            </a:xfrm>
            <a:custGeom>
              <a:avLst/>
              <a:gdLst>
                <a:gd name="T0" fmla="*/ 112 w 338"/>
                <a:gd name="T1" fmla="*/ 225 h 338"/>
                <a:gd name="T2" fmla="*/ 225 w 338"/>
                <a:gd name="T3" fmla="*/ 225 h 338"/>
                <a:gd name="T4" fmla="*/ 225 w 338"/>
                <a:gd name="T5" fmla="*/ 112 h 338"/>
                <a:gd name="T6" fmla="*/ 112 w 338"/>
                <a:gd name="T7" fmla="*/ 112 h 338"/>
                <a:gd name="T8" fmla="*/ 112 w 338"/>
                <a:gd name="T9" fmla="*/ 225 h 338"/>
                <a:gd name="T10" fmla="*/ 338 w 338"/>
                <a:gd name="T11" fmla="*/ 338 h 338"/>
                <a:gd name="T12" fmla="*/ 0 w 338"/>
                <a:gd name="T13" fmla="*/ 338 h 338"/>
                <a:gd name="T14" fmla="*/ 0 w 338"/>
                <a:gd name="T15" fmla="*/ 0 h 338"/>
                <a:gd name="T16" fmla="*/ 338 w 338"/>
                <a:gd name="T17" fmla="*/ 0 h 338"/>
                <a:gd name="T18" fmla="*/ 338 w 338"/>
                <a:gd name="T1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8">
                  <a:moveTo>
                    <a:pt x="112" y="225"/>
                  </a:moveTo>
                  <a:lnTo>
                    <a:pt x="225" y="225"/>
                  </a:lnTo>
                  <a:lnTo>
                    <a:pt x="225" y="112"/>
                  </a:lnTo>
                  <a:lnTo>
                    <a:pt x="112" y="112"/>
                  </a:lnTo>
                  <a:lnTo>
                    <a:pt x="112" y="225"/>
                  </a:lnTo>
                  <a:close/>
                  <a:moveTo>
                    <a:pt x="338" y="338"/>
                  </a:moveTo>
                  <a:lnTo>
                    <a:pt x="0" y="338"/>
                  </a:lnTo>
                  <a:lnTo>
                    <a:pt x="0" y="0"/>
                  </a:lnTo>
                  <a:lnTo>
                    <a:pt x="338" y="0"/>
                  </a:lnTo>
                  <a:lnTo>
                    <a:pt x="338" y="338"/>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36" name="Freeform 21">
              <a:extLst>
                <a:ext uri="{FF2B5EF4-FFF2-40B4-BE49-F238E27FC236}">
                  <a16:creationId xmlns:a16="http://schemas.microsoft.com/office/drawing/2014/main" id="{E3AD4CAA-8398-4731-832C-810080A3E749}"/>
                </a:ext>
              </a:extLst>
            </p:cNvPr>
            <p:cNvSpPr>
              <a:spLocks noEditPoints="1"/>
            </p:cNvSpPr>
            <p:nvPr/>
          </p:nvSpPr>
          <p:spPr bwMode="auto">
            <a:xfrm>
              <a:off x="3703638" y="5135563"/>
              <a:ext cx="122238" cy="122238"/>
            </a:xfrm>
            <a:custGeom>
              <a:avLst/>
              <a:gdLst>
                <a:gd name="T0" fmla="*/ 112 w 338"/>
                <a:gd name="T1" fmla="*/ 225 h 338"/>
                <a:gd name="T2" fmla="*/ 225 w 338"/>
                <a:gd name="T3" fmla="*/ 225 h 338"/>
                <a:gd name="T4" fmla="*/ 225 w 338"/>
                <a:gd name="T5" fmla="*/ 113 h 338"/>
                <a:gd name="T6" fmla="*/ 112 w 338"/>
                <a:gd name="T7" fmla="*/ 113 h 338"/>
                <a:gd name="T8" fmla="*/ 112 w 338"/>
                <a:gd name="T9" fmla="*/ 225 h 338"/>
                <a:gd name="T10" fmla="*/ 338 w 338"/>
                <a:gd name="T11" fmla="*/ 338 h 338"/>
                <a:gd name="T12" fmla="*/ 0 w 338"/>
                <a:gd name="T13" fmla="*/ 338 h 338"/>
                <a:gd name="T14" fmla="*/ 0 w 338"/>
                <a:gd name="T15" fmla="*/ 0 h 338"/>
                <a:gd name="T16" fmla="*/ 338 w 338"/>
                <a:gd name="T17" fmla="*/ 0 h 338"/>
                <a:gd name="T18" fmla="*/ 338 w 338"/>
                <a:gd name="T1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8">
                  <a:moveTo>
                    <a:pt x="112" y="225"/>
                  </a:moveTo>
                  <a:lnTo>
                    <a:pt x="225" y="225"/>
                  </a:lnTo>
                  <a:lnTo>
                    <a:pt x="225" y="113"/>
                  </a:lnTo>
                  <a:lnTo>
                    <a:pt x="112" y="113"/>
                  </a:lnTo>
                  <a:lnTo>
                    <a:pt x="112" y="225"/>
                  </a:lnTo>
                  <a:close/>
                  <a:moveTo>
                    <a:pt x="338" y="338"/>
                  </a:moveTo>
                  <a:lnTo>
                    <a:pt x="0" y="338"/>
                  </a:lnTo>
                  <a:lnTo>
                    <a:pt x="0" y="0"/>
                  </a:lnTo>
                  <a:lnTo>
                    <a:pt x="338" y="0"/>
                  </a:lnTo>
                  <a:lnTo>
                    <a:pt x="338" y="338"/>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37" name="Freeform 22">
              <a:extLst>
                <a:ext uri="{FF2B5EF4-FFF2-40B4-BE49-F238E27FC236}">
                  <a16:creationId xmlns:a16="http://schemas.microsoft.com/office/drawing/2014/main" id="{D0E6F2D3-E53B-43B0-92FD-545D519DA49B}"/>
                </a:ext>
              </a:extLst>
            </p:cNvPr>
            <p:cNvSpPr>
              <a:spLocks noEditPoints="1"/>
            </p:cNvSpPr>
            <p:nvPr/>
          </p:nvSpPr>
          <p:spPr bwMode="auto">
            <a:xfrm>
              <a:off x="3703638" y="5434013"/>
              <a:ext cx="122238" cy="122238"/>
            </a:xfrm>
            <a:custGeom>
              <a:avLst/>
              <a:gdLst>
                <a:gd name="T0" fmla="*/ 112 w 338"/>
                <a:gd name="T1" fmla="*/ 225 h 338"/>
                <a:gd name="T2" fmla="*/ 225 w 338"/>
                <a:gd name="T3" fmla="*/ 225 h 338"/>
                <a:gd name="T4" fmla="*/ 225 w 338"/>
                <a:gd name="T5" fmla="*/ 112 h 338"/>
                <a:gd name="T6" fmla="*/ 112 w 338"/>
                <a:gd name="T7" fmla="*/ 112 h 338"/>
                <a:gd name="T8" fmla="*/ 112 w 338"/>
                <a:gd name="T9" fmla="*/ 225 h 338"/>
                <a:gd name="T10" fmla="*/ 338 w 338"/>
                <a:gd name="T11" fmla="*/ 338 h 338"/>
                <a:gd name="T12" fmla="*/ 0 w 338"/>
                <a:gd name="T13" fmla="*/ 338 h 338"/>
                <a:gd name="T14" fmla="*/ 0 w 338"/>
                <a:gd name="T15" fmla="*/ 0 h 338"/>
                <a:gd name="T16" fmla="*/ 338 w 338"/>
                <a:gd name="T17" fmla="*/ 0 h 338"/>
                <a:gd name="T18" fmla="*/ 338 w 338"/>
                <a:gd name="T1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8">
                  <a:moveTo>
                    <a:pt x="112" y="225"/>
                  </a:moveTo>
                  <a:lnTo>
                    <a:pt x="225" y="225"/>
                  </a:lnTo>
                  <a:lnTo>
                    <a:pt x="225" y="112"/>
                  </a:lnTo>
                  <a:lnTo>
                    <a:pt x="112" y="112"/>
                  </a:lnTo>
                  <a:lnTo>
                    <a:pt x="112" y="225"/>
                  </a:lnTo>
                  <a:close/>
                  <a:moveTo>
                    <a:pt x="338" y="338"/>
                  </a:moveTo>
                  <a:lnTo>
                    <a:pt x="0" y="338"/>
                  </a:lnTo>
                  <a:lnTo>
                    <a:pt x="0" y="0"/>
                  </a:lnTo>
                  <a:lnTo>
                    <a:pt x="338" y="0"/>
                  </a:lnTo>
                  <a:lnTo>
                    <a:pt x="338" y="338"/>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38" name="Freeform 23">
              <a:extLst>
                <a:ext uri="{FF2B5EF4-FFF2-40B4-BE49-F238E27FC236}">
                  <a16:creationId xmlns:a16="http://schemas.microsoft.com/office/drawing/2014/main" id="{73B3F21C-C196-4153-8008-5EFB5D757031}"/>
                </a:ext>
              </a:extLst>
            </p:cNvPr>
            <p:cNvSpPr>
              <a:spLocks noEditPoints="1"/>
            </p:cNvSpPr>
            <p:nvPr/>
          </p:nvSpPr>
          <p:spPr bwMode="auto">
            <a:xfrm>
              <a:off x="3551238" y="5135563"/>
              <a:ext cx="122238" cy="122238"/>
            </a:xfrm>
            <a:custGeom>
              <a:avLst/>
              <a:gdLst>
                <a:gd name="T0" fmla="*/ 113 w 338"/>
                <a:gd name="T1" fmla="*/ 225 h 338"/>
                <a:gd name="T2" fmla="*/ 225 w 338"/>
                <a:gd name="T3" fmla="*/ 225 h 338"/>
                <a:gd name="T4" fmla="*/ 225 w 338"/>
                <a:gd name="T5" fmla="*/ 113 h 338"/>
                <a:gd name="T6" fmla="*/ 113 w 338"/>
                <a:gd name="T7" fmla="*/ 113 h 338"/>
                <a:gd name="T8" fmla="*/ 113 w 338"/>
                <a:gd name="T9" fmla="*/ 225 h 338"/>
                <a:gd name="T10" fmla="*/ 338 w 338"/>
                <a:gd name="T11" fmla="*/ 338 h 338"/>
                <a:gd name="T12" fmla="*/ 0 w 338"/>
                <a:gd name="T13" fmla="*/ 338 h 338"/>
                <a:gd name="T14" fmla="*/ 0 w 338"/>
                <a:gd name="T15" fmla="*/ 0 h 338"/>
                <a:gd name="T16" fmla="*/ 338 w 338"/>
                <a:gd name="T17" fmla="*/ 0 h 338"/>
                <a:gd name="T18" fmla="*/ 338 w 338"/>
                <a:gd name="T1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8">
                  <a:moveTo>
                    <a:pt x="113" y="225"/>
                  </a:moveTo>
                  <a:lnTo>
                    <a:pt x="225" y="225"/>
                  </a:lnTo>
                  <a:lnTo>
                    <a:pt x="225" y="113"/>
                  </a:lnTo>
                  <a:lnTo>
                    <a:pt x="113" y="113"/>
                  </a:lnTo>
                  <a:lnTo>
                    <a:pt x="113" y="225"/>
                  </a:lnTo>
                  <a:close/>
                  <a:moveTo>
                    <a:pt x="338" y="338"/>
                  </a:moveTo>
                  <a:lnTo>
                    <a:pt x="0" y="338"/>
                  </a:lnTo>
                  <a:lnTo>
                    <a:pt x="0" y="0"/>
                  </a:lnTo>
                  <a:lnTo>
                    <a:pt x="338" y="0"/>
                  </a:lnTo>
                  <a:lnTo>
                    <a:pt x="338" y="338"/>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39" name="Freeform 24">
              <a:extLst>
                <a:ext uri="{FF2B5EF4-FFF2-40B4-BE49-F238E27FC236}">
                  <a16:creationId xmlns:a16="http://schemas.microsoft.com/office/drawing/2014/main" id="{DCDE9A0D-F043-4BF4-986F-E5A117D72A3A}"/>
                </a:ext>
              </a:extLst>
            </p:cNvPr>
            <p:cNvSpPr>
              <a:spLocks noEditPoints="1"/>
            </p:cNvSpPr>
            <p:nvPr/>
          </p:nvSpPr>
          <p:spPr bwMode="auto">
            <a:xfrm>
              <a:off x="3551238" y="5284788"/>
              <a:ext cx="122238" cy="122238"/>
            </a:xfrm>
            <a:custGeom>
              <a:avLst/>
              <a:gdLst>
                <a:gd name="T0" fmla="*/ 113 w 338"/>
                <a:gd name="T1" fmla="*/ 225 h 338"/>
                <a:gd name="T2" fmla="*/ 225 w 338"/>
                <a:gd name="T3" fmla="*/ 225 h 338"/>
                <a:gd name="T4" fmla="*/ 225 w 338"/>
                <a:gd name="T5" fmla="*/ 112 h 338"/>
                <a:gd name="T6" fmla="*/ 113 w 338"/>
                <a:gd name="T7" fmla="*/ 112 h 338"/>
                <a:gd name="T8" fmla="*/ 113 w 338"/>
                <a:gd name="T9" fmla="*/ 225 h 338"/>
                <a:gd name="T10" fmla="*/ 338 w 338"/>
                <a:gd name="T11" fmla="*/ 338 h 338"/>
                <a:gd name="T12" fmla="*/ 0 w 338"/>
                <a:gd name="T13" fmla="*/ 338 h 338"/>
                <a:gd name="T14" fmla="*/ 0 w 338"/>
                <a:gd name="T15" fmla="*/ 0 h 338"/>
                <a:gd name="T16" fmla="*/ 338 w 338"/>
                <a:gd name="T17" fmla="*/ 0 h 338"/>
                <a:gd name="T18" fmla="*/ 338 w 338"/>
                <a:gd name="T1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8">
                  <a:moveTo>
                    <a:pt x="113" y="225"/>
                  </a:moveTo>
                  <a:lnTo>
                    <a:pt x="225" y="225"/>
                  </a:lnTo>
                  <a:lnTo>
                    <a:pt x="225" y="112"/>
                  </a:lnTo>
                  <a:lnTo>
                    <a:pt x="113" y="112"/>
                  </a:lnTo>
                  <a:lnTo>
                    <a:pt x="113" y="225"/>
                  </a:lnTo>
                  <a:close/>
                  <a:moveTo>
                    <a:pt x="338" y="338"/>
                  </a:moveTo>
                  <a:lnTo>
                    <a:pt x="0" y="338"/>
                  </a:lnTo>
                  <a:lnTo>
                    <a:pt x="0" y="0"/>
                  </a:lnTo>
                  <a:lnTo>
                    <a:pt x="338" y="0"/>
                  </a:lnTo>
                  <a:lnTo>
                    <a:pt x="338" y="338"/>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40" name="Freeform 25">
              <a:extLst>
                <a:ext uri="{FF2B5EF4-FFF2-40B4-BE49-F238E27FC236}">
                  <a16:creationId xmlns:a16="http://schemas.microsoft.com/office/drawing/2014/main" id="{19A69C9F-151D-44FA-B8A2-085181B694D8}"/>
                </a:ext>
              </a:extLst>
            </p:cNvPr>
            <p:cNvSpPr>
              <a:spLocks noEditPoints="1"/>
            </p:cNvSpPr>
            <p:nvPr/>
          </p:nvSpPr>
          <p:spPr bwMode="auto">
            <a:xfrm>
              <a:off x="3551238" y="5434013"/>
              <a:ext cx="122238" cy="122238"/>
            </a:xfrm>
            <a:custGeom>
              <a:avLst/>
              <a:gdLst>
                <a:gd name="T0" fmla="*/ 113 w 338"/>
                <a:gd name="T1" fmla="*/ 225 h 338"/>
                <a:gd name="T2" fmla="*/ 225 w 338"/>
                <a:gd name="T3" fmla="*/ 225 h 338"/>
                <a:gd name="T4" fmla="*/ 225 w 338"/>
                <a:gd name="T5" fmla="*/ 112 h 338"/>
                <a:gd name="T6" fmla="*/ 113 w 338"/>
                <a:gd name="T7" fmla="*/ 112 h 338"/>
                <a:gd name="T8" fmla="*/ 113 w 338"/>
                <a:gd name="T9" fmla="*/ 225 h 338"/>
                <a:gd name="T10" fmla="*/ 338 w 338"/>
                <a:gd name="T11" fmla="*/ 338 h 338"/>
                <a:gd name="T12" fmla="*/ 0 w 338"/>
                <a:gd name="T13" fmla="*/ 338 h 338"/>
                <a:gd name="T14" fmla="*/ 0 w 338"/>
                <a:gd name="T15" fmla="*/ 0 h 338"/>
                <a:gd name="T16" fmla="*/ 338 w 338"/>
                <a:gd name="T17" fmla="*/ 0 h 338"/>
                <a:gd name="T18" fmla="*/ 338 w 338"/>
                <a:gd name="T1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8">
                  <a:moveTo>
                    <a:pt x="113" y="225"/>
                  </a:moveTo>
                  <a:lnTo>
                    <a:pt x="225" y="225"/>
                  </a:lnTo>
                  <a:lnTo>
                    <a:pt x="225" y="112"/>
                  </a:lnTo>
                  <a:lnTo>
                    <a:pt x="113" y="112"/>
                  </a:lnTo>
                  <a:lnTo>
                    <a:pt x="113" y="225"/>
                  </a:lnTo>
                  <a:close/>
                  <a:moveTo>
                    <a:pt x="338" y="338"/>
                  </a:moveTo>
                  <a:lnTo>
                    <a:pt x="0" y="338"/>
                  </a:lnTo>
                  <a:lnTo>
                    <a:pt x="0" y="0"/>
                  </a:lnTo>
                  <a:lnTo>
                    <a:pt x="338" y="0"/>
                  </a:lnTo>
                  <a:lnTo>
                    <a:pt x="338" y="338"/>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41" name="Freeform 26">
              <a:extLst>
                <a:ext uri="{FF2B5EF4-FFF2-40B4-BE49-F238E27FC236}">
                  <a16:creationId xmlns:a16="http://schemas.microsoft.com/office/drawing/2014/main" id="{7F7F38EC-B5BE-4051-8084-1F3CA85C1CD7}"/>
                </a:ext>
              </a:extLst>
            </p:cNvPr>
            <p:cNvSpPr>
              <a:spLocks/>
            </p:cNvSpPr>
            <p:nvPr/>
          </p:nvSpPr>
          <p:spPr bwMode="auto">
            <a:xfrm>
              <a:off x="3959225" y="5326063"/>
              <a:ext cx="142875" cy="188913"/>
            </a:xfrm>
            <a:custGeom>
              <a:avLst/>
              <a:gdLst>
                <a:gd name="T0" fmla="*/ 395 w 395"/>
                <a:gd name="T1" fmla="*/ 524 h 524"/>
                <a:gd name="T2" fmla="*/ 0 w 395"/>
                <a:gd name="T3" fmla="*/ 524 h 524"/>
                <a:gd name="T4" fmla="*/ 0 w 395"/>
                <a:gd name="T5" fmla="*/ 411 h 524"/>
                <a:gd name="T6" fmla="*/ 282 w 395"/>
                <a:gd name="T7" fmla="*/ 411 h 524"/>
                <a:gd name="T8" fmla="*/ 282 w 395"/>
                <a:gd name="T9" fmla="*/ 113 h 524"/>
                <a:gd name="T10" fmla="*/ 0 w 395"/>
                <a:gd name="T11" fmla="*/ 113 h 524"/>
                <a:gd name="T12" fmla="*/ 0 w 395"/>
                <a:gd name="T13" fmla="*/ 0 h 524"/>
                <a:gd name="T14" fmla="*/ 395 w 395"/>
                <a:gd name="T15" fmla="*/ 0 h 524"/>
                <a:gd name="T16" fmla="*/ 395 w 395"/>
                <a:gd name="T17"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524">
                  <a:moveTo>
                    <a:pt x="395" y="524"/>
                  </a:moveTo>
                  <a:lnTo>
                    <a:pt x="0" y="524"/>
                  </a:lnTo>
                  <a:lnTo>
                    <a:pt x="0" y="411"/>
                  </a:lnTo>
                  <a:lnTo>
                    <a:pt x="282" y="411"/>
                  </a:lnTo>
                  <a:lnTo>
                    <a:pt x="282" y="113"/>
                  </a:lnTo>
                  <a:lnTo>
                    <a:pt x="0" y="113"/>
                  </a:lnTo>
                  <a:lnTo>
                    <a:pt x="0" y="0"/>
                  </a:lnTo>
                  <a:lnTo>
                    <a:pt x="395" y="0"/>
                  </a:lnTo>
                  <a:lnTo>
                    <a:pt x="395" y="524"/>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42" name="Freeform 27">
              <a:extLst>
                <a:ext uri="{FF2B5EF4-FFF2-40B4-BE49-F238E27FC236}">
                  <a16:creationId xmlns:a16="http://schemas.microsoft.com/office/drawing/2014/main" id="{8F3A4543-2A19-4507-A751-D7CE690EF64D}"/>
                </a:ext>
              </a:extLst>
            </p:cNvPr>
            <p:cNvSpPr>
              <a:spLocks/>
            </p:cNvSpPr>
            <p:nvPr/>
          </p:nvSpPr>
          <p:spPr bwMode="auto">
            <a:xfrm>
              <a:off x="3360738" y="5473700"/>
              <a:ext cx="209550" cy="122238"/>
            </a:xfrm>
            <a:custGeom>
              <a:avLst/>
              <a:gdLst>
                <a:gd name="T0" fmla="*/ 581 w 581"/>
                <a:gd name="T1" fmla="*/ 0 h 338"/>
                <a:gd name="T2" fmla="*/ 581 w 581"/>
                <a:gd name="T3" fmla="*/ 112 h 338"/>
                <a:gd name="T4" fmla="*/ 366 w 581"/>
                <a:gd name="T5" fmla="*/ 112 h 338"/>
                <a:gd name="T6" fmla="*/ 366 w 581"/>
                <a:gd name="T7" fmla="*/ 338 h 338"/>
                <a:gd name="T8" fmla="*/ 0 w 581"/>
                <a:gd name="T9" fmla="*/ 338 h 338"/>
                <a:gd name="T10" fmla="*/ 0 w 581"/>
                <a:gd name="T11" fmla="*/ 225 h 338"/>
                <a:gd name="T12" fmla="*/ 254 w 581"/>
                <a:gd name="T13" fmla="*/ 225 h 338"/>
                <a:gd name="T14" fmla="*/ 254 w 581"/>
                <a:gd name="T15" fmla="*/ 0 h 338"/>
                <a:gd name="T16" fmla="*/ 581 w 581"/>
                <a:gd name="T1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338">
                  <a:moveTo>
                    <a:pt x="581" y="0"/>
                  </a:moveTo>
                  <a:lnTo>
                    <a:pt x="581" y="112"/>
                  </a:lnTo>
                  <a:lnTo>
                    <a:pt x="366" y="112"/>
                  </a:lnTo>
                  <a:lnTo>
                    <a:pt x="366" y="338"/>
                  </a:lnTo>
                  <a:lnTo>
                    <a:pt x="0" y="338"/>
                  </a:lnTo>
                  <a:lnTo>
                    <a:pt x="0" y="225"/>
                  </a:lnTo>
                  <a:lnTo>
                    <a:pt x="254" y="225"/>
                  </a:lnTo>
                  <a:lnTo>
                    <a:pt x="254" y="0"/>
                  </a:lnTo>
                  <a:lnTo>
                    <a:pt x="581" y="0"/>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43" name="Freeform 28">
              <a:extLst>
                <a:ext uri="{FF2B5EF4-FFF2-40B4-BE49-F238E27FC236}">
                  <a16:creationId xmlns:a16="http://schemas.microsoft.com/office/drawing/2014/main" id="{57240A27-123F-4D09-855A-BB8038D6CDEA}"/>
                </a:ext>
              </a:extLst>
            </p:cNvPr>
            <p:cNvSpPr>
              <a:spLocks/>
            </p:cNvSpPr>
            <p:nvPr/>
          </p:nvSpPr>
          <p:spPr bwMode="auto">
            <a:xfrm>
              <a:off x="3959225" y="5176838"/>
              <a:ext cx="142875" cy="122238"/>
            </a:xfrm>
            <a:custGeom>
              <a:avLst/>
              <a:gdLst>
                <a:gd name="T0" fmla="*/ 395 w 395"/>
                <a:gd name="T1" fmla="*/ 338 h 338"/>
                <a:gd name="T2" fmla="*/ 282 w 395"/>
                <a:gd name="T3" fmla="*/ 338 h 338"/>
                <a:gd name="T4" fmla="*/ 282 w 395"/>
                <a:gd name="T5" fmla="*/ 112 h 338"/>
                <a:gd name="T6" fmla="*/ 0 w 395"/>
                <a:gd name="T7" fmla="*/ 112 h 338"/>
                <a:gd name="T8" fmla="*/ 0 w 395"/>
                <a:gd name="T9" fmla="*/ 0 h 338"/>
                <a:gd name="T10" fmla="*/ 395 w 395"/>
                <a:gd name="T11" fmla="*/ 0 h 338"/>
                <a:gd name="T12" fmla="*/ 395 w 395"/>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395" h="338">
                  <a:moveTo>
                    <a:pt x="395" y="338"/>
                  </a:moveTo>
                  <a:lnTo>
                    <a:pt x="282" y="338"/>
                  </a:lnTo>
                  <a:lnTo>
                    <a:pt x="282" y="112"/>
                  </a:lnTo>
                  <a:lnTo>
                    <a:pt x="0" y="112"/>
                  </a:lnTo>
                  <a:lnTo>
                    <a:pt x="0" y="0"/>
                  </a:lnTo>
                  <a:lnTo>
                    <a:pt x="395" y="0"/>
                  </a:lnTo>
                  <a:lnTo>
                    <a:pt x="395" y="338"/>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44" name="Rectangle 29">
              <a:extLst>
                <a:ext uri="{FF2B5EF4-FFF2-40B4-BE49-F238E27FC236}">
                  <a16:creationId xmlns:a16="http://schemas.microsoft.com/office/drawing/2014/main" id="{F2963F56-5648-4727-8E25-214C11E59DF5}"/>
                </a:ext>
              </a:extLst>
            </p:cNvPr>
            <p:cNvSpPr>
              <a:spLocks noChangeArrowheads="1"/>
            </p:cNvSpPr>
            <p:nvPr/>
          </p:nvSpPr>
          <p:spPr bwMode="auto">
            <a:xfrm>
              <a:off x="4081463" y="5399088"/>
              <a:ext cx="142875" cy="41275"/>
            </a:xfrm>
            <a:prstGeom prst="rect">
              <a:avLst/>
            </a:pr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45" name="Freeform 30">
              <a:extLst>
                <a:ext uri="{FF2B5EF4-FFF2-40B4-BE49-F238E27FC236}">
                  <a16:creationId xmlns:a16="http://schemas.microsoft.com/office/drawing/2014/main" id="{86126204-E379-4B76-97DF-1ACC61837331}"/>
                </a:ext>
              </a:extLst>
            </p:cNvPr>
            <p:cNvSpPr>
              <a:spLocks noEditPoints="1"/>
            </p:cNvSpPr>
            <p:nvPr/>
          </p:nvSpPr>
          <p:spPr bwMode="auto">
            <a:xfrm>
              <a:off x="3703638" y="5284788"/>
              <a:ext cx="122238" cy="122238"/>
            </a:xfrm>
            <a:custGeom>
              <a:avLst/>
              <a:gdLst>
                <a:gd name="T0" fmla="*/ 112 w 338"/>
                <a:gd name="T1" fmla="*/ 225 h 338"/>
                <a:gd name="T2" fmla="*/ 225 w 338"/>
                <a:gd name="T3" fmla="*/ 225 h 338"/>
                <a:gd name="T4" fmla="*/ 225 w 338"/>
                <a:gd name="T5" fmla="*/ 112 h 338"/>
                <a:gd name="T6" fmla="*/ 112 w 338"/>
                <a:gd name="T7" fmla="*/ 112 h 338"/>
                <a:gd name="T8" fmla="*/ 112 w 338"/>
                <a:gd name="T9" fmla="*/ 225 h 338"/>
                <a:gd name="T10" fmla="*/ 338 w 338"/>
                <a:gd name="T11" fmla="*/ 338 h 338"/>
                <a:gd name="T12" fmla="*/ 0 w 338"/>
                <a:gd name="T13" fmla="*/ 338 h 338"/>
                <a:gd name="T14" fmla="*/ 0 w 338"/>
                <a:gd name="T15" fmla="*/ 0 h 338"/>
                <a:gd name="T16" fmla="*/ 338 w 338"/>
                <a:gd name="T17" fmla="*/ 0 h 338"/>
                <a:gd name="T18" fmla="*/ 338 w 338"/>
                <a:gd name="T1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8">
                  <a:moveTo>
                    <a:pt x="112" y="225"/>
                  </a:moveTo>
                  <a:lnTo>
                    <a:pt x="225" y="225"/>
                  </a:lnTo>
                  <a:lnTo>
                    <a:pt x="225" y="112"/>
                  </a:lnTo>
                  <a:lnTo>
                    <a:pt x="112" y="112"/>
                  </a:lnTo>
                  <a:lnTo>
                    <a:pt x="112" y="225"/>
                  </a:lnTo>
                  <a:close/>
                  <a:moveTo>
                    <a:pt x="338" y="338"/>
                  </a:moveTo>
                  <a:lnTo>
                    <a:pt x="0" y="338"/>
                  </a:lnTo>
                  <a:lnTo>
                    <a:pt x="0" y="0"/>
                  </a:lnTo>
                  <a:lnTo>
                    <a:pt x="338" y="0"/>
                  </a:lnTo>
                  <a:lnTo>
                    <a:pt x="338" y="338"/>
                  </a:lnTo>
                  <a:close/>
                </a:path>
              </a:pathLst>
            </a:cu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sp>
          <p:nvSpPr>
            <p:cNvPr id="146" name="Rectangle 31">
              <a:extLst>
                <a:ext uri="{FF2B5EF4-FFF2-40B4-BE49-F238E27FC236}">
                  <a16:creationId xmlns:a16="http://schemas.microsoft.com/office/drawing/2014/main" id="{B878657D-AEF3-498D-B57C-C9A852D03AF3}"/>
                </a:ext>
              </a:extLst>
            </p:cNvPr>
            <p:cNvSpPr>
              <a:spLocks noChangeArrowheads="1"/>
            </p:cNvSpPr>
            <p:nvPr/>
          </p:nvSpPr>
          <p:spPr bwMode="auto">
            <a:xfrm>
              <a:off x="3897313" y="5541963"/>
              <a:ext cx="41275" cy="122238"/>
            </a:xfrm>
            <a:prstGeom prst="rect">
              <a:avLst/>
            </a:prstGeom>
            <a:solidFill>
              <a:srgbClr val="FF9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Graphik"/>
                <a:cs typeface="+mn-cs"/>
              </a:endParaRPr>
            </a:p>
          </p:txBody>
        </p:sp>
      </p:grpSp>
      <p:sp>
        <p:nvSpPr>
          <p:cNvPr id="147" name="Rectangle: Rounded Corners 146">
            <a:extLst>
              <a:ext uri="{FF2B5EF4-FFF2-40B4-BE49-F238E27FC236}">
                <a16:creationId xmlns:a16="http://schemas.microsoft.com/office/drawing/2014/main" id="{198A3636-86C6-489D-85AC-3B137CBF8671}"/>
              </a:ext>
            </a:extLst>
          </p:cNvPr>
          <p:cNvSpPr/>
          <p:nvPr/>
        </p:nvSpPr>
        <p:spPr>
          <a:xfrm>
            <a:off x="130630" y="1462367"/>
            <a:ext cx="8926287" cy="3426890"/>
          </a:xfrm>
          <a:prstGeom prst="roundRect">
            <a:avLst/>
          </a:prstGeom>
          <a:noFill/>
          <a:ln w="1905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7DB7B7D-D5D9-40A6-8292-4B17666F8DEF}"/>
              </a:ext>
            </a:extLst>
          </p:cNvPr>
          <p:cNvSpPr txBox="1"/>
          <p:nvPr/>
        </p:nvSpPr>
        <p:spPr>
          <a:xfrm>
            <a:off x="1764237" y="1505511"/>
            <a:ext cx="5230581" cy="477054"/>
          </a:xfrm>
          <a:prstGeom prst="rect">
            <a:avLst/>
          </a:prstGeom>
          <a:noFill/>
        </p:spPr>
        <p:txBody>
          <a:bodyPr wrap="square" lIns="0" tIns="0" rIns="0" bIns="45720" rtlCol="0">
            <a:spAutoFit/>
          </a:bodyPr>
          <a:lstStyle/>
          <a:p>
            <a:pPr algn="ctr"/>
            <a:r>
              <a:rPr lang="en-US" sz="2800" b="1" dirty="0">
                <a:latin typeface="+mj-lt"/>
              </a:rPr>
              <a:t>GOALS FOR 2020</a:t>
            </a:r>
          </a:p>
        </p:txBody>
      </p:sp>
    </p:spTree>
    <p:extLst>
      <p:ext uri="{BB962C8B-B14F-4D97-AF65-F5344CB8AC3E}">
        <p14:creationId xmlns:p14="http://schemas.microsoft.com/office/powerpoint/2010/main" val="256162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285752" y="4897966"/>
            <a:ext cx="4286249" cy="154781"/>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lumMod val="65000"/>
                  </a:prstClr>
                </a:solidFill>
                <a:effectLst/>
                <a:uLnTx/>
                <a:uFillTx/>
                <a:latin typeface="Graphik"/>
                <a:ea typeface="+mn-ea"/>
                <a:cs typeface="Arial" charset="0"/>
              </a:rPr>
              <a:t>Copyright © 2019 Accenture. All rights reserved.</a:t>
            </a:r>
          </a:p>
        </p:txBody>
      </p:sp>
      <p:sp>
        <p:nvSpPr>
          <p:cNvPr id="17" name="Slide Number Placeholder 16"/>
          <p:cNvSpPr>
            <a:spLocks noGrp="1"/>
          </p:cNvSpPr>
          <p:nvPr>
            <p:ph type="sldNum" sz="quarter" idx="17"/>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9AC08D-23A9-440E-BCB9-AA1E9877CC38}" type="slidenum">
              <a:rPr kumimoji="0" lang="en-US" sz="750" b="0" i="0" u="none" strike="noStrike" kern="1200" cap="none" spc="0" normalizeH="0" baseline="0" noProof="0">
                <a:ln>
                  <a:noFill/>
                </a:ln>
                <a:solidFill>
                  <a:prstClr val="white">
                    <a:lumMod val="65000"/>
                  </a:prstClr>
                </a:solidFill>
                <a:effectLst/>
                <a:uLnTx/>
                <a:uFillTx/>
                <a:latin typeface="Graphik"/>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750" b="0" i="0" u="none" strike="noStrike" kern="1200" cap="none" spc="0" normalizeH="0" baseline="0" noProof="0">
              <a:ln>
                <a:noFill/>
              </a:ln>
              <a:solidFill>
                <a:prstClr val="white">
                  <a:lumMod val="65000"/>
                </a:prstClr>
              </a:solidFill>
              <a:effectLst/>
              <a:uLnTx/>
              <a:uFillTx/>
              <a:latin typeface="Graphik"/>
              <a:ea typeface="+mn-ea"/>
              <a:cs typeface="Arial" charset="0"/>
            </a:endParaRPr>
          </a:p>
        </p:txBody>
      </p:sp>
      <p:sp>
        <p:nvSpPr>
          <p:cNvPr id="8" name="Title 7"/>
          <p:cNvSpPr>
            <a:spLocks noGrp="1"/>
          </p:cNvSpPr>
          <p:nvPr>
            <p:ph type="title"/>
          </p:nvPr>
        </p:nvSpPr>
        <p:spPr>
          <a:xfrm>
            <a:off x="285750" y="233994"/>
            <a:ext cx="8572500" cy="335352"/>
          </a:xfrm>
        </p:spPr>
        <p:txBody>
          <a:bodyPr vert="horz" lIns="0" tIns="45720" rIns="0" bIns="0" rtlCol="0" anchor="t" anchorCtr="0">
            <a:noAutofit/>
          </a:bodyPr>
          <a:lstStyle/>
          <a:p>
            <a:pPr fontAlgn="base">
              <a:spcAft>
                <a:spcPct val="0"/>
              </a:spcAft>
            </a:pPr>
            <a:r>
              <a:rPr lang="en-US" sz="2600" spc="-113" dirty="0">
                <a:solidFill>
                  <a:srgbClr val="A100FF"/>
                </a:solidFill>
                <a:latin typeface="Graphik Black" panose="020B0A03030202060203" pitchFamily="34" charset="0"/>
                <a:ea typeface="+mn-ea"/>
                <a:cs typeface="+mn-cs"/>
              </a:rPr>
              <a:t>NEW SKILLS NOW</a:t>
            </a:r>
            <a:br>
              <a:rPr lang="en-US" sz="2600" spc="-113" dirty="0">
                <a:solidFill>
                  <a:srgbClr val="A100FF"/>
                </a:solidFill>
                <a:latin typeface="Graphik Black" panose="020B0A03030202060203" pitchFamily="34" charset="0"/>
                <a:ea typeface="+mn-ea"/>
                <a:cs typeface="+mn-cs"/>
              </a:rPr>
            </a:br>
            <a:br>
              <a:rPr lang="en-US" sz="2600" spc="-113" dirty="0">
                <a:solidFill>
                  <a:srgbClr val="A100FF"/>
                </a:solidFill>
                <a:latin typeface="Graphik Black" panose="020B0A03030202060203" pitchFamily="34" charset="0"/>
                <a:ea typeface="+mn-ea"/>
                <a:cs typeface="+mn-cs"/>
              </a:rPr>
            </a:br>
            <a:br>
              <a:rPr lang="en-US" sz="2600" b="0" spc="-113" dirty="0">
                <a:solidFill>
                  <a:srgbClr val="A100FF"/>
                </a:solidFill>
                <a:latin typeface="Graphik Black" panose="020B0A03030202060203" pitchFamily="34" charset="0"/>
                <a:ea typeface="+mn-ea"/>
                <a:cs typeface="+mn-cs"/>
              </a:rPr>
            </a:br>
            <a:endParaRPr lang="en-US" sz="2600" b="0" spc="-113" dirty="0">
              <a:solidFill>
                <a:srgbClr val="A100FF"/>
              </a:solidFill>
              <a:latin typeface="Graphik Black" panose="020B0A03030202060203" pitchFamily="34" charset="0"/>
              <a:ea typeface="+mn-ea"/>
              <a:cs typeface="+mn-cs"/>
            </a:endParaRPr>
          </a:p>
        </p:txBody>
      </p:sp>
      <p:sp>
        <p:nvSpPr>
          <p:cNvPr id="49" name="Rectangle 48">
            <a:extLst>
              <a:ext uri="{FF2B5EF4-FFF2-40B4-BE49-F238E27FC236}">
                <a16:creationId xmlns:a16="http://schemas.microsoft.com/office/drawing/2014/main" id="{40275C6E-34E9-41D1-AF0B-D75477495F6E}"/>
              </a:ext>
            </a:extLst>
          </p:cNvPr>
          <p:cNvSpPr/>
          <p:nvPr/>
        </p:nvSpPr>
        <p:spPr>
          <a:xfrm>
            <a:off x="1550504" y="879271"/>
            <a:ext cx="6593564" cy="335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B09B504A-6383-404F-843E-2526AE502EEA}"/>
              </a:ext>
            </a:extLst>
          </p:cNvPr>
          <p:cNvGrpSpPr/>
          <p:nvPr/>
        </p:nvGrpSpPr>
        <p:grpSpPr>
          <a:xfrm>
            <a:off x="4556084" y="3573044"/>
            <a:ext cx="396240" cy="396240"/>
            <a:chOff x="5750560" y="4693920"/>
            <a:chExt cx="558800" cy="558800"/>
          </a:xfrm>
        </p:grpSpPr>
        <p:sp>
          <p:nvSpPr>
            <p:cNvPr id="47" name="Oval 46">
              <a:extLst>
                <a:ext uri="{FF2B5EF4-FFF2-40B4-BE49-F238E27FC236}">
                  <a16:creationId xmlns:a16="http://schemas.microsoft.com/office/drawing/2014/main" id="{F74D27CE-6AEF-461E-AF0F-2651D40DD676}"/>
                </a:ext>
              </a:extLst>
            </p:cNvPr>
            <p:cNvSpPr/>
            <p:nvPr/>
          </p:nvSpPr>
          <p:spPr>
            <a:xfrm>
              <a:off x="5750560" y="4693920"/>
              <a:ext cx="558800" cy="558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
              <a:extLst>
                <a:ext uri="{FF2B5EF4-FFF2-40B4-BE49-F238E27FC236}">
                  <a16:creationId xmlns:a16="http://schemas.microsoft.com/office/drawing/2014/main" id="{7F06DE47-E6E1-4B85-B843-698BAECBFC5C}"/>
                </a:ext>
              </a:extLst>
            </p:cNvPr>
            <p:cNvSpPr/>
            <p:nvPr/>
          </p:nvSpPr>
          <p:spPr>
            <a:xfrm rot="5400000">
              <a:off x="5923280" y="4841941"/>
              <a:ext cx="304800" cy="262758"/>
            </a:xfrm>
            <a:prstGeom prst="triangle">
              <a:avLst/>
            </a:prstGeom>
            <a:solidFill>
              <a:srgbClr val="00B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1D5294D7-DE0A-4B6B-AF03-364D2B63B69A}"/>
              </a:ext>
            </a:extLst>
          </p:cNvPr>
          <p:cNvSpPr/>
          <p:nvPr/>
        </p:nvSpPr>
        <p:spPr>
          <a:xfrm>
            <a:off x="2488745" y="1607356"/>
            <a:ext cx="4572000" cy="1913665"/>
          </a:xfrm>
          <a:prstGeom prst="rect">
            <a:avLst/>
          </a:prstGeom>
        </p:spPr>
        <p:txBody>
          <a:bodyPr>
            <a:spAutoFit/>
          </a:bodyPr>
          <a:lstStyle/>
          <a:p>
            <a:pPr algn="ctr"/>
            <a:r>
              <a:rPr lang="en-US" sz="2400" b="1" dirty="0">
                <a:solidFill>
                  <a:schemeClr val="bg1"/>
                </a:solidFill>
                <a:latin typeface="Graphik" charset="0"/>
                <a:ea typeface="Graphik" charset="0"/>
                <a:cs typeface="Graphik" charset="0"/>
              </a:rPr>
              <a:t>NEW SKILLS NOW: </a:t>
            </a:r>
            <a:br>
              <a:rPr lang="en-US" sz="2400" b="1" dirty="0">
                <a:solidFill>
                  <a:schemeClr val="bg1"/>
                </a:solidFill>
                <a:latin typeface="Graphik" charset="0"/>
                <a:ea typeface="Graphik" charset="0"/>
                <a:cs typeface="Graphik" charset="0"/>
              </a:rPr>
            </a:br>
            <a:r>
              <a:rPr lang="en-US" sz="2400" b="1" dirty="0">
                <a:solidFill>
                  <a:srgbClr val="00BAFF"/>
                </a:solidFill>
                <a:latin typeface="Graphik" charset="0"/>
                <a:ea typeface="Graphik" charset="0"/>
                <a:cs typeface="Graphik" charset="0"/>
              </a:rPr>
              <a:t>INCLUSION IN THE </a:t>
            </a:r>
            <a:br>
              <a:rPr lang="en-US" sz="2400" b="1" dirty="0">
                <a:solidFill>
                  <a:srgbClr val="00BAFF"/>
                </a:solidFill>
                <a:latin typeface="Graphik" charset="0"/>
                <a:ea typeface="Graphik" charset="0"/>
                <a:cs typeface="Graphik" charset="0"/>
              </a:rPr>
            </a:br>
            <a:r>
              <a:rPr lang="en-US" sz="2400" b="1" dirty="0">
                <a:solidFill>
                  <a:srgbClr val="00BAFF"/>
                </a:solidFill>
                <a:latin typeface="Graphik" charset="0"/>
                <a:ea typeface="Graphik" charset="0"/>
                <a:cs typeface="Graphik" charset="0"/>
              </a:rPr>
              <a:t>DIGITAL ECONOMY</a:t>
            </a:r>
          </a:p>
          <a:p>
            <a:pPr algn="ctr">
              <a:lnSpc>
                <a:spcPts val="7000"/>
              </a:lnSpc>
            </a:pPr>
            <a:r>
              <a:rPr lang="en-US" sz="1400" b="1" dirty="0">
                <a:solidFill>
                  <a:schemeClr val="bg1"/>
                </a:solidFill>
                <a:latin typeface="Graphik" charset="0"/>
                <a:ea typeface="Graphik" charset="0"/>
                <a:cs typeface="Graphik" charset="0"/>
              </a:rPr>
              <a:t>WATCH THE </a:t>
            </a:r>
            <a:r>
              <a:rPr lang="en-US" sz="1600" b="1" u="sng" dirty="0">
                <a:latin typeface="+mn-lt"/>
                <a:ea typeface="Arial" pitchFamily="34" charset="0"/>
                <a:cs typeface="Arial" pitchFamily="34" charset="0"/>
                <a:hlinkClick r:id="rId3"/>
              </a:rPr>
              <a:t>VIDEO</a:t>
            </a:r>
            <a:endParaRPr lang="en-US" sz="1400" b="1" dirty="0">
              <a:latin typeface="+mn-lt"/>
              <a:ea typeface="Arial" pitchFamily="34" charset="0"/>
              <a:cs typeface="Arial" pitchFamily="34" charset="0"/>
            </a:endParaRPr>
          </a:p>
        </p:txBody>
      </p:sp>
    </p:spTree>
    <p:extLst>
      <p:ext uri="{BB962C8B-B14F-4D97-AF65-F5344CB8AC3E}">
        <p14:creationId xmlns:p14="http://schemas.microsoft.com/office/powerpoint/2010/main" val="330387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2953906-D4B3-4172-808B-4C79EA7846A9}"/>
              </a:ext>
            </a:extLst>
          </p:cNvPr>
          <p:cNvSpPr/>
          <p:nvPr/>
        </p:nvSpPr>
        <p:spPr>
          <a:xfrm>
            <a:off x="5410200" y="967088"/>
            <a:ext cx="3544020" cy="3895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raphik"/>
              <a:ea typeface="+mn-ea"/>
              <a:cs typeface="+mn-cs"/>
            </a:endParaRPr>
          </a:p>
        </p:txBody>
      </p:sp>
      <p:sp>
        <p:nvSpPr>
          <p:cNvPr id="6" name="Footer Placeholder 5"/>
          <p:cNvSpPr>
            <a:spLocks noGrp="1"/>
          </p:cNvSpPr>
          <p:nvPr>
            <p:ph type="ftr" sz="quarter" idx="16"/>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lumMod val="65000"/>
                  </a:prstClr>
                </a:solidFill>
                <a:effectLst/>
                <a:uLnTx/>
                <a:uFillTx/>
                <a:latin typeface="Graphik"/>
                <a:ea typeface="+mn-ea"/>
                <a:cs typeface="Arial" charset="0"/>
              </a:rPr>
              <a:t>Copyright © 2019 Accenture. All rights reserved.</a:t>
            </a:r>
          </a:p>
        </p:txBody>
      </p:sp>
      <p:sp>
        <p:nvSpPr>
          <p:cNvPr id="17" name="Slide Number Placeholder 16"/>
          <p:cNvSpPr>
            <a:spLocks noGrp="1"/>
          </p:cNvSpPr>
          <p:nvPr>
            <p:ph type="sldNum" sz="quarter" idx="17"/>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9AC08D-23A9-440E-BCB9-AA1E9877CC38}" type="slidenum">
              <a:rPr kumimoji="0" lang="en-US" sz="750" b="0" i="0" u="none" strike="noStrike" kern="1200" cap="none" spc="0" normalizeH="0" baseline="0" noProof="0">
                <a:ln>
                  <a:noFill/>
                </a:ln>
                <a:solidFill>
                  <a:prstClr val="white">
                    <a:lumMod val="65000"/>
                  </a:prstClr>
                </a:solidFill>
                <a:effectLst/>
                <a:uLnTx/>
                <a:uFillTx/>
                <a:latin typeface="Graphik"/>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750" b="0" i="0" u="none" strike="noStrike" kern="1200" cap="none" spc="0" normalizeH="0" baseline="0" noProof="0">
              <a:ln>
                <a:noFill/>
              </a:ln>
              <a:solidFill>
                <a:prstClr val="white">
                  <a:lumMod val="65000"/>
                </a:prstClr>
              </a:solidFill>
              <a:effectLst/>
              <a:uLnTx/>
              <a:uFillTx/>
              <a:latin typeface="Graphik"/>
              <a:ea typeface="+mn-ea"/>
              <a:cs typeface="Arial" charset="0"/>
            </a:endParaRPr>
          </a:p>
        </p:txBody>
      </p:sp>
      <p:sp>
        <p:nvSpPr>
          <p:cNvPr id="8" name="Title 7"/>
          <p:cNvSpPr>
            <a:spLocks noGrp="1"/>
          </p:cNvSpPr>
          <p:nvPr>
            <p:ph type="title"/>
          </p:nvPr>
        </p:nvSpPr>
        <p:spPr>
          <a:xfrm>
            <a:off x="285750" y="233994"/>
            <a:ext cx="8572500" cy="335352"/>
          </a:xfrm>
        </p:spPr>
        <p:txBody>
          <a:bodyPr vert="horz" lIns="0" tIns="45720" rIns="0" bIns="0" rtlCol="0" anchor="t" anchorCtr="0">
            <a:noAutofit/>
          </a:bodyPr>
          <a:lstStyle/>
          <a:p>
            <a:pPr fontAlgn="base">
              <a:spcAft>
                <a:spcPct val="0"/>
              </a:spcAft>
            </a:pPr>
            <a:r>
              <a:rPr lang="en-US" sz="2600" spc="-113" dirty="0">
                <a:solidFill>
                  <a:srgbClr val="A100FF"/>
                </a:solidFill>
                <a:latin typeface="Graphik Black" panose="020B0A03030202060203" pitchFamily="34" charset="0"/>
                <a:ea typeface="+mn-ea"/>
                <a:cs typeface="+mn-cs"/>
              </a:rPr>
              <a:t>FUTURE OF WORK IN DIGITAL ECONOMY</a:t>
            </a:r>
            <a:br>
              <a:rPr lang="en-US" sz="2600" spc="-113" dirty="0">
                <a:solidFill>
                  <a:srgbClr val="A100FF"/>
                </a:solidFill>
                <a:latin typeface="Graphik Black" panose="020B0A03030202060203" pitchFamily="34" charset="0"/>
                <a:ea typeface="+mn-ea"/>
                <a:cs typeface="+mn-cs"/>
              </a:rPr>
            </a:br>
            <a:br>
              <a:rPr lang="en-US" sz="2600" spc="-113" dirty="0">
                <a:solidFill>
                  <a:srgbClr val="A100FF"/>
                </a:solidFill>
                <a:latin typeface="Graphik Black" panose="020B0A03030202060203" pitchFamily="34" charset="0"/>
                <a:ea typeface="+mn-ea"/>
                <a:cs typeface="+mn-cs"/>
              </a:rPr>
            </a:br>
            <a:br>
              <a:rPr lang="en-US" sz="2600" b="0" spc="-113" dirty="0">
                <a:solidFill>
                  <a:srgbClr val="A100FF"/>
                </a:solidFill>
                <a:latin typeface="Graphik Black" panose="020B0A03030202060203" pitchFamily="34" charset="0"/>
                <a:ea typeface="+mn-ea"/>
                <a:cs typeface="+mn-cs"/>
              </a:rPr>
            </a:br>
            <a:endParaRPr lang="en-US" sz="2600" b="0" spc="-113" dirty="0">
              <a:solidFill>
                <a:srgbClr val="A100FF"/>
              </a:solidFill>
              <a:latin typeface="Graphik Black" panose="020B0A03030202060203" pitchFamily="34" charset="0"/>
              <a:ea typeface="+mn-ea"/>
              <a:cs typeface="+mn-cs"/>
            </a:endParaRPr>
          </a:p>
        </p:txBody>
      </p:sp>
      <p:sp>
        <p:nvSpPr>
          <p:cNvPr id="9" name="TextBox 8"/>
          <p:cNvSpPr txBox="1"/>
          <p:nvPr/>
        </p:nvSpPr>
        <p:spPr>
          <a:xfrm>
            <a:off x="5546109" y="1050379"/>
            <a:ext cx="3312142" cy="527067"/>
          </a:xfrm>
          <a:prstGeom prst="rect">
            <a:avLst/>
          </a:prstGeom>
          <a:noFill/>
        </p:spPr>
        <p:txBody>
          <a:bodyPr wrap="square" lIns="0" tIns="0" rIns="0" bIns="34290" rtlCol="0">
            <a:spAutoFit/>
          </a:bodyPr>
          <a:lstStyle/>
          <a:p>
            <a:pPr marL="327422" marR="0" lvl="1" indent="-285750" algn="l" defTabSz="685800" rtl="0" eaLnBrk="1" fontAlgn="auto" latinLnBrk="0" hangingPunct="1">
              <a:lnSpc>
                <a:spcPct val="100000"/>
              </a:lnSpc>
              <a:spcBef>
                <a:spcPts val="0"/>
              </a:spcBef>
              <a:spcAft>
                <a:spcPts val="0"/>
              </a:spcAft>
              <a:buClr>
                <a:srgbClr val="A100FF"/>
              </a:buClr>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Graphik"/>
                <a:ea typeface="+mn-ea"/>
                <a:cs typeface="Arial" charset="0"/>
              </a:rPr>
              <a:t>By 2024, roles requiring digital skills will grow by </a:t>
            </a:r>
            <a:r>
              <a:rPr kumimoji="0" lang="en-US" sz="1600" b="1" i="0" u="none" strike="noStrike" kern="1200" cap="none" spc="0" normalizeH="0" baseline="0" noProof="0" dirty="0">
                <a:ln>
                  <a:noFill/>
                </a:ln>
                <a:solidFill>
                  <a:srgbClr val="00BAFF"/>
                </a:solidFill>
                <a:effectLst/>
                <a:uLnTx/>
                <a:uFillTx/>
                <a:latin typeface="Graphik"/>
                <a:ea typeface="+mn-ea"/>
                <a:cs typeface="Arial" charset="0"/>
              </a:rPr>
              <a:t>12% </a:t>
            </a:r>
          </a:p>
        </p:txBody>
      </p:sp>
      <p:sp>
        <p:nvSpPr>
          <p:cNvPr id="12" name="TextBox 11"/>
          <p:cNvSpPr txBox="1"/>
          <p:nvPr/>
        </p:nvSpPr>
        <p:spPr>
          <a:xfrm>
            <a:off x="5530380" y="2983439"/>
            <a:ext cx="3376034" cy="773289"/>
          </a:xfrm>
          <a:prstGeom prst="rect">
            <a:avLst/>
          </a:prstGeom>
          <a:noFill/>
        </p:spPr>
        <p:txBody>
          <a:bodyPr wrap="square" lIns="0" tIns="0" rIns="0" bIns="34290" rtlCol="0">
            <a:spAutoFit/>
          </a:bodyPr>
          <a:lstStyle/>
          <a:p>
            <a:pPr marL="327422" marR="0" lvl="1" indent="-285750" algn="l" defTabSz="685800" rtl="0" eaLnBrk="1" fontAlgn="auto" latinLnBrk="0" hangingPunct="1">
              <a:lnSpc>
                <a:spcPct val="100000"/>
              </a:lnSpc>
              <a:spcBef>
                <a:spcPts val="0"/>
              </a:spcBef>
              <a:spcAft>
                <a:spcPts val="0"/>
              </a:spcAft>
              <a:buClr>
                <a:srgbClr val="A100FF"/>
              </a:buClr>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BAFF"/>
                </a:solidFill>
                <a:effectLst/>
                <a:uLnTx/>
                <a:uFillTx/>
                <a:latin typeface="Graphik"/>
                <a:ea typeface="Graphik Black" charset="0"/>
                <a:cs typeface="Graphik Black" charset="0"/>
              </a:rPr>
              <a:t>65% </a:t>
            </a:r>
            <a:r>
              <a:rPr kumimoji="0" lang="en-US" sz="1600" b="0" i="0" u="none" strike="noStrike" kern="1200" cap="none" spc="0" normalizeH="0" baseline="0" noProof="0" dirty="0">
                <a:ln>
                  <a:noFill/>
                </a:ln>
                <a:solidFill>
                  <a:prstClr val="black"/>
                </a:solidFill>
                <a:effectLst/>
                <a:uLnTx/>
                <a:uFillTx/>
                <a:latin typeface="Graphik"/>
                <a:ea typeface="+mn-ea"/>
                <a:cs typeface="Arial" charset="0"/>
              </a:rPr>
              <a:t>of children who started school in 2016 will hold jobs that do not exist yet</a:t>
            </a:r>
          </a:p>
        </p:txBody>
      </p:sp>
      <p:sp>
        <p:nvSpPr>
          <p:cNvPr id="13" name="TextBox 12"/>
          <p:cNvSpPr txBox="1"/>
          <p:nvPr/>
        </p:nvSpPr>
        <p:spPr>
          <a:xfrm>
            <a:off x="5530379" y="1783111"/>
            <a:ext cx="3327871" cy="1019510"/>
          </a:xfrm>
          <a:prstGeom prst="rect">
            <a:avLst/>
          </a:prstGeom>
          <a:noFill/>
        </p:spPr>
        <p:txBody>
          <a:bodyPr wrap="square" lIns="0" tIns="0" rIns="0" bIns="34290" rtlCol="0">
            <a:spAutoFit/>
          </a:bodyPr>
          <a:lstStyle/>
          <a:p>
            <a:pPr marL="327422" marR="0" lvl="1" indent="-285750" algn="l" defTabSz="685800" rtl="0" eaLnBrk="1" fontAlgn="auto" latinLnBrk="0" hangingPunct="1">
              <a:lnSpc>
                <a:spcPct val="100000"/>
              </a:lnSpc>
              <a:spcBef>
                <a:spcPts val="0"/>
              </a:spcBef>
              <a:spcAft>
                <a:spcPts val="0"/>
              </a:spcAft>
              <a:buClr>
                <a:srgbClr val="A100FF"/>
              </a:buClr>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Graphik"/>
                <a:ea typeface="+mn-ea"/>
                <a:cs typeface="Arial" charset="0"/>
              </a:rPr>
              <a:t>Middle-skills jobs that require digital skills are growing  </a:t>
            </a:r>
            <a:r>
              <a:rPr kumimoji="0" lang="en-US" sz="1600" b="1" i="0" u="none" strike="noStrike" kern="1200" cap="none" spc="0" normalizeH="0" baseline="0" noProof="0" dirty="0">
                <a:ln>
                  <a:noFill/>
                </a:ln>
                <a:solidFill>
                  <a:srgbClr val="00BAFF"/>
                </a:solidFill>
                <a:effectLst/>
                <a:uLnTx/>
                <a:uFillTx/>
                <a:latin typeface="Graphik"/>
                <a:ea typeface="Graphik Black" charset="0"/>
                <a:cs typeface="Graphik Black" charset="0"/>
              </a:rPr>
              <a:t>2.5x faster  </a:t>
            </a:r>
            <a:r>
              <a:rPr kumimoji="0" lang="en-US" sz="1600" b="0" i="0" u="none" strike="noStrike" kern="1200" cap="none" spc="0" normalizeH="0" baseline="0" noProof="0" dirty="0">
                <a:ln>
                  <a:noFill/>
                </a:ln>
                <a:solidFill>
                  <a:prstClr val="black"/>
                </a:solidFill>
                <a:effectLst/>
                <a:uLnTx/>
                <a:uFillTx/>
                <a:latin typeface="Graphik"/>
                <a:ea typeface="+mn-ea"/>
                <a:cs typeface="Arial" charset="0"/>
              </a:rPr>
              <a:t>than jobs that require analogue skills</a:t>
            </a:r>
          </a:p>
        </p:txBody>
      </p:sp>
      <p:sp>
        <p:nvSpPr>
          <p:cNvPr id="18" name="TextBox 17">
            <a:extLst>
              <a:ext uri="{FF2B5EF4-FFF2-40B4-BE49-F238E27FC236}">
                <a16:creationId xmlns:a16="http://schemas.microsoft.com/office/drawing/2014/main" id="{F589745B-F55C-4D40-ABA6-1D72CEC4E472}"/>
              </a:ext>
            </a:extLst>
          </p:cNvPr>
          <p:cNvSpPr txBox="1"/>
          <p:nvPr/>
        </p:nvSpPr>
        <p:spPr>
          <a:xfrm>
            <a:off x="237586" y="3806345"/>
            <a:ext cx="5003104" cy="1019510"/>
          </a:xfrm>
          <a:prstGeom prst="rect">
            <a:avLst/>
          </a:prstGeom>
          <a:noFill/>
        </p:spPr>
        <p:txBody>
          <a:bodyPr wrap="square" lIns="0" tIns="0" rIns="0" bIns="34290" rtlCol="0">
            <a:spAutoFit/>
          </a:bodyPr>
          <a:lstStyle/>
          <a:p>
            <a:pPr marL="41672" marR="0" lvl="1"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100FF"/>
                </a:solidFill>
                <a:effectLst/>
                <a:uLnTx/>
                <a:uFillTx/>
                <a:latin typeface="Graphik Black" panose="020B0A03030202060203" pitchFamily="34" charset="0"/>
                <a:ea typeface="+mn-ea"/>
                <a:cs typeface="Arial" charset="0"/>
              </a:rPr>
              <a:t>DIGITAL SKILLS </a:t>
            </a:r>
            <a:r>
              <a:rPr kumimoji="0" lang="en-US" sz="1600" b="0" i="0" u="none" strike="noStrike" kern="1200" cap="none" spc="0" normalizeH="0" baseline="0" noProof="0" dirty="0">
                <a:ln>
                  <a:noFill/>
                </a:ln>
                <a:solidFill>
                  <a:prstClr val="black"/>
                </a:solidFill>
                <a:effectLst/>
                <a:uLnTx/>
                <a:uFillTx/>
                <a:latin typeface="Graphik"/>
                <a:ea typeface="+mn-ea"/>
                <a:cs typeface="Arial" charset="0"/>
              </a:rPr>
              <a:t>(know how to use, manipulate and create technologies and data) are one of the 6 key </a:t>
            </a:r>
            <a:r>
              <a:rPr kumimoji="0" lang="en-US" sz="1600" b="1" i="0" u="none" strike="noStrike" kern="1200" cap="none" spc="0" normalizeH="0" baseline="0" noProof="0" dirty="0">
                <a:ln>
                  <a:noFill/>
                </a:ln>
                <a:solidFill>
                  <a:prstClr val="black"/>
                </a:solidFill>
                <a:effectLst/>
                <a:uLnTx/>
                <a:uFillTx/>
                <a:latin typeface="Graphik Black" panose="020B0A03030202060203" pitchFamily="34" charset="0"/>
                <a:ea typeface="+mn-ea"/>
                <a:cs typeface="Arial" charset="0"/>
              </a:rPr>
              <a:t>New Skills families </a:t>
            </a:r>
            <a:r>
              <a:rPr kumimoji="0" lang="en-US" sz="1600" b="0" i="0" u="none" strike="noStrike" kern="1200" cap="none" spc="0" normalizeH="0" baseline="0" noProof="0" dirty="0">
                <a:ln>
                  <a:noFill/>
                </a:ln>
                <a:solidFill>
                  <a:prstClr val="black"/>
                </a:solidFill>
                <a:effectLst/>
                <a:uLnTx/>
                <a:uFillTx/>
                <a:latin typeface="Graphik"/>
                <a:ea typeface="+mn-ea"/>
                <a:cs typeface="Arial" charset="0"/>
              </a:rPr>
              <a:t>required for the inclusion in Digital Economy </a:t>
            </a:r>
          </a:p>
        </p:txBody>
      </p:sp>
      <p:pic>
        <p:nvPicPr>
          <p:cNvPr id="23" name="Picture 22">
            <a:extLst>
              <a:ext uri="{FF2B5EF4-FFF2-40B4-BE49-F238E27FC236}">
                <a16:creationId xmlns:a16="http://schemas.microsoft.com/office/drawing/2014/main" id="{FEF8E57F-B429-4BCB-8D2B-2FC678709D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219" r="11032" b="31500"/>
          <a:stretch/>
        </p:blipFill>
        <p:spPr>
          <a:xfrm>
            <a:off x="221414" y="967088"/>
            <a:ext cx="5008243" cy="2360537"/>
          </a:xfrm>
          <a:prstGeom prst="rect">
            <a:avLst/>
          </a:prstGeom>
        </p:spPr>
      </p:pic>
      <p:sp>
        <p:nvSpPr>
          <p:cNvPr id="2" name="Oval 1">
            <a:extLst>
              <a:ext uri="{FF2B5EF4-FFF2-40B4-BE49-F238E27FC236}">
                <a16:creationId xmlns:a16="http://schemas.microsoft.com/office/drawing/2014/main" id="{AB6B442D-716C-4A57-B648-81CD4309750A}"/>
              </a:ext>
            </a:extLst>
          </p:cNvPr>
          <p:cNvSpPr/>
          <p:nvPr/>
        </p:nvSpPr>
        <p:spPr>
          <a:xfrm>
            <a:off x="208111" y="2279608"/>
            <a:ext cx="1146234" cy="1079082"/>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raphik"/>
              <a:ea typeface="+mn-ea"/>
              <a:cs typeface="+mn-cs"/>
            </a:endParaRPr>
          </a:p>
        </p:txBody>
      </p:sp>
      <p:sp>
        <p:nvSpPr>
          <p:cNvPr id="4" name="TextBox 3">
            <a:extLst>
              <a:ext uri="{FF2B5EF4-FFF2-40B4-BE49-F238E27FC236}">
                <a16:creationId xmlns:a16="http://schemas.microsoft.com/office/drawing/2014/main" id="{FCEBC7BE-54A3-421D-8F6F-49D1FEF7CF7A}"/>
              </a:ext>
            </a:extLst>
          </p:cNvPr>
          <p:cNvSpPr txBox="1"/>
          <p:nvPr/>
        </p:nvSpPr>
        <p:spPr>
          <a:xfrm>
            <a:off x="268498" y="595222"/>
            <a:ext cx="8685722" cy="292388"/>
          </a:xfrm>
          <a:prstGeom prst="rect">
            <a:avLst/>
          </a:prstGeom>
          <a:noFill/>
        </p:spPr>
        <p:txBody>
          <a:bodyPr wrap="square" lIns="0" tIns="0" rIns="0" bIns="45720" rtlCol="0">
            <a:spAutoFit/>
          </a:bodyPr>
          <a:lstStyle/>
          <a:p>
            <a:r>
              <a:rPr lang="en-US" sz="1600" spc="-113" dirty="0">
                <a:solidFill>
                  <a:srgbClr val="00B0F0"/>
                </a:solidFill>
                <a:latin typeface="Graphik" panose="020B0503030202060203" pitchFamily="34" charset="0"/>
              </a:rPr>
              <a:t>Technology is evolving at an unprecedented pace, fundamentally changing the future of work</a:t>
            </a:r>
            <a:endParaRPr lang="en-US" sz="1600" dirty="0">
              <a:solidFill>
                <a:srgbClr val="00B0F0"/>
              </a:solidFill>
              <a:latin typeface="Graphik" panose="020B0503030202060203" pitchFamily="34" charset="0"/>
            </a:endParaRPr>
          </a:p>
        </p:txBody>
      </p:sp>
      <p:sp>
        <p:nvSpPr>
          <p:cNvPr id="5" name="TextBox 4">
            <a:extLst>
              <a:ext uri="{FF2B5EF4-FFF2-40B4-BE49-F238E27FC236}">
                <a16:creationId xmlns:a16="http://schemas.microsoft.com/office/drawing/2014/main" id="{E18413EE-0A0F-4854-B1BA-05B56C0CAA78}"/>
              </a:ext>
            </a:extLst>
          </p:cNvPr>
          <p:cNvSpPr txBox="1"/>
          <p:nvPr/>
        </p:nvSpPr>
        <p:spPr>
          <a:xfrm>
            <a:off x="5482217" y="4016110"/>
            <a:ext cx="3472003" cy="815608"/>
          </a:xfrm>
          <a:prstGeom prst="rect">
            <a:avLst/>
          </a:prstGeom>
          <a:noFill/>
        </p:spPr>
        <p:txBody>
          <a:bodyPr wrap="square" lIns="0" tIns="0" rIns="0" bIns="45720" rtlCol="0">
            <a:spAutoFit/>
          </a:bodyPr>
          <a:lstStyle/>
          <a:p>
            <a:pPr defTabSz="914400">
              <a:lnSpc>
                <a:spcPct val="100000"/>
              </a:lnSpc>
              <a:spcAft>
                <a:spcPts val="0"/>
              </a:spcAft>
            </a:pPr>
            <a:r>
              <a:rPr lang="en-US" sz="1000" b="1" dirty="0">
                <a:solidFill>
                  <a:srgbClr val="A100FF"/>
                </a:solidFill>
                <a:latin typeface="Graphik Regular" panose="020B0503030202060203" pitchFamily="34" charset="0"/>
              </a:rPr>
              <a:t>Sources: </a:t>
            </a:r>
          </a:p>
          <a:p>
            <a:pPr marL="171450" indent="-171450" defTabSz="914400">
              <a:lnSpc>
                <a:spcPct val="100000"/>
              </a:lnSpc>
              <a:spcAft>
                <a:spcPts val="0"/>
              </a:spcAft>
              <a:buFont typeface="Arial" panose="020B0604020202020204" pitchFamily="34" charset="0"/>
              <a:buChar char="•"/>
            </a:pPr>
            <a:r>
              <a:rPr lang="en-US" sz="1000" b="1" dirty="0">
                <a:latin typeface="Graphik Regular" panose="020B0503030202060203" pitchFamily="34" charset="0"/>
              </a:rPr>
              <a:t>World Economic Forum</a:t>
            </a:r>
            <a:r>
              <a:rPr lang="en-US" sz="1000" dirty="0">
                <a:latin typeface="Graphik Regular" panose="020B0503030202060203" pitchFamily="34" charset="0"/>
              </a:rPr>
              <a:t>, The Future of Jobs, Chapter 1 – The Future of Jobs and Skills, 2016; </a:t>
            </a:r>
          </a:p>
          <a:p>
            <a:pPr marL="171450" indent="-171450" defTabSz="914400">
              <a:lnSpc>
                <a:spcPct val="100000"/>
              </a:lnSpc>
              <a:spcAft>
                <a:spcPts val="0"/>
              </a:spcAft>
              <a:buFont typeface="Arial" panose="020B0604020202020204" pitchFamily="34" charset="0"/>
              <a:buChar char="•"/>
            </a:pPr>
            <a:r>
              <a:rPr lang="en-US" sz="1000" b="1" dirty="0">
                <a:latin typeface="Graphik Regular" panose="020B0503030202060203" pitchFamily="34" charset="0"/>
              </a:rPr>
              <a:t>OECD</a:t>
            </a:r>
            <a:r>
              <a:rPr lang="en-US" sz="1000" dirty="0">
                <a:latin typeface="Graphik Regular" panose="020B0503030202060203" pitchFamily="34" charset="0"/>
              </a:rPr>
              <a:t>, The Risk of Automation for Jobs in OECD Countries, 2016.</a:t>
            </a:r>
          </a:p>
        </p:txBody>
      </p:sp>
      <p:sp>
        <p:nvSpPr>
          <p:cNvPr id="7" name="Arrow: Up 6">
            <a:extLst>
              <a:ext uri="{FF2B5EF4-FFF2-40B4-BE49-F238E27FC236}">
                <a16:creationId xmlns:a16="http://schemas.microsoft.com/office/drawing/2014/main" id="{D32D19A2-0FC4-41B1-8348-3B77BC468285}"/>
              </a:ext>
            </a:extLst>
          </p:cNvPr>
          <p:cNvSpPr/>
          <p:nvPr/>
        </p:nvSpPr>
        <p:spPr>
          <a:xfrm>
            <a:off x="612478" y="3414561"/>
            <a:ext cx="370936" cy="342167"/>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299305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25573F-0B75-4122-B350-999D5A84CD00}"/>
              </a:ext>
            </a:extLst>
          </p:cNvPr>
          <p:cNvSpPr/>
          <p:nvPr/>
        </p:nvSpPr>
        <p:spPr>
          <a:xfrm>
            <a:off x="3036498" y="1208598"/>
            <a:ext cx="5934974" cy="36806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6"/>
          </p:nvPr>
        </p:nvSpPr>
        <p:spPr/>
        <p:txBody>
          <a:bodyPr/>
          <a:lstStyle/>
          <a:p>
            <a:pPr defTabSz="685800" fontAlgn="auto">
              <a:spcBef>
                <a:spcPts val="0"/>
              </a:spcBef>
              <a:spcAft>
                <a:spcPts val="0"/>
              </a:spcAft>
            </a:pPr>
            <a:r>
              <a:rPr lang="en-US" dirty="0">
                <a:solidFill>
                  <a:prstClr val="white">
                    <a:lumMod val="65000"/>
                  </a:prstClr>
                </a:solidFill>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cs typeface="+mn-cs"/>
              </a:rPr>
              <a:pPr defTabSz="685800" fontAlgn="auto">
                <a:spcBef>
                  <a:spcPts val="0"/>
                </a:spcBef>
                <a:spcAft>
                  <a:spcPts val="0"/>
                </a:spcAft>
              </a:pPr>
              <a:t>7</a:t>
            </a:fld>
            <a:endParaRPr lang="en-US">
              <a:solidFill>
                <a:prstClr val="white">
                  <a:lumMod val="65000"/>
                </a:prstClr>
              </a:solidFill>
              <a:cs typeface="+mn-cs"/>
            </a:endParaRPr>
          </a:p>
        </p:txBody>
      </p:sp>
      <p:sp>
        <p:nvSpPr>
          <p:cNvPr id="8" name="Title 7"/>
          <p:cNvSpPr>
            <a:spLocks noGrp="1"/>
          </p:cNvSpPr>
          <p:nvPr>
            <p:ph type="title"/>
          </p:nvPr>
        </p:nvSpPr>
        <p:spPr>
          <a:xfrm>
            <a:off x="285750" y="164982"/>
            <a:ext cx="8572500" cy="922848"/>
          </a:xfrm>
        </p:spPr>
        <p:txBody>
          <a:bodyPr vert="horz" lIns="0" tIns="45720" rIns="0" bIns="0" rtlCol="0" anchor="t" anchorCtr="0">
            <a:normAutofit/>
          </a:bodyPr>
          <a:lstStyle/>
          <a:p>
            <a:pPr fontAlgn="base">
              <a:lnSpc>
                <a:spcPct val="100000"/>
              </a:lnSpc>
              <a:spcAft>
                <a:spcPct val="0"/>
              </a:spcAft>
            </a:pPr>
            <a:r>
              <a:rPr lang="en-US" sz="2625" spc="-113" dirty="0">
                <a:solidFill>
                  <a:srgbClr val="A100FF"/>
                </a:solidFill>
                <a:latin typeface="Graphik Black" panose="020B0A03030202060203" pitchFamily="34" charset="0"/>
                <a:ea typeface="+mn-ea"/>
                <a:cs typeface="+mn-cs"/>
              </a:rPr>
              <a:t>Are Slovak schools prepared to build </a:t>
            </a:r>
            <a:br>
              <a:rPr lang="en-US" sz="2625" spc="-113" dirty="0">
                <a:solidFill>
                  <a:srgbClr val="A100FF"/>
                </a:solidFill>
                <a:latin typeface="Graphik Black" panose="020B0A03030202060203" pitchFamily="34" charset="0"/>
                <a:ea typeface="+mn-ea"/>
                <a:cs typeface="+mn-cs"/>
              </a:rPr>
            </a:br>
            <a:r>
              <a:rPr lang="en-US" sz="2625" spc="-113" dirty="0">
                <a:solidFill>
                  <a:srgbClr val="A100FF"/>
                </a:solidFill>
                <a:latin typeface="Graphik Black" panose="020B0A03030202060203" pitchFamily="34" charset="0"/>
                <a:ea typeface="+mn-ea"/>
                <a:cs typeface="+mn-cs"/>
              </a:rPr>
              <a:t>tech </a:t>
            </a:r>
            <a:r>
              <a:rPr lang="en-US" sz="2600" spc="-113" dirty="0">
                <a:solidFill>
                  <a:srgbClr val="A100FF"/>
                </a:solidFill>
                <a:latin typeface="Graphik Black" panose="020B0A03030202060203" pitchFamily="34" charset="0"/>
                <a:ea typeface="+mn-ea"/>
                <a:cs typeface="+mn-cs"/>
              </a:rPr>
              <a:t>know</a:t>
            </a:r>
            <a:r>
              <a:rPr lang="en-US" sz="2625" spc="-113" dirty="0">
                <a:solidFill>
                  <a:srgbClr val="A100FF"/>
                </a:solidFill>
                <a:latin typeface="Graphik Black" panose="020B0A03030202060203" pitchFamily="34" charset="0"/>
                <a:ea typeface="+mn-ea"/>
                <a:cs typeface="+mn-cs"/>
              </a:rPr>
              <a:t> how of our kids?</a:t>
            </a:r>
          </a:p>
        </p:txBody>
      </p:sp>
      <p:sp>
        <p:nvSpPr>
          <p:cNvPr id="9" name="TextBox 8"/>
          <p:cNvSpPr txBox="1"/>
          <p:nvPr/>
        </p:nvSpPr>
        <p:spPr>
          <a:xfrm>
            <a:off x="3246891" y="1397770"/>
            <a:ext cx="5327103" cy="527067"/>
          </a:xfrm>
          <a:prstGeom prst="rect">
            <a:avLst/>
          </a:prstGeom>
          <a:noFill/>
        </p:spPr>
        <p:txBody>
          <a:bodyPr wrap="square" lIns="0" tIns="0" rIns="0" bIns="34290" rtlCol="0">
            <a:spAutoFit/>
          </a:bodyPr>
          <a:lstStyle/>
          <a:p>
            <a:pPr marL="327422" lvl="1" indent="-285750" defTabSz="685800" fontAlgn="auto">
              <a:spcBef>
                <a:spcPts val="0"/>
              </a:spcBef>
              <a:spcAft>
                <a:spcPts val="0"/>
              </a:spcAft>
              <a:buClr>
                <a:srgbClr val="A100FF"/>
              </a:buClr>
              <a:buFont typeface="Wingdings" panose="05000000000000000000" pitchFamily="2" charset="2"/>
              <a:buChar char="Ø"/>
              <a:defRPr/>
            </a:pPr>
            <a:r>
              <a:rPr lang="en-US" sz="1600" b="1" dirty="0">
                <a:solidFill>
                  <a:srgbClr val="00BAFF"/>
                </a:solidFill>
                <a:latin typeface="+mj-lt"/>
              </a:rPr>
              <a:t>45% of Slovak schools </a:t>
            </a:r>
            <a:r>
              <a:rPr lang="en-US" sz="1600" dirty="0">
                <a:solidFill>
                  <a:prstClr val="black"/>
                </a:solidFill>
                <a:latin typeface="+mj-lt"/>
                <a:cs typeface="+mn-cs"/>
              </a:rPr>
              <a:t>don’t have any teacher qualified for Computer Science teaching. </a:t>
            </a:r>
          </a:p>
        </p:txBody>
      </p:sp>
      <p:sp>
        <p:nvSpPr>
          <p:cNvPr id="13" name="TextBox 12"/>
          <p:cNvSpPr txBox="1"/>
          <p:nvPr/>
        </p:nvSpPr>
        <p:spPr>
          <a:xfrm>
            <a:off x="3170945" y="3285864"/>
            <a:ext cx="5458707" cy="1511952"/>
          </a:xfrm>
          <a:prstGeom prst="rect">
            <a:avLst/>
          </a:prstGeom>
          <a:noFill/>
        </p:spPr>
        <p:txBody>
          <a:bodyPr wrap="square" lIns="0" tIns="0" rIns="0" bIns="34290" rtlCol="0">
            <a:spAutoFit/>
          </a:bodyPr>
          <a:lstStyle/>
          <a:p>
            <a:pPr marL="327422" lvl="1" indent="-285750" defTabSz="685800" fontAlgn="auto">
              <a:spcBef>
                <a:spcPts val="0"/>
              </a:spcBef>
              <a:spcAft>
                <a:spcPts val="0"/>
              </a:spcAft>
              <a:buClr>
                <a:srgbClr val="A100FF"/>
              </a:buClr>
              <a:buFont typeface="Wingdings" panose="05000000000000000000" pitchFamily="2" charset="2"/>
              <a:buChar char="Ø"/>
              <a:defRPr/>
            </a:pPr>
            <a:r>
              <a:rPr lang="en-US" sz="1600" dirty="0">
                <a:solidFill>
                  <a:prstClr val="black"/>
                </a:solidFill>
                <a:latin typeface="+mj-lt"/>
                <a:cs typeface="+mn-cs"/>
              </a:rPr>
              <a:t>Computer Science is an area with the </a:t>
            </a:r>
            <a:r>
              <a:rPr lang="en-US" sz="1600" b="1" dirty="0">
                <a:solidFill>
                  <a:srgbClr val="00BAFF"/>
                </a:solidFill>
                <a:latin typeface="+mj-lt"/>
              </a:rPr>
              <a:t>biggest wage gap</a:t>
            </a:r>
            <a:r>
              <a:rPr lang="en-US" sz="1600" dirty="0">
                <a:solidFill>
                  <a:prstClr val="black"/>
                </a:solidFill>
                <a:latin typeface="+mj-lt"/>
                <a:cs typeface="+mn-cs"/>
              </a:rPr>
              <a:t> between the state (education) sector and private sector. If somebody is skilled in CS, he/she will easily find multiple times better paid job as an IT specialist than as a teacher, while  Slovak IT sector lacks thousands of skilled employees. </a:t>
            </a:r>
          </a:p>
        </p:txBody>
      </p:sp>
      <p:sp>
        <p:nvSpPr>
          <p:cNvPr id="3" name="TextBox 2">
            <a:extLst>
              <a:ext uri="{FF2B5EF4-FFF2-40B4-BE49-F238E27FC236}">
                <a16:creationId xmlns:a16="http://schemas.microsoft.com/office/drawing/2014/main" id="{AAD8B5DB-DC62-4E34-AAB3-4E515813BD41}"/>
              </a:ext>
            </a:extLst>
          </p:cNvPr>
          <p:cNvSpPr txBox="1"/>
          <p:nvPr/>
        </p:nvSpPr>
        <p:spPr>
          <a:xfrm>
            <a:off x="285752" y="1945498"/>
            <a:ext cx="2676349" cy="1523494"/>
          </a:xfrm>
          <a:prstGeom prst="rect">
            <a:avLst/>
          </a:prstGeom>
          <a:noFill/>
        </p:spPr>
        <p:txBody>
          <a:bodyPr wrap="square" lIns="0" tIns="0" rIns="0" bIns="45720" rtlCol="0">
            <a:spAutoFit/>
          </a:bodyPr>
          <a:lstStyle/>
          <a:p>
            <a:pPr algn="ctr"/>
            <a:r>
              <a:rPr lang="en-US" sz="9600" b="1" cap="all" dirty="0">
                <a:solidFill>
                  <a:srgbClr val="00BAFF"/>
                </a:solidFill>
                <a:latin typeface="Graphik Black" panose="020B0A03030202060203" pitchFamily="34" charset="0"/>
              </a:rPr>
              <a:t>NO!</a:t>
            </a:r>
          </a:p>
        </p:txBody>
      </p:sp>
      <p:sp>
        <p:nvSpPr>
          <p:cNvPr id="14" name="TextBox 13">
            <a:extLst>
              <a:ext uri="{FF2B5EF4-FFF2-40B4-BE49-F238E27FC236}">
                <a16:creationId xmlns:a16="http://schemas.microsoft.com/office/drawing/2014/main" id="{2EB4B6DB-9B29-4855-8FEE-D73DF47F8661}"/>
              </a:ext>
            </a:extLst>
          </p:cNvPr>
          <p:cNvSpPr txBox="1"/>
          <p:nvPr/>
        </p:nvSpPr>
        <p:spPr>
          <a:xfrm>
            <a:off x="3234906" y="2185247"/>
            <a:ext cx="5238539" cy="1019510"/>
          </a:xfrm>
          <a:prstGeom prst="rect">
            <a:avLst/>
          </a:prstGeom>
          <a:noFill/>
        </p:spPr>
        <p:txBody>
          <a:bodyPr wrap="square" lIns="0" tIns="0" rIns="0" bIns="34290" rtlCol="0">
            <a:spAutoFit/>
          </a:bodyPr>
          <a:lstStyle/>
          <a:p>
            <a:pPr marL="327422" lvl="1" indent="-285750" defTabSz="685800" fontAlgn="auto">
              <a:spcBef>
                <a:spcPts val="0"/>
              </a:spcBef>
              <a:spcAft>
                <a:spcPts val="0"/>
              </a:spcAft>
              <a:buClr>
                <a:srgbClr val="A100FF"/>
              </a:buClr>
              <a:buFont typeface="Wingdings" panose="05000000000000000000" pitchFamily="2" charset="2"/>
              <a:buChar char="Ø"/>
              <a:defRPr/>
            </a:pPr>
            <a:r>
              <a:rPr lang="en-US" sz="1600" b="1" dirty="0">
                <a:solidFill>
                  <a:srgbClr val="00BAFF"/>
                </a:solidFill>
                <a:latin typeface="+mj-lt"/>
              </a:rPr>
              <a:t>Tools</a:t>
            </a:r>
            <a:r>
              <a:rPr lang="en-US" sz="1600" dirty="0">
                <a:solidFill>
                  <a:prstClr val="black"/>
                </a:solidFill>
                <a:latin typeface="+mj-lt"/>
                <a:cs typeface="+mn-cs"/>
              </a:rPr>
              <a:t> to teach quality CS lessons </a:t>
            </a:r>
            <a:r>
              <a:rPr lang="en-US" sz="1600" b="1" dirty="0">
                <a:solidFill>
                  <a:srgbClr val="00BAFF"/>
                </a:solidFill>
                <a:latin typeface="+mj-lt"/>
              </a:rPr>
              <a:t>are missing, obsolete</a:t>
            </a:r>
            <a:r>
              <a:rPr lang="en-US" sz="1600" dirty="0">
                <a:solidFill>
                  <a:prstClr val="black"/>
                </a:solidFill>
                <a:latin typeface="+mj-lt"/>
                <a:cs typeface="+mn-cs"/>
              </a:rPr>
              <a:t> given the pace of digital economy development or </a:t>
            </a:r>
            <a:r>
              <a:rPr lang="en-US" sz="1600" b="1" dirty="0">
                <a:solidFill>
                  <a:srgbClr val="00BAFF"/>
                </a:solidFill>
                <a:latin typeface="+mj-lt"/>
              </a:rPr>
              <a:t>expensive for schools </a:t>
            </a:r>
            <a:r>
              <a:rPr lang="en-US" sz="1600" dirty="0">
                <a:solidFill>
                  <a:prstClr val="black"/>
                </a:solidFill>
                <a:latin typeface="+mj-lt"/>
                <a:cs typeface="+mn-cs"/>
              </a:rPr>
              <a:t>to afford them. </a:t>
            </a:r>
          </a:p>
        </p:txBody>
      </p:sp>
    </p:spTree>
    <p:extLst>
      <p:ext uri="{BB962C8B-B14F-4D97-AF65-F5344CB8AC3E}">
        <p14:creationId xmlns:p14="http://schemas.microsoft.com/office/powerpoint/2010/main" val="337359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7F1379-EFF2-477B-B717-667496121F44}"/>
              </a:ext>
            </a:extLst>
          </p:cNvPr>
          <p:cNvSpPr/>
          <p:nvPr/>
        </p:nvSpPr>
        <p:spPr>
          <a:xfrm>
            <a:off x="3474720" y="1062652"/>
            <a:ext cx="5669280" cy="37372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6"/>
          </p:nvPr>
        </p:nvSpPr>
        <p:spPr/>
        <p:txBody>
          <a:bodyPr/>
          <a:lstStyle/>
          <a:p>
            <a:pPr defTabSz="685800" fontAlgn="auto">
              <a:spcBef>
                <a:spcPts val="0"/>
              </a:spcBef>
              <a:spcAft>
                <a:spcPts val="0"/>
              </a:spcAft>
            </a:pPr>
            <a:r>
              <a:rPr lang="en-US" dirty="0">
                <a:solidFill>
                  <a:prstClr val="white">
                    <a:lumMod val="65000"/>
                  </a:prstClr>
                </a:solidFill>
                <a:cs typeface="+mn-cs"/>
              </a:rPr>
              <a:t>Copyright © 2019 Accenture. All rights reserved.</a:t>
            </a:r>
          </a:p>
        </p:txBody>
      </p:sp>
      <p:sp>
        <p:nvSpPr>
          <p:cNvPr id="17" name="Slide Number Placeholder 16"/>
          <p:cNvSpPr>
            <a:spLocks noGrp="1"/>
          </p:cNvSpPr>
          <p:nvPr>
            <p:ph type="sldNum" sz="quarter" idx="17"/>
          </p:nvPr>
        </p:nvSpPr>
        <p:spPr/>
        <p:txBody>
          <a:bodyPr/>
          <a:lstStyle/>
          <a:p>
            <a:pPr defTabSz="685800" fontAlgn="auto">
              <a:spcBef>
                <a:spcPts val="0"/>
              </a:spcBef>
              <a:spcAft>
                <a:spcPts val="0"/>
              </a:spcAft>
            </a:pPr>
            <a:fld id="{4F9AC08D-23A9-440E-BCB9-AA1E9877CC38}" type="slidenum">
              <a:rPr lang="en-US">
                <a:solidFill>
                  <a:prstClr val="white">
                    <a:lumMod val="65000"/>
                  </a:prstClr>
                </a:solidFill>
                <a:cs typeface="+mn-cs"/>
              </a:rPr>
              <a:pPr defTabSz="685800" fontAlgn="auto">
                <a:spcBef>
                  <a:spcPts val="0"/>
                </a:spcBef>
                <a:spcAft>
                  <a:spcPts val="0"/>
                </a:spcAft>
              </a:pPr>
              <a:t>8</a:t>
            </a:fld>
            <a:endParaRPr lang="en-US">
              <a:solidFill>
                <a:prstClr val="white">
                  <a:lumMod val="65000"/>
                </a:prstClr>
              </a:solidFill>
              <a:cs typeface="+mn-cs"/>
            </a:endParaRPr>
          </a:p>
        </p:txBody>
      </p:sp>
      <p:sp>
        <p:nvSpPr>
          <p:cNvPr id="8" name="Title 7"/>
          <p:cNvSpPr>
            <a:spLocks noGrp="1"/>
          </p:cNvSpPr>
          <p:nvPr>
            <p:ph type="title"/>
          </p:nvPr>
        </p:nvSpPr>
        <p:spPr>
          <a:xfrm>
            <a:off x="285750" y="98078"/>
            <a:ext cx="8691272" cy="916415"/>
          </a:xfrm>
        </p:spPr>
        <p:txBody>
          <a:bodyPr vert="horz" lIns="0" tIns="45720" rIns="0" bIns="0" rtlCol="0" anchor="t" anchorCtr="0">
            <a:normAutofit/>
          </a:bodyPr>
          <a:lstStyle/>
          <a:p>
            <a:pPr fontAlgn="base">
              <a:lnSpc>
                <a:spcPct val="100000"/>
              </a:lnSpc>
              <a:spcAft>
                <a:spcPct val="0"/>
              </a:spcAft>
            </a:pPr>
            <a:r>
              <a:rPr lang="en-US" sz="2625" spc="-113" dirty="0">
                <a:solidFill>
                  <a:srgbClr val="A100FF"/>
                </a:solidFill>
                <a:latin typeface="Graphik Black" panose="020B0A03030202060203" pitchFamily="34" charset="0"/>
                <a:ea typeface="+mn-ea"/>
                <a:cs typeface="+mn-cs"/>
              </a:rPr>
              <a:t>Can We </a:t>
            </a:r>
            <a:r>
              <a:rPr lang="en-US" sz="2600" spc="-113" dirty="0">
                <a:solidFill>
                  <a:srgbClr val="A100FF"/>
                </a:solidFill>
                <a:latin typeface="Graphik Black" panose="020B0A03030202060203" pitchFamily="34" charset="0"/>
                <a:ea typeface="+mn-ea"/>
                <a:cs typeface="+mn-cs"/>
              </a:rPr>
              <a:t>change</a:t>
            </a:r>
            <a:r>
              <a:rPr lang="en-US" sz="2625" spc="-113" dirty="0">
                <a:solidFill>
                  <a:srgbClr val="A100FF"/>
                </a:solidFill>
                <a:latin typeface="Graphik Black" panose="020B0A03030202060203" pitchFamily="34" charset="0"/>
                <a:ea typeface="+mn-ea"/>
                <a:cs typeface="+mn-cs"/>
              </a:rPr>
              <a:t> how Computer science </a:t>
            </a:r>
            <a:br>
              <a:rPr lang="en-US" sz="2625" spc="-113" dirty="0">
                <a:solidFill>
                  <a:srgbClr val="A100FF"/>
                </a:solidFill>
                <a:latin typeface="Graphik Black" panose="020B0A03030202060203" pitchFamily="34" charset="0"/>
                <a:ea typeface="+mn-ea"/>
                <a:cs typeface="+mn-cs"/>
              </a:rPr>
            </a:br>
            <a:r>
              <a:rPr lang="en-US" sz="2625" spc="-113" dirty="0">
                <a:solidFill>
                  <a:srgbClr val="A100FF"/>
                </a:solidFill>
                <a:latin typeface="Graphik Black" panose="020B0A03030202060203" pitchFamily="34" charset="0"/>
                <a:ea typeface="+mn-ea"/>
                <a:cs typeface="+mn-cs"/>
              </a:rPr>
              <a:t>is taught  in Slovakia?</a:t>
            </a:r>
          </a:p>
        </p:txBody>
      </p:sp>
      <p:sp>
        <p:nvSpPr>
          <p:cNvPr id="13" name="TextBox 12"/>
          <p:cNvSpPr txBox="1"/>
          <p:nvPr/>
        </p:nvSpPr>
        <p:spPr>
          <a:xfrm>
            <a:off x="3573795" y="1238258"/>
            <a:ext cx="5264258" cy="3374001"/>
          </a:xfrm>
          <a:prstGeom prst="rect">
            <a:avLst/>
          </a:prstGeom>
          <a:noFill/>
        </p:spPr>
        <p:txBody>
          <a:bodyPr wrap="square" lIns="0" tIns="0" rIns="0" bIns="34290" rtlCol="0">
            <a:spAutoFit/>
          </a:bodyPr>
          <a:lstStyle/>
          <a:p>
            <a:pPr marL="327422" lvl="1" indent="-285750" defTabSz="685800" fontAlgn="auto">
              <a:spcBef>
                <a:spcPts val="600"/>
              </a:spcBef>
              <a:spcAft>
                <a:spcPts val="0"/>
              </a:spcAft>
              <a:buClr>
                <a:srgbClr val="A100FF"/>
              </a:buClr>
              <a:buFont typeface="Wingdings" panose="05000000000000000000" pitchFamily="2" charset="2"/>
              <a:buChar char="Ø"/>
              <a:defRPr/>
            </a:pPr>
            <a:r>
              <a:rPr lang="en-US" sz="1600" b="1" dirty="0">
                <a:solidFill>
                  <a:srgbClr val="00BAFF"/>
                </a:solidFill>
                <a:latin typeface="+mn-lt"/>
              </a:rPr>
              <a:t>Flagship Project </a:t>
            </a:r>
            <a:r>
              <a:rPr lang="en-US" sz="1600" dirty="0">
                <a:solidFill>
                  <a:prstClr val="black"/>
                </a:solidFill>
                <a:latin typeface="+mn-lt"/>
                <a:cs typeface="+mn-cs"/>
              </a:rPr>
              <a:t>of Accenture Corporate Citizenship efforts in Slovakia, initiated in 2016 </a:t>
            </a:r>
          </a:p>
          <a:p>
            <a:pPr marL="327422" lvl="1" indent="-285750" defTabSz="685800" fontAlgn="auto">
              <a:spcBef>
                <a:spcPts val="600"/>
              </a:spcBef>
              <a:spcAft>
                <a:spcPts val="0"/>
              </a:spcAft>
              <a:buClr>
                <a:srgbClr val="A100FF"/>
              </a:buClr>
              <a:buFont typeface="Wingdings" panose="05000000000000000000" pitchFamily="2" charset="2"/>
              <a:buChar char="Ø"/>
              <a:defRPr/>
            </a:pPr>
            <a:endParaRPr lang="en-US" sz="1600" dirty="0">
              <a:solidFill>
                <a:prstClr val="black"/>
              </a:solidFill>
              <a:latin typeface="+mn-lt"/>
              <a:cs typeface="+mn-cs"/>
            </a:endParaRPr>
          </a:p>
          <a:p>
            <a:pPr marL="327422" lvl="1" indent="-285750" defTabSz="685800" fontAlgn="auto">
              <a:spcBef>
                <a:spcPts val="600"/>
              </a:spcBef>
              <a:spcAft>
                <a:spcPts val="0"/>
              </a:spcAft>
              <a:buClr>
                <a:srgbClr val="A100FF"/>
              </a:buClr>
              <a:buFont typeface="Wingdings" panose="05000000000000000000" pitchFamily="2" charset="2"/>
              <a:buChar char="Ø"/>
              <a:defRPr/>
            </a:pPr>
            <a:r>
              <a:rPr lang="en-US" sz="1600" dirty="0">
                <a:solidFill>
                  <a:prstClr val="black"/>
                </a:solidFill>
                <a:latin typeface="+mn-lt"/>
                <a:cs typeface="+mn-cs"/>
              </a:rPr>
              <a:t>Reaching measurable results, while maximizing </a:t>
            </a:r>
            <a:r>
              <a:rPr lang="en-US" sz="1600" b="1" dirty="0">
                <a:solidFill>
                  <a:srgbClr val="00BAFF"/>
                </a:solidFill>
                <a:latin typeface="+mn-lt"/>
              </a:rPr>
              <a:t>delivery efficiency</a:t>
            </a:r>
            <a:r>
              <a:rPr lang="en-US" sz="1600" dirty="0">
                <a:solidFill>
                  <a:prstClr val="black"/>
                </a:solidFill>
                <a:latin typeface="+mn-lt"/>
                <a:cs typeface="+mn-cs"/>
              </a:rPr>
              <a:t> due to:</a:t>
            </a:r>
          </a:p>
          <a:p>
            <a:pPr marL="670367" lvl="2" indent="-285750" defTabSz="685800" fontAlgn="auto">
              <a:spcBef>
                <a:spcPts val="600"/>
              </a:spcBef>
              <a:spcAft>
                <a:spcPts val="0"/>
              </a:spcAft>
              <a:buClr>
                <a:srgbClr val="A100FF"/>
              </a:buClr>
              <a:buFont typeface="Wingdings" panose="05000000000000000000" pitchFamily="2" charset="2"/>
              <a:buChar char="ü"/>
              <a:defRPr/>
            </a:pPr>
            <a:r>
              <a:rPr lang="en-US" sz="1400" dirty="0">
                <a:solidFill>
                  <a:prstClr val="black"/>
                </a:solidFill>
                <a:latin typeface="+mn-lt"/>
                <a:cs typeface="+mn-cs"/>
              </a:rPr>
              <a:t>Re-use of tools and materials available on </a:t>
            </a:r>
            <a:r>
              <a:rPr lang="en-US" sz="1400" b="1" dirty="0">
                <a:solidFill>
                  <a:srgbClr val="00BAFF"/>
                </a:solidFill>
                <a:latin typeface="+mn-lt"/>
              </a:rPr>
              <a:t>Code.org </a:t>
            </a:r>
            <a:r>
              <a:rPr lang="en-US" sz="1400" dirty="0">
                <a:solidFill>
                  <a:prstClr val="black"/>
                </a:solidFill>
                <a:latin typeface="+mn-lt"/>
                <a:cs typeface="+mn-cs"/>
              </a:rPr>
              <a:t>website;</a:t>
            </a:r>
          </a:p>
          <a:p>
            <a:pPr marL="670367" lvl="2" indent="-285750" defTabSz="685800" fontAlgn="auto">
              <a:spcBef>
                <a:spcPts val="600"/>
              </a:spcBef>
              <a:spcAft>
                <a:spcPts val="0"/>
              </a:spcAft>
              <a:buClr>
                <a:srgbClr val="A100FF"/>
              </a:buClr>
              <a:buFont typeface="Wingdings" panose="05000000000000000000" pitchFamily="2" charset="2"/>
              <a:buChar char="ü"/>
              <a:defRPr/>
            </a:pPr>
            <a:r>
              <a:rPr lang="en-US" sz="1400" dirty="0">
                <a:solidFill>
                  <a:prstClr val="black"/>
                </a:solidFill>
                <a:latin typeface="+mn-lt"/>
                <a:cs typeface="+mn-cs"/>
              </a:rPr>
              <a:t>Applying the </a:t>
            </a:r>
            <a:r>
              <a:rPr lang="en-US" sz="1400" b="1" dirty="0">
                <a:solidFill>
                  <a:srgbClr val="00BAFF"/>
                </a:solidFill>
                <a:latin typeface="+mn-lt"/>
              </a:rPr>
              <a:t>core business delivery methods </a:t>
            </a:r>
            <a:r>
              <a:rPr lang="en-US" sz="1400" dirty="0">
                <a:solidFill>
                  <a:prstClr val="black"/>
                </a:solidFill>
                <a:latin typeface="+mn-lt"/>
                <a:cs typeface="+mn-cs"/>
              </a:rPr>
              <a:t>(e.g. Teach the Teacher, Pilot-Rollout) to deliver the project in Corporate Social Responsibility area;</a:t>
            </a:r>
          </a:p>
          <a:p>
            <a:pPr marL="670367" lvl="2" indent="-285750" defTabSz="685800" fontAlgn="auto">
              <a:spcBef>
                <a:spcPts val="600"/>
              </a:spcBef>
              <a:spcAft>
                <a:spcPts val="0"/>
              </a:spcAft>
              <a:buClr>
                <a:srgbClr val="A100FF"/>
              </a:buClr>
              <a:buFont typeface="Wingdings" panose="05000000000000000000" pitchFamily="2" charset="2"/>
              <a:buChar char="ü"/>
              <a:defRPr/>
            </a:pPr>
            <a:r>
              <a:rPr lang="en-US" sz="1400" dirty="0">
                <a:solidFill>
                  <a:prstClr val="black"/>
                </a:solidFill>
                <a:latin typeface="+mn-lt"/>
                <a:cs typeface="+mn-cs"/>
              </a:rPr>
              <a:t>Use of the local partners’ </a:t>
            </a:r>
            <a:r>
              <a:rPr lang="en-US" sz="1400" b="1" dirty="0">
                <a:solidFill>
                  <a:srgbClr val="00BAFF"/>
                </a:solidFill>
                <a:latin typeface="+mn-lt"/>
              </a:rPr>
              <a:t>ecosystem</a:t>
            </a:r>
            <a:r>
              <a:rPr lang="en-US" sz="1400" dirty="0">
                <a:solidFill>
                  <a:prstClr val="black"/>
                </a:solidFill>
                <a:latin typeface="+mn-lt"/>
                <a:cs typeface="+mn-cs"/>
              </a:rPr>
              <a:t>, including </a:t>
            </a:r>
            <a:r>
              <a:rPr lang="en-US" sz="1400" b="1" dirty="0">
                <a:solidFill>
                  <a:srgbClr val="00BAFF"/>
                </a:solidFill>
                <a:latin typeface="+mn-lt"/>
                <a:cs typeface="+mn-cs"/>
              </a:rPr>
              <a:t>c</a:t>
            </a:r>
            <a:r>
              <a:rPr lang="en-US" sz="1400" b="1" dirty="0">
                <a:solidFill>
                  <a:srgbClr val="00BAFF"/>
                </a:solidFill>
                <a:latin typeface="+mn-lt"/>
              </a:rPr>
              <a:t>o-volunteering </a:t>
            </a:r>
            <a:r>
              <a:rPr lang="en-US" sz="1400" dirty="0">
                <a:solidFill>
                  <a:prstClr val="black"/>
                </a:solidFill>
                <a:latin typeface="+mn-lt"/>
                <a:cs typeface="+mn-cs"/>
              </a:rPr>
              <a:t>unseen at this scale in Slovakia before for impact multiplication.  </a:t>
            </a:r>
          </a:p>
        </p:txBody>
      </p:sp>
      <p:sp>
        <p:nvSpPr>
          <p:cNvPr id="11" name="TextBox 10">
            <a:extLst>
              <a:ext uri="{FF2B5EF4-FFF2-40B4-BE49-F238E27FC236}">
                <a16:creationId xmlns:a16="http://schemas.microsoft.com/office/drawing/2014/main" id="{A4B8F22B-F96C-4D74-A25A-411EA0C382DD}"/>
              </a:ext>
            </a:extLst>
          </p:cNvPr>
          <p:cNvSpPr txBox="1"/>
          <p:nvPr/>
        </p:nvSpPr>
        <p:spPr>
          <a:xfrm>
            <a:off x="-524786" y="2762868"/>
            <a:ext cx="4704526" cy="1154162"/>
          </a:xfrm>
          <a:prstGeom prst="rect">
            <a:avLst/>
          </a:prstGeom>
          <a:noFill/>
        </p:spPr>
        <p:txBody>
          <a:bodyPr wrap="square" lIns="0" tIns="0" rIns="0" bIns="45720" rtlCol="0">
            <a:spAutoFit/>
          </a:bodyPr>
          <a:lstStyle/>
          <a:p>
            <a:pPr algn="ctr"/>
            <a:r>
              <a:rPr lang="en-US" sz="2400" b="1" cap="all" dirty="0">
                <a:solidFill>
                  <a:srgbClr val="00BAFF"/>
                </a:solidFill>
                <a:latin typeface="+mn-lt"/>
              </a:rPr>
              <a:t>through</a:t>
            </a:r>
          </a:p>
          <a:p>
            <a:pPr algn="ctr"/>
            <a:r>
              <a:rPr lang="en-US" sz="4800" b="1" cap="all" dirty="0">
                <a:solidFill>
                  <a:srgbClr val="00BAFF"/>
                </a:solidFill>
                <a:latin typeface="+mn-lt"/>
              </a:rPr>
              <a:t>S</a:t>
            </a:r>
            <a:r>
              <a:rPr lang="en-US" sz="4800" b="1" cap="all" dirty="0">
                <a:solidFill>
                  <a:schemeClr val="accent2"/>
                </a:solidFill>
                <a:latin typeface="+mn-lt"/>
                <a:cs typeface="Arial" panose="020B0604020202020204" pitchFamily="34" charset="0"/>
              </a:rPr>
              <a:t>♥</a:t>
            </a:r>
            <a:r>
              <a:rPr lang="en-US" sz="4800" b="1" cap="all" dirty="0">
                <a:solidFill>
                  <a:srgbClr val="00BAFF"/>
                </a:solidFill>
                <a:latin typeface="+mn-lt"/>
              </a:rPr>
              <a:t>CODE*</a:t>
            </a:r>
          </a:p>
        </p:txBody>
      </p:sp>
      <p:sp>
        <p:nvSpPr>
          <p:cNvPr id="12" name="TextBox 11">
            <a:extLst>
              <a:ext uri="{FF2B5EF4-FFF2-40B4-BE49-F238E27FC236}">
                <a16:creationId xmlns:a16="http://schemas.microsoft.com/office/drawing/2014/main" id="{E887BFDC-CF13-4AB9-99EE-AA92665B3EF6}"/>
              </a:ext>
            </a:extLst>
          </p:cNvPr>
          <p:cNvSpPr txBox="1"/>
          <p:nvPr/>
        </p:nvSpPr>
        <p:spPr>
          <a:xfrm>
            <a:off x="400049" y="1372740"/>
            <a:ext cx="2963191" cy="1523494"/>
          </a:xfrm>
          <a:prstGeom prst="rect">
            <a:avLst/>
          </a:prstGeom>
          <a:noFill/>
        </p:spPr>
        <p:txBody>
          <a:bodyPr wrap="square" lIns="0" tIns="0" rIns="0" bIns="45720" rtlCol="0">
            <a:spAutoFit/>
          </a:bodyPr>
          <a:lstStyle/>
          <a:p>
            <a:pPr algn="ctr"/>
            <a:r>
              <a:rPr lang="en-US" sz="9600" b="1" cap="all" dirty="0">
                <a:solidFill>
                  <a:srgbClr val="00BAFF"/>
                </a:solidFill>
                <a:latin typeface="Graphik Black" panose="020B0A03030202060203" pitchFamily="34" charset="0"/>
              </a:rPr>
              <a:t>Yes!</a:t>
            </a:r>
          </a:p>
        </p:txBody>
      </p:sp>
      <p:sp>
        <p:nvSpPr>
          <p:cNvPr id="2" name="TextBox 1">
            <a:extLst>
              <a:ext uri="{FF2B5EF4-FFF2-40B4-BE49-F238E27FC236}">
                <a16:creationId xmlns:a16="http://schemas.microsoft.com/office/drawing/2014/main" id="{311E022C-6DFE-4D84-9456-12533BD40B63}"/>
              </a:ext>
            </a:extLst>
          </p:cNvPr>
          <p:cNvSpPr txBox="1"/>
          <p:nvPr/>
        </p:nvSpPr>
        <p:spPr>
          <a:xfrm>
            <a:off x="400049" y="3779545"/>
            <a:ext cx="3061252" cy="215444"/>
          </a:xfrm>
          <a:prstGeom prst="rect">
            <a:avLst/>
          </a:prstGeom>
          <a:noFill/>
        </p:spPr>
        <p:txBody>
          <a:bodyPr wrap="square" lIns="0" tIns="0" rIns="0" bIns="45720" rtlCol="0">
            <a:spAutoFit/>
          </a:bodyPr>
          <a:lstStyle/>
          <a:p>
            <a:r>
              <a:rPr lang="en-US" sz="1100" dirty="0">
                <a:latin typeface="+mn-lt"/>
              </a:rPr>
              <a:t>*Slovakia Loves to Code</a:t>
            </a:r>
          </a:p>
        </p:txBody>
      </p:sp>
    </p:spTree>
    <p:extLst>
      <p:ext uri="{BB962C8B-B14F-4D97-AF65-F5344CB8AC3E}">
        <p14:creationId xmlns:p14="http://schemas.microsoft.com/office/powerpoint/2010/main" val="26143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generated with high confidence">
            <a:extLst>
              <a:ext uri="{FF2B5EF4-FFF2-40B4-BE49-F238E27FC236}">
                <a16:creationId xmlns:a16="http://schemas.microsoft.com/office/drawing/2014/main" id="{DA9AE317-D0E7-4AC0-9B80-F3156C84A8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6261" y="1077981"/>
            <a:ext cx="3861732" cy="1875734"/>
          </a:xfrm>
          <a:prstGeom prst="rect">
            <a:avLst/>
          </a:prstGeom>
        </p:spPr>
      </p:pic>
      <p:sp>
        <p:nvSpPr>
          <p:cNvPr id="11" name="TextBox 10">
            <a:extLst>
              <a:ext uri="{FF2B5EF4-FFF2-40B4-BE49-F238E27FC236}">
                <a16:creationId xmlns:a16="http://schemas.microsoft.com/office/drawing/2014/main" id="{1F0FF83F-C5A8-4FF3-863E-97AECA547D42}"/>
              </a:ext>
            </a:extLst>
          </p:cNvPr>
          <p:cNvSpPr txBox="1"/>
          <p:nvPr/>
        </p:nvSpPr>
        <p:spPr>
          <a:xfrm>
            <a:off x="307254" y="134739"/>
            <a:ext cx="5180204" cy="707886"/>
          </a:xfrm>
          <a:prstGeom prst="rect">
            <a:avLst/>
          </a:prstGeom>
        </p:spPr>
        <p:txBody>
          <a:bodyPr vert="horz" lIns="0" tIns="45720" rIns="0" bIns="0" rtlCol="0" anchor="t" anchorCtr="0">
            <a:normAutofit/>
          </a:bodyPr>
          <a:lstStyle>
            <a:lvl1pPr marL="0" indent="0" defTabSz="685783" eaLnBrk="1" latinLnBrk="0" hangingPunct="1">
              <a:lnSpc>
                <a:spcPct val="100000"/>
              </a:lnSpc>
              <a:buNone/>
              <a:defRPr sz="2625" b="1" i="0" cap="all" spc="-113" baseline="0">
                <a:solidFill>
                  <a:srgbClr val="A100FF"/>
                </a:solidFill>
                <a:latin typeface="Graphik Black" panose="020B0A03030202060203" pitchFamily="34" charset="0"/>
                <a:cs typeface="+mn-cs"/>
              </a:defRPr>
            </a:lvl1pPr>
          </a:lstStyle>
          <a:p>
            <a:r>
              <a:rPr lang="en-US" dirty="0"/>
              <a:t>DID WE SUCCEED?</a:t>
            </a:r>
            <a:endParaRPr lang="sk-SK" dirty="0"/>
          </a:p>
        </p:txBody>
      </p:sp>
      <p:sp>
        <p:nvSpPr>
          <p:cNvPr id="81" name="TextBox 80">
            <a:extLst>
              <a:ext uri="{FF2B5EF4-FFF2-40B4-BE49-F238E27FC236}">
                <a16:creationId xmlns:a16="http://schemas.microsoft.com/office/drawing/2014/main" id="{CA397671-0AF0-48CE-8056-37E86C06208E}"/>
              </a:ext>
            </a:extLst>
          </p:cNvPr>
          <p:cNvSpPr txBox="1"/>
          <p:nvPr/>
        </p:nvSpPr>
        <p:spPr>
          <a:xfrm>
            <a:off x="483818" y="3430041"/>
            <a:ext cx="1007963" cy="969496"/>
          </a:xfrm>
          <a:prstGeom prst="rect">
            <a:avLst/>
          </a:prstGeom>
          <a:noFill/>
        </p:spPr>
        <p:txBody>
          <a:bodyPr wrap="square" rtlCol="0">
            <a:spAutoFit/>
          </a:bodyPr>
          <a:lstStyle/>
          <a:p>
            <a:r>
              <a:rPr lang="en-US" sz="2100" dirty="0">
                <a:solidFill>
                  <a:srgbClr val="13A2ED"/>
                </a:solidFill>
                <a:latin typeface="Graphik Black" panose="020B0A03030202060203" pitchFamily="34" charset="0"/>
                <a:cs typeface="Graphik Black"/>
              </a:rPr>
              <a:t>20 </a:t>
            </a:r>
          </a:p>
          <a:p>
            <a:r>
              <a:rPr lang="en-US" sz="1200" dirty="0">
                <a:solidFill>
                  <a:prstClr val="black"/>
                </a:solidFill>
                <a:latin typeface="Graphik" panose="020B0503030202060203" pitchFamily="34" charset="0"/>
              </a:rPr>
              <a:t>volunteers</a:t>
            </a:r>
          </a:p>
          <a:p>
            <a:r>
              <a:rPr lang="en-US" sz="1200" dirty="0">
                <a:solidFill>
                  <a:prstClr val="black"/>
                </a:solidFill>
                <a:latin typeface="Graphik" panose="020B0503030202060203" pitchFamily="34" charset="0"/>
              </a:rPr>
              <a:t>from Accenture </a:t>
            </a:r>
          </a:p>
        </p:txBody>
      </p:sp>
      <p:pic>
        <p:nvPicPr>
          <p:cNvPr id="82" name="Picture 81" descr="1.jpg">
            <a:extLst>
              <a:ext uri="{FF2B5EF4-FFF2-40B4-BE49-F238E27FC236}">
                <a16:creationId xmlns:a16="http://schemas.microsoft.com/office/drawing/2014/main" id="{FC052C4F-CDC6-49F1-B4C6-22DC70EF1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7356" y="2905780"/>
            <a:ext cx="541455" cy="541455"/>
          </a:xfrm>
          <a:prstGeom prst="rect">
            <a:avLst/>
          </a:prstGeom>
        </p:spPr>
      </p:pic>
      <p:pic>
        <p:nvPicPr>
          <p:cNvPr id="83" name="Picture 82">
            <a:extLst>
              <a:ext uri="{FF2B5EF4-FFF2-40B4-BE49-F238E27FC236}">
                <a16:creationId xmlns:a16="http://schemas.microsoft.com/office/drawing/2014/main" id="{1538B7E1-EB25-4A75-A95F-C11BF97A94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8079" y="2905780"/>
            <a:ext cx="541455" cy="541455"/>
          </a:xfrm>
          <a:prstGeom prst="rect">
            <a:avLst/>
          </a:prstGeom>
        </p:spPr>
      </p:pic>
      <p:sp>
        <p:nvSpPr>
          <p:cNvPr id="85" name="TextBox 84">
            <a:extLst>
              <a:ext uri="{FF2B5EF4-FFF2-40B4-BE49-F238E27FC236}">
                <a16:creationId xmlns:a16="http://schemas.microsoft.com/office/drawing/2014/main" id="{1CFA192F-D4FB-482F-9654-0E82BEF6441A}"/>
              </a:ext>
            </a:extLst>
          </p:cNvPr>
          <p:cNvSpPr txBox="1"/>
          <p:nvPr/>
        </p:nvSpPr>
        <p:spPr>
          <a:xfrm>
            <a:off x="1718079" y="3430041"/>
            <a:ext cx="897047" cy="1107996"/>
          </a:xfrm>
          <a:prstGeom prst="rect">
            <a:avLst/>
          </a:prstGeom>
          <a:noFill/>
        </p:spPr>
        <p:txBody>
          <a:bodyPr wrap="square" rtlCol="0">
            <a:spAutoFit/>
          </a:bodyPr>
          <a:lstStyle/>
          <a:p>
            <a:r>
              <a:rPr lang="en-US" sz="2100" dirty="0">
                <a:solidFill>
                  <a:srgbClr val="13A2ED"/>
                </a:solidFill>
                <a:latin typeface="Graphik Black" panose="020B0A03030202060203" pitchFamily="34" charset="0"/>
                <a:cs typeface="Graphik Black"/>
              </a:rPr>
              <a:t>341 </a:t>
            </a:r>
            <a:r>
              <a:rPr lang="en-US" sz="1200" dirty="0">
                <a:solidFill>
                  <a:prstClr val="black"/>
                </a:solidFill>
                <a:latin typeface="Graphik" panose="020B0503030202060203" pitchFamily="34" charset="0"/>
              </a:rPr>
              <a:t>trained </a:t>
            </a:r>
          </a:p>
          <a:p>
            <a:r>
              <a:rPr lang="en-US" sz="1200" dirty="0">
                <a:solidFill>
                  <a:prstClr val="black"/>
                </a:solidFill>
                <a:latin typeface="Graphik" panose="020B0503030202060203" pitchFamily="34" charset="0"/>
              </a:rPr>
              <a:t>teachers</a:t>
            </a:r>
            <a:endParaRPr lang="sk-SK" sz="1200" dirty="0">
              <a:solidFill>
                <a:prstClr val="black"/>
              </a:solidFill>
              <a:latin typeface="Graphik" panose="020B0503030202060203" pitchFamily="34" charset="0"/>
            </a:endParaRPr>
          </a:p>
          <a:p>
            <a:endParaRPr lang="sk-SK" sz="2100" dirty="0">
              <a:solidFill>
                <a:srgbClr val="13A2ED"/>
              </a:solidFill>
              <a:latin typeface="Graphik Black" panose="020B0A03030202060203" pitchFamily="34" charset="0"/>
              <a:cs typeface="Graphik Black"/>
            </a:endParaRPr>
          </a:p>
        </p:txBody>
      </p:sp>
      <p:sp>
        <p:nvSpPr>
          <p:cNvPr id="91" name="TextBox 90">
            <a:extLst>
              <a:ext uri="{FF2B5EF4-FFF2-40B4-BE49-F238E27FC236}">
                <a16:creationId xmlns:a16="http://schemas.microsoft.com/office/drawing/2014/main" id="{00B9DD2F-9C63-4B84-8AB5-BD296E99CA2B}"/>
              </a:ext>
            </a:extLst>
          </p:cNvPr>
          <p:cNvSpPr txBox="1"/>
          <p:nvPr/>
        </p:nvSpPr>
        <p:spPr>
          <a:xfrm>
            <a:off x="2862327" y="3430041"/>
            <a:ext cx="1493194" cy="1292662"/>
          </a:xfrm>
          <a:prstGeom prst="rect">
            <a:avLst/>
          </a:prstGeom>
          <a:noFill/>
        </p:spPr>
        <p:txBody>
          <a:bodyPr wrap="square" rtlCol="0">
            <a:spAutoFit/>
          </a:bodyPr>
          <a:lstStyle/>
          <a:p>
            <a:pPr lvl="0"/>
            <a:r>
              <a:rPr lang="en-US" sz="2100" dirty="0">
                <a:solidFill>
                  <a:srgbClr val="13A2ED"/>
                </a:solidFill>
                <a:latin typeface="Graphik Black" panose="020B0A03030202060203" pitchFamily="34" charset="0"/>
                <a:cs typeface="Graphik Black"/>
              </a:rPr>
              <a:t>9% </a:t>
            </a:r>
          </a:p>
          <a:p>
            <a:pPr lvl="0"/>
            <a:r>
              <a:rPr lang="en-US" sz="1200" dirty="0">
                <a:solidFill>
                  <a:prstClr val="black"/>
                </a:solidFill>
                <a:latin typeface="Graphik" panose="020B0503030202060203" pitchFamily="34" charset="0"/>
                <a:cs typeface="Graphik Regular"/>
              </a:rPr>
              <a:t>of all Slovak elementary schools reached</a:t>
            </a:r>
            <a:endParaRPr lang="sk-SK" sz="1200" dirty="0">
              <a:solidFill>
                <a:prstClr val="black"/>
              </a:solidFill>
              <a:latin typeface="Graphik" panose="020B0503030202060203" pitchFamily="34" charset="0"/>
              <a:cs typeface="Graphik Regular"/>
            </a:endParaRPr>
          </a:p>
          <a:p>
            <a:endParaRPr lang="sk-SK" sz="2100" dirty="0">
              <a:solidFill>
                <a:srgbClr val="13A2ED"/>
              </a:solidFill>
              <a:latin typeface="Graphik Black" panose="020B0A03030202060203" pitchFamily="34" charset="0"/>
              <a:cs typeface="Graphik Black"/>
            </a:endParaRPr>
          </a:p>
        </p:txBody>
      </p:sp>
      <p:sp>
        <p:nvSpPr>
          <p:cNvPr id="6" name="Rectangle 5">
            <a:extLst>
              <a:ext uri="{FF2B5EF4-FFF2-40B4-BE49-F238E27FC236}">
                <a16:creationId xmlns:a16="http://schemas.microsoft.com/office/drawing/2014/main" id="{8BED8579-E6C7-4413-B8EA-11A79F5ED9A4}"/>
              </a:ext>
            </a:extLst>
          </p:cNvPr>
          <p:cNvSpPr/>
          <p:nvPr/>
        </p:nvSpPr>
        <p:spPr>
          <a:xfrm>
            <a:off x="904878" y="612316"/>
            <a:ext cx="2863865" cy="415498"/>
          </a:xfrm>
          <a:prstGeom prst="rect">
            <a:avLst/>
          </a:prstGeom>
          <a:noFill/>
        </p:spPr>
        <p:txBody>
          <a:bodyPr wrap="square" lIns="0" tIns="0" rIns="0" bIns="45720" rtlCol="0">
            <a:spAutoFit/>
          </a:bodyPr>
          <a:lstStyle/>
          <a:p>
            <a:pPr algn="ctr"/>
            <a:r>
              <a:rPr lang="en-US" sz="2400" b="1" cap="all" dirty="0">
                <a:solidFill>
                  <a:srgbClr val="00BAFF"/>
                </a:solidFill>
                <a:latin typeface="Graphik Black" panose="020B0A03030202060203" pitchFamily="34" charset="0"/>
              </a:rPr>
              <a:t>2016-2018</a:t>
            </a:r>
          </a:p>
        </p:txBody>
      </p:sp>
      <p:sp>
        <p:nvSpPr>
          <p:cNvPr id="7" name="Isosceles Triangle 6">
            <a:extLst>
              <a:ext uri="{FF2B5EF4-FFF2-40B4-BE49-F238E27FC236}">
                <a16:creationId xmlns:a16="http://schemas.microsoft.com/office/drawing/2014/main" id="{FB8450BA-06FA-453D-A902-2BABE859C9BA}"/>
              </a:ext>
            </a:extLst>
          </p:cNvPr>
          <p:cNvSpPr/>
          <p:nvPr/>
        </p:nvSpPr>
        <p:spPr>
          <a:xfrm rot="5400000">
            <a:off x="3873733" y="2099509"/>
            <a:ext cx="1086968" cy="416363"/>
          </a:xfrm>
          <a:prstGeom prst="triangle">
            <a:avLst/>
          </a:prstGeom>
          <a:solidFill>
            <a:srgbClr val="8A3AB9"/>
          </a:solidFill>
          <a:ln>
            <a:solidFill>
              <a:srgbClr val="8A3A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3A9923C-F701-4050-B67F-4863BE3B4EF4}"/>
              </a:ext>
            </a:extLst>
          </p:cNvPr>
          <p:cNvSpPr/>
          <p:nvPr/>
        </p:nvSpPr>
        <p:spPr>
          <a:xfrm>
            <a:off x="5320072" y="612316"/>
            <a:ext cx="2863865" cy="415498"/>
          </a:xfrm>
          <a:prstGeom prst="rect">
            <a:avLst/>
          </a:prstGeom>
          <a:noFill/>
        </p:spPr>
        <p:txBody>
          <a:bodyPr wrap="square" lIns="0" tIns="0" rIns="0" bIns="45720" rtlCol="0">
            <a:spAutoFit/>
          </a:bodyPr>
          <a:lstStyle/>
          <a:p>
            <a:pPr algn="ctr"/>
            <a:r>
              <a:rPr lang="en-US" sz="2400" b="1" cap="all" dirty="0">
                <a:solidFill>
                  <a:srgbClr val="00BAFF"/>
                </a:solidFill>
                <a:latin typeface="Graphik Black" panose="020B0A03030202060203" pitchFamily="34" charset="0"/>
              </a:rPr>
              <a:t>2019</a:t>
            </a:r>
          </a:p>
        </p:txBody>
      </p:sp>
      <p:pic>
        <p:nvPicPr>
          <p:cNvPr id="5" name="Picture 4" descr="A picture containing text, map&#10;&#10;Description generated with very high confidence">
            <a:extLst>
              <a:ext uri="{FF2B5EF4-FFF2-40B4-BE49-F238E27FC236}">
                <a16:creationId xmlns:a16="http://schemas.microsoft.com/office/drawing/2014/main" id="{0F80270E-CFEA-49D8-9EF0-58BDE0E580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1139" y="1054329"/>
            <a:ext cx="3763534" cy="1869914"/>
          </a:xfrm>
          <a:prstGeom prst="rect">
            <a:avLst/>
          </a:prstGeom>
        </p:spPr>
      </p:pic>
      <p:sp>
        <p:nvSpPr>
          <p:cNvPr id="40" name="TextBox 39">
            <a:extLst>
              <a:ext uri="{FF2B5EF4-FFF2-40B4-BE49-F238E27FC236}">
                <a16:creationId xmlns:a16="http://schemas.microsoft.com/office/drawing/2014/main" id="{60684FBB-7D2E-44AE-8C78-86AC7CDA821D}"/>
              </a:ext>
            </a:extLst>
          </p:cNvPr>
          <p:cNvSpPr txBox="1"/>
          <p:nvPr/>
        </p:nvSpPr>
        <p:spPr>
          <a:xfrm>
            <a:off x="4788480" y="3430041"/>
            <a:ext cx="1257209" cy="969496"/>
          </a:xfrm>
          <a:prstGeom prst="rect">
            <a:avLst/>
          </a:prstGeom>
          <a:noFill/>
        </p:spPr>
        <p:txBody>
          <a:bodyPr wrap="square" rtlCol="0">
            <a:spAutoFit/>
          </a:bodyPr>
          <a:lstStyle/>
          <a:p>
            <a:r>
              <a:rPr lang="en-US" sz="2100" dirty="0">
                <a:solidFill>
                  <a:srgbClr val="13A2ED"/>
                </a:solidFill>
                <a:latin typeface="Graphik Black" panose="020B0A03030202060203" pitchFamily="34" charset="0"/>
                <a:cs typeface="Graphik Black"/>
              </a:rPr>
              <a:t>100 </a:t>
            </a:r>
            <a:r>
              <a:rPr lang="en-US" sz="1200" dirty="0">
                <a:solidFill>
                  <a:prstClr val="black"/>
                </a:solidFill>
                <a:latin typeface="Graphik" panose="020B0503030202060203" pitchFamily="34" charset="0"/>
              </a:rPr>
              <a:t>volunteers from </a:t>
            </a:r>
          </a:p>
          <a:p>
            <a:r>
              <a:rPr lang="en-US" sz="1200" dirty="0">
                <a:solidFill>
                  <a:prstClr val="black"/>
                </a:solidFill>
                <a:latin typeface="Graphik" panose="020B0503030202060203" pitchFamily="34" charset="0"/>
              </a:rPr>
              <a:t>5 companies</a:t>
            </a:r>
          </a:p>
        </p:txBody>
      </p:sp>
      <p:pic>
        <p:nvPicPr>
          <p:cNvPr id="41" name="Picture 40" descr="1.jpg">
            <a:extLst>
              <a:ext uri="{FF2B5EF4-FFF2-40B4-BE49-F238E27FC236}">
                <a16:creationId xmlns:a16="http://schemas.microsoft.com/office/drawing/2014/main" id="{F114E3E8-3B5E-4463-ADEA-D3384C6A2F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833" y="2905780"/>
            <a:ext cx="541455" cy="541455"/>
          </a:xfrm>
          <a:prstGeom prst="rect">
            <a:avLst/>
          </a:prstGeom>
        </p:spPr>
      </p:pic>
      <p:pic>
        <p:nvPicPr>
          <p:cNvPr id="42" name="Picture 41">
            <a:extLst>
              <a:ext uri="{FF2B5EF4-FFF2-40B4-BE49-F238E27FC236}">
                <a16:creationId xmlns:a16="http://schemas.microsoft.com/office/drawing/2014/main" id="{2792B70A-EF56-4104-ACFE-40D69CF8E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5690" y="2905780"/>
            <a:ext cx="541455" cy="541455"/>
          </a:xfrm>
          <a:prstGeom prst="rect">
            <a:avLst/>
          </a:prstGeom>
        </p:spPr>
      </p:pic>
      <p:sp>
        <p:nvSpPr>
          <p:cNvPr id="43" name="TextBox 42">
            <a:extLst>
              <a:ext uri="{FF2B5EF4-FFF2-40B4-BE49-F238E27FC236}">
                <a16:creationId xmlns:a16="http://schemas.microsoft.com/office/drawing/2014/main" id="{9710A6E0-12E1-4048-8C6E-338C3BDB0206}"/>
              </a:ext>
            </a:extLst>
          </p:cNvPr>
          <p:cNvSpPr txBox="1"/>
          <p:nvPr/>
        </p:nvSpPr>
        <p:spPr>
          <a:xfrm>
            <a:off x="6045690" y="3430041"/>
            <a:ext cx="1140198" cy="784830"/>
          </a:xfrm>
          <a:prstGeom prst="rect">
            <a:avLst/>
          </a:prstGeom>
          <a:noFill/>
        </p:spPr>
        <p:txBody>
          <a:bodyPr wrap="square" rtlCol="0">
            <a:spAutoFit/>
          </a:bodyPr>
          <a:lstStyle/>
          <a:p>
            <a:r>
              <a:rPr lang="en-US" sz="2100" dirty="0">
                <a:solidFill>
                  <a:srgbClr val="13A2ED"/>
                </a:solidFill>
                <a:latin typeface="Graphik Black" panose="020B0A03030202060203" pitchFamily="34" charset="0"/>
                <a:cs typeface="Graphik Black"/>
              </a:rPr>
              <a:t>1000+ </a:t>
            </a:r>
            <a:r>
              <a:rPr lang="en-US" sz="1200" dirty="0">
                <a:solidFill>
                  <a:prstClr val="black"/>
                </a:solidFill>
                <a:latin typeface="Graphik" panose="020B0503030202060203" pitchFamily="34" charset="0"/>
              </a:rPr>
              <a:t>trained </a:t>
            </a:r>
          </a:p>
          <a:p>
            <a:r>
              <a:rPr lang="en-US" sz="1200" dirty="0">
                <a:solidFill>
                  <a:prstClr val="black"/>
                </a:solidFill>
                <a:latin typeface="Graphik" panose="020B0503030202060203" pitchFamily="34" charset="0"/>
              </a:rPr>
              <a:t>teachers*</a:t>
            </a:r>
            <a:endParaRPr lang="sk-SK" sz="1200" dirty="0">
              <a:solidFill>
                <a:prstClr val="black"/>
              </a:solidFill>
              <a:latin typeface="Graphik" panose="020B0503030202060203" pitchFamily="34" charset="0"/>
            </a:endParaRPr>
          </a:p>
        </p:txBody>
      </p:sp>
      <p:sp>
        <p:nvSpPr>
          <p:cNvPr id="45" name="TextBox 44">
            <a:extLst>
              <a:ext uri="{FF2B5EF4-FFF2-40B4-BE49-F238E27FC236}">
                <a16:creationId xmlns:a16="http://schemas.microsoft.com/office/drawing/2014/main" id="{ECDDB374-B823-4543-92D6-64D474D0631F}"/>
              </a:ext>
            </a:extLst>
          </p:cNvPr>
          <p:cNvSpPr txBox="1"/>
          <p:nvPr/>
        </p:nvSpPr>
        <p:spPr>
          <a:xfrm>
            <a:off x="7280657" y="3430041"/>
            <a:ext cx="1469866" cy="1292662"/>
          </a:xfrm>
          <a:prstGeom prst="rect">
            <a:avLst/>
          </a:prstGeom>
          <a:noFill/>
        </p:spPr>
        <p:txBody>
          <a:bodyPr wrap="square" rtlCol="0">
            <a:spAutoFit/>
          </a:bodyPr>
          <a:lstStyle/>
          <a:p>
            <a:pPr lvl="0"/>
            <a:r>
              <a:rPr lang="en-US" sz="2100" dirty="0">
                <a:solidFill>
                  <a:srgbClr val="13A2ED"/>
                </a:solidFill>
                <a:latin typeface="Graphik Black" panose="020B0A03030202060203" pitchFamily="34" charset="0"/>
                <a:cs typeface="Graphik Black"/>
              </a:rPr>
              <a:t>&gt;25% </a:t>
            </a:r>
          </a:p>
          <a:p>
            <a:pPr lvl="0"/>
            <a:r>
              <a:rPr lang="en-US" sz="1200" dirty="0">
                <a:solidFill>
                  <a:prstClr val="black"/>
                </a:solidFill>
                <a:latin typeface="Graphik" panose="020B0503030202060203" pitchFamily="34" charset="0"/>
                <a:cs typeface="Graphik Regular"/>
              </a:rPr>
              <a:t>of all Slovak elementary schools reached*</a:t>
            </a:r>
            <a:endParaRPr lang="sk-SK" sz="1200" dirty="0">
              <a:solidFill>
                <a:prstClr val="black"/>
              </a:solidFill>
              <a:latin typeface="Graphik" panose="020B0503030202060203" pitchFamily="34" charset="0"/>
              <a:cs typeface="Graphik Regular"/>
            </a:endParaRPr>
          </a:p>
          <a:p>
            <a:endParaRPr lang="sk-SK" sz="2100" dirty="0">
              <a:solidFill>
                <a:srgbClr val="13A2ED"/>
              </a:solidFill>
              <a:latin typeface="Graphik Black" panose="020B0A03030202060203" pitchFamily="34" charset="0"/>
              <a:cs typeface="Graphik Black"/>
            </a:endParaRPr>
          </a:p>
        </p:txBody>
      </p:sp>
      <p:sp>
        <p:nvSpPr>
          <p:cNvPr id="15" name="Rectangle 14">
            <a:extLst>
              <a:ext uri="{FF2B5EF4-FFF2-40B4-BE49-F238E27FC236}">
                <a16:creationId xmlns:a16="http://schemas.microsoft.com/office/drawing/2014/main" id="{60C2596C-8335-4F80-8240-D22C0BD9FA8C}"/>
              </a:ext>
            </a:extLst>
          </p:cNvPr>
          <p:cNvSpPr/>
          <p:nvPr/>
        </p:nvSpPr>
        <p:spPr>
          <a:xfrm>
            <a:off x="7163383" y="2776048"/>
            <a:ext cx="1587139" cy="1705849"/>
          </a:xfrm>
          <a:prstGeom prst="rect">
            <a:avLst/>
          </a:prstGeom>
          <a:noFill/>
          <a:ln w="44450">
            <a:solidFill>
              <a:srgbClr val="8A3A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7AEC3FF-6AB6-4856-A649-67E9205E14AC}"/>
              </a:ext>
            </a:extLst>
          </p:cNvPr>
          <p:cNvSpPr/>
          <p:nvPr/>
        </p:nvSpPr>
        <p:spPr>
          <a:xfrm>
            <a:off x="6870573" y="4499656"/>
            <a:ext cx="2172757" cy="577081"/>
          </a:xfrm>
          <a:prstGeom prst="rect">
            <a:avLst/>
          </a:prstGeom>
        </p:spPr>
        <p:txBody>
          <a:bodyPr wrap="square">
            <a:spAutoFit/>
          </a:bodyPr>
          <a:lstStyle/>
          <a:p>
            <a:pPr algn="ctr"/>
            <a:r>
              <a:rPr lang="en-US" sz="1050" b="1" dirty="0">
                <a:solidFill>
                  <a:srgbClr val="8A3AB9"/>
                </a:solidFill>
                <a:latin typeface="Graphik" panose="020B0503030202060203" pitchFamily="34" charset="0"/>
              </a:rPr>
              <a:t>20% CRITICAL MASS </a:t>
            </a:r>
          </a:p>
          <a:p>
            <a:pPr algn="ctr"/>
            <a:r>
              <a:rPr lang="en-US" sz="1050" b="1" dirty="0">
                <a:solidFill>
                  <a:srgbClr val="8A3AB9"/>
                </a:solidFill>
                <a:latin typeface="Graphik" panose="020B0503030202060203" pitchFamily="34" charset="0"/>
              </a:rPr>
              <a:t>OF   CHANGE  AGENTS </a:t>
            </a:r>
          </a:p>
          <a:p>
            <a:pPr algn="ctr"/>
            <a:r>
              <a:rPr lang="en-US" sz="1050" b="1" dirty="0">
                <a:solidFill>
                  <a:srgbClr val="8A3AB9"/>
                </a:solidFill>
                <a:latin typeface="Graphik" panose="020B0503030202060203" pitchFamily="34" charset="0"/>
              </a:rPr>
              <a:t>THRESHOLD TRESSPASSED</a:t>
            </a:r>
            <a:endParaRPr lang="en-US" sz="100" dirty="0">
              <a:solidFill>
                <a:srgbClr val="8A3AB9"/>
              </a:solidFill>
            </a:endParaRPr>
          </a:p>
        </p:txBody>
      </p:sp>
      <p:sp>
        <p:nvSpPr>
          <p:cNvPr id="57" name="Teardrop 56">
            <a:extLst>
              <a:ext uri="{FF2B5EF4-FFF2-40B4-BE49-F238E27FC236}">
                <a16:creationId xmlns:a16="http://schemas.microsoft.com/office/drawing/2014/main" id="{A6F8A043-30BE-40AB-A784-2DB01B861A71}"/>
              </a:ext>
            </a:extLst>
          </p:cNvPr>
          <p:cNvSpPr/>
          <p:nvPr/>
        </p:nvSpPr>
        <p:spPr>
          <a:xfrm rot="8391196">
            <a:off x="4234493" y="1139618"/>
            <a:ext cx="120896" cy="122496"/>
          </a:xfrm>
          <a:prstGeom prst="teardrop">
            <a:avLst>
              <a:gd name="adj" fmla="val 11648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7A1F9B4-1480-433C-9696-292A20E1FC82}"/>
              </a:ext>
            </a:extLst>
          </p:cNvPr>
          <p:cNvGrpSpPr/>
          <p:nvPr/>
        </p:nvGrpSpPr>
        <p:grpSpPr>
          <a:xfrm>
            <a:off x="4234493" y="1333636"/>
            <a:ext cx="120896" cy="122496"/>
            <a:chOff x="1202673" y="4542811"/>
            <a:chExt cx="161194" cy="163328"/>
          </a:xfrm>
        </p:grpSpPr>
        <p:sp>
          <p:nvSpPr>
            <p:cNvPr id="59" name="Teardrop 58">
              <a:extLst>
                <a:ext uri="{FF2B5EF4-FFF2-40B4-BE49-F238E27FC236}">
                  <a16:creationId xmlns:a16="http://schemas.microsoft.com/office/drawing/2014/main" id="{A1F51493-BD5D-4FFC-B751-7B0E2F448F69}"/>
                </a:ext>
              </a:extLst>
            </p:cNvPr>
            <p:cNvSpPr/>
            <p:nvPr/>
          </p:nvSpPr>
          <p:spPr>
            <a:xfrm rot="8280000">
              <a:off x="1202673" y="4542811"/>
              <a:ext cx="161194" cy="163328"/>
            </a:xfrm>
            <a:prstGeom prst="teardrop">
              <a:avLst>
                <a:gd name="adj" fmla="val 11648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BD1CF5A-724B-4F19-83D8-74BB5C2783B3}"/>
                </a:ext>
              </a:extLst>
            </p:cNvPr>
            <p:cNvSpPr/>
            <p:nvPr/>
          </p:nvSpPr>
          <p:spPr>
            <a:xfrm>
              <a:off x="1255489" y="4597475"/>
              <a:ext cx="55563"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a:extLst>
              <a:ext uri="{FF2B5EF4-FFF2-40B4-BE49-F238E27FC236}">
                <a16:creationId xmlns:a16="http://schemas.microsoft.com/office/drawing/2014/main" id="{1EE0740E-C1F0-4E9C-80E5-CCF7C24AB7AD}"/>
              </a:ext>
            </a:extLst>
          </p:cNvPr>
          <p:cNvSpPr txBox="1"/>
          <p:nvPr/>
        </p:nvSpPr>
        <p:spPr>
          <a:xfrm>
            <a:off x="4319976" y="1103730"/>
            <a:ext cx="1232879" cy="207749"/>
          </a:xfrm>
          <a:prstGeom prst="rect">
            <a:avLst/>
          </a:prstGeom>
          <a:noFill/>
        </p:spPr>
        <p:txBody>
          <a:bodyPr wrap="square" rtlCol="0" anchor="ctr">
            <a:spAutoFit/>
          </a:bodyPr>
          <a:lstStyle/>
          <a:p>
            <a:r>
              <a:rPr lang="en-US" sz="750" dirty="0">
                <a:solidFill>
                  <a:srgbClr val="C00000"/>
                </a:solidFill>
                <a:latin typeface="Graphik" panose="020B0503030202060203" pitchFamily="34" charset="0"/>
              </a:rPr>
              <a:t>Training location</a:t>
            </a:r>
          </a:p>
        </p:txBody>
      </p:sp>
      <p:sp>
        <p:nvSpPr>
          <p:cNvPr id="62" name="TextBox 61">
            <a:extLst>
              <a:ext uri="{FF2B5EF4-FFF2-40B4-BE49-F238E27FC236}">
                <a16:creationId xmlns:a16="http://schemas.microsoft.com/office/drawing/2014/main" id="{535BB75A-D8A2-4E32-8D1A-A09B4ACB2FC6}"/>
              </a:ext>
            </a:extLst>
          </p:cNvPr>
          <p:cNvSpPr txBox="1"/>
          <p:nvPr/>
        </p:nvSpPr>
        <p:spPr>
          <a:xfrm>
            <a:off x="4319975" y="1239613"/>
            <a:ext cx="883506" cy="323165"/>
          </a:xfrm>
          <a:prstGeom prst="rect">
            <a:avLst/>
          </a:prstGeom>
          <a:noFill/>
        </p:spPr>
        <p:txBody>
          <a:bodyPr wrap="square" rtlCol="0" anchor="ctr">
            <a:spAutoFit/>
          </a:bodyPr>
          <a:lstStyle/>
          <a:p>
            <a:r>
              <a:rPr lang="en-US" sz="750" dirty="0">
                <a:solidFill>
                  <a:srgbClr val="0070C0"/>
                </a:solidFill>
                <a:latin typeface="Graphik" panose="020B0503030202060203" pitchFamily="34" charset="0"/>
              </a:rPr>
              <a:t>Involved school</a:t>
            </a:r>
          </a:p>
        </p:txBody>
      </p:sp>
      <p:pic>
        <p:nvPicPr>
          <p:cNvPr id="44" name="Picture 43">
            <a:extLst>
              <a:ext uri="{FF2B5EF4-FFF2-40B4-BE49-F238E27FC236}">
                <a16:creationId xmlns:a16="http://schemas.microsoft.com/office/drawing/2014/main" id="{15760337-8A20-47BB-97E7-5DAF2FEF04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3510" y="2905780"/>
            <a:ext cx="541455" cy="541455"/>
          </a:xfrm>
          <a:prstGeom prst="rect">
            <a:avLst/>
          </a:prstGeom>
        </p:spPr>
      </p:pic>
      <p:sp>
        <p:nvSpPr>
          <p:cNvPr id="32" name="Footer Placeholder 5">
            <a:extLst>
              <a:ext uri="{FF2B5EF4-FFF2-40B4-BE49-F238E27FC236}">
                <a16:creationId xmlns:a16="http://schemas.microsoft.com/office/drawing/2014/main" id="{19C1AE04-A5E6-4D64-B16C-15F4A00295C3}"/>
              </a:ext>
            </a:extLst>
          </p:cNvPr>
          <p:cNvSpPr txBox="1">
            <a:spLocks/>
          </p:cNvSpPr>
          <p:nvPr/>
        </p:nvSpPr>
        <p:spPr>
          <a:xfrm>
            <a:off x="267484" y="4921956"/>
            <a:ext cx="4286249" cy="154781"/>
          </a:xfrm>
          <a:prstGeom prst="rect">
            <a:avLst/>
          </a:prstGeom>
        </p:spPr>
        <p:txBody>
          <a:bodyPr vert="horz" lIns="0" tIns="0" rIns="0" bIns="0" rtlCol="0" anchor="b" anchorCtr="0"/>
          <a:lstStyle>
            <a:defPPr>
              <a:defRPr lang="en-US"/>
            </a:defPPr>
            <a:lvl1pPr defTabSz="685800" fontAlgn="auto">
              <a:spcBef>
                <a:spcPts val="0"/>
              </a:spcBef>
              <a:spcAft>
                <a:spcPts val="0"/>
              </a:spcAft>
              <a:defRPr sz="750">
                <a:solidFill>
                  <a:prstClr val="white">
                    <a:lumMod val="65000"/>
                  </a:prstClr>
                </a:solidFill>
                <a:latin typeface="+mn-lt"/>
                <a:cs typeface="+mn-cs"/>
              </a:defRPr>
            </a:lvl1pPr>
            <a:lvl2pPr marL="342946" algn="l" rtl="0" fontAlgn="base">
              <a:spcBef>
                <a:spcPct val="0"/>
              </a:spcBef>
              <a:spcAft>
                <a:spcPct val="0"/>
              </a:spcAft>
              <a:defRPr kern="1200">
                <a:solidFill>
                  <a:schemeClr val="tx1"/>
                </a:solidFill>
                <a:latin typeface="Arial" charset="0"/>
                <a:ea typeface="+mn-ea"/>
                <a:cs typeface="Arial" charset="0"/>
              </a:defRPr>
            </a:lvl2pPr>
            <a:lvl3pPr marL="685891" algn="l" rtl="0" fontAlgn="base">
              <a:spcBef>
                <a:spcPct val="0"/>
              </a:spcBef>
              <a:spcAft>
                <a:spcPct val="0"/>
              </a:spcAft>
              <a:defRPr kern="1200">
                <a:solidFill>
                  <a:schemeClr val="tx1"/>
                </a:solidFill>
                <a:latin typeface="Arial" charset="0"/>
                <a:ea typeface="+mn-ea"/>
                <a:cs typeface="Arial" charset="0"/>
              </a:defRPr>
            </a:lvl3pPr>
            <a:lvl4pPr marL="1028837" algn="l" rtl="0" fontAlgn="base">
              <a:spcBef>
                <a:spcPct val="0"/>
              </a:spcBef>
              <a:spcAft>
                <a:spcPct val="0"/>
              </a:spcAft>
              <a:defRPr kern="1200">
                <a:solidFill>
                  <a:schemeClr val="tx1"/>
                </a:solidFill>
                <a:latin typeface="Arial" charset="0"/>
                <a:ea typeface="+mn-ea"/>
                <a:cs typeface="Arial" charset="0"/>
              </a:defRPr>
            </a:lvl4pPr>
            <a:lvl5pPr marL="1371783" algn="l" rtl="0" fontAlgn="base">
              <a:spcBef>
                <a:spcPct val="0"/>
              </a:spcBef>
              <a:spcAft>
                <a:spcPct val="0"/>
              </a:spcAft>
              <a:defRPr kern="1200">
                <a:solidFill>
                  <a:schemeClr val="tx1"/>
                </a:solidFill>
                <a:latin typeface="Arial" charset="0"/>
                <a:ea typeface="+mn-ea"/>
                <a:cs typeface="Arial" charset="0"/>
              </a:defRPr>
            </a:lvl5pPr>
            <a:lvl6pPr marL="1714729" algn="l" defTabSz="685891" rtl="0" eaLnBrk="1" latinLnBrk="0" hangingPunct="1">
              <a:defRPr kern="1200">
                <a:solidFill>
                  <a:schemeClr val="tx1"/>
                </a:solidFill>
                <a:latin typeface="Arial" charset="0"/>
                <a:ea typeface="+mn-ea"/>
                <a:cs typeface="Arial" charset="0"/>
              </a:defRPr>
            </a:lvl6pPr>
            <a:lvl7pPr marL="2057674" algn="l" defTabSz="685891" rtl="0" eaLnBrk="1" latinLnBrk="0" hangingPunct="1">
              <a:defRPr kern="1200">
                <a:solidFill>
                  <a:schemeClr val="tx1"/>
                </a:solidFill>
                <a:latin typeface="Arial" charset="0"/>
                <a:ea typeface="+mn-ea"/>
                <a:cs typeface="Arial" charset="0"/>
              </a:defRPr>
            </a:lvl7pPr>
            <a:lvl8pPr marL="2400620" algn="l" defTabSz="685891" rtl="0" eaLnBrk="1" latinLnBrk="0" hangingPunct="1">
              <a:defRPr kern="1200">
                <a:solidFill>
                  <a:schemeClr val="tx1"/>
                </a:solidFill>
                <a:latin typeface="Arial" charset="0"/>
                <a:ea typeface="+mn-ea"/>
                <a:cs typeface="Arial" charset="0"/>
              </a:defRPr>
            </a:lvl8pPr>
            <a:lvl9pPr marL="2743566" algn="l" defTabSz="685891" rtl="0" eaLnBrk="1" latinLnBrk="0" hangingPunct="1">
              <a:defRPr kern="1200">
                <a:solidFill>
                  <a:schemeClr val="tx1"/>
                </a:solidFill>
                <a:latin typeface="Arial" charset="0"/>
                <a:ea typeface="+mn-ea"/>
                <a:cs typeface="Arial" charset="0"/>
              </a:defRPr>
            </a:lvl9pPr>
          </a:lstStyle>
          <a:p>
            <a:r>
              <a:rPr lang="en-US" dirty="0"/>
              <a:t>Copyright © 2019 Accenture. All rights reserved.</a:t>
            </a:r>
          </a:p>
        </p:txBody>
      </p:sp>
      <p:pic>
        <p:nvPicPr>
          <p:cNvPr id="90" name="Picture 89">
            <a:extLst>
              <a:ext uri="{FF2B5EF4-FFF2-40B4-BE49-F238E27FC236}">
                <a16:creationId xmlns:a16="http://schemas.microsoft.com/office/drawing/2014/main" id="{5F9C4A91-A47B-4116-87D0-F48A9C2562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818" y="2905780"/>
            <a:ext cx="541455" cy="541455"/>
          </a:xfrm>
          <a:prstGeom prst="rect">
            <a:avLst/>
          </a:prstGeom>
        </p:spPr>
      </p:pic>
      <p:sp>
        <p:nvSpPr>
          <p:cNvPr id="31" name="TextBox 30">
            <a:extLst>
              <a:ext uri="{FF2B5EF4-FFF2-40B4-BE49-F238E27FC236}">
                <a16:creationId xmlns:a16="http://schemas.microsoft.com/office/drawing/2014/main" id="{3899B085-ECB3-4938-A7D4-7C68F56FF9C8}"/>
              </a:ext>
            </a:extLst>
          </p:cNvPr>
          <p:cNvSpPr txBox="1"/>
          <p:nvPr/>
        </p:nvSpPr>
        <p:spPr>
          <a:xfrm>
            <a:off x="180889" y="4577091"/>
            <a:ext cx="4891443" cy="369332"/>
          </a:xfrm>
          <a:prstGeom prst="rect">
            <a:avLst/>
          </a:prstGeom>
          <a:noFill/>
        </p:spPr>
        <p:txBody>
          <a:bodyPr wrap="square" rtlCol="0">
            <a:spAutoFit/>
          </a:bodyPr>
          <a:lstStyle/>
          <a:p>
            <a:pPr marL="396875" indent="-396875"/>
            <a:r>
              <a:rPr lang="en-US" sz="900" b="1" dirty="0"/>
              <a:t>*Note: </a:t>
            </a:r>
            <a:r>
              <a:rPr lang="en-US" sz="900" dirty="0">
                <a:solidFill>
                  <a:prstClr val="black"/>
                </a:solidFill>
              </a:rPr>
              <a:t>Forecast based on actual results as of May 2019 </a:t>
            </a:r>
            <a:r>
              <a:rPr lang="en-US" sz="900" dirty="0"/>
              <a:t>(528</a:t>
            </a:r>
            <a:r>
              <a:rPr lang="en-US" sz="900" dirty="0">
                <a:solidFill>
                  <a:prstClr val="black"/>
                </a:solidFill>
              </a:rPr>
              <a:t> teachers from 274 schools already trained in 4 months (spring round of training sessions). </a:t>
            </a:r>
            <a:endParaRPr lang="en-US" sz="900" dirty="0"/>
          </a:p>
        </p:txBody>
      </p:sp>
    </p:spTree>
    <p:extLst>
      <p:ext uri="{BB962C8B-B14F-4D97-AF65-F5344CB8AC3E}">
        <p14:creationId xmlns:p14="http://schemas.microsoft.com/office/powerpoint/2010/main" val="3212850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a7249ff9137735267271cf6681d731abd3c386"/>
  <p:tag name="ISPRING_RESOURCE_PATHS_HASH_PRESENTER" val="82532151e9c97188e16f22f45bdf5aa2725d346"/>
  <p:tag name="THINKCELLPRESENTATIONDONOTDELETE" val="&lt;?xml version=&quot;1.0&quot; encoding=&quot;UTF-16&quot; standalone=&quot;yes&quot;?&gt;&#10;&lt;root reqver=&quot;21047&quot;&gt;&lt;version val=&quot;23250&quot;/&gt;&lt;CPresentation id=&quot;1&quot;&gt;&lt;m_precDefaultNumber/&gt;&lt;m_precDefaultPercent/&gt;&lt;m_precDefaultDate/&gt;&lt;m_precDefaultYear/&gt;&lt;m_precDefaultQuarter/&gt;&lt;m_precDefaultMonth/&gt;&lt;m_precDefaultWeek/&gt;&lt;m_precDefaultDay/&gt;&lt;m_mruColor&gt;&lt;m_vecMRU length=&quot;3&quot;&gt;&lt;elem m_fUsage=&quot;1.71000000000000000000E+000&quot;&gt;&lt;m_msothmcolidx val=&quot;0&quot;/&gt;&lt;m_rgb r=&quot;0&quot; g=&quot;b0&quot; b=&quot;f0&quot;/&gt;&lt;m_ppcolschidx tagver0=&quot;23004&quot; tagname0=&quot;m_ppcolschidxUNRECOGNIZED&quot; val=&quot;0&quot;/&gt;&lt;m_nBrightness val=&quot;0&quot;/&gt;&lt;/elem&gt;&lt;elem m_fUsage=&quot;1.00000000000000000000E+000&quot;&gt;&lt;m_msothmcolidx val=&quot;0&quot;/&gt;&lt;m_rgb r=&quot;0&quot; g=&quot;22&quot; b=&quot;66&quot;/&gt;&lt;m_ppcolschidx tagver0=&quot;23004&quot; tagname0=&quot;m_ppcolschidxUNRECOGNIZED&quot; val=&quot;0&quot;/&gt;&lt;m_nBrightness val=&quot;0&quot;/&gt;&lt;/elem&gt;&lt;elem m_fUsage=&quot;7.29000000000000090000E-001&quot;&gt;&lt;m_msothmcolidx val=&quot;0&quot;/&gt;&lt;m_rgb r=&quot;1c&quot; g=&quot;66&quot; b=&quot;ff&quot;/&gt;&lt;m_ppcolschidx tagver0=&quot;23004&quot; tagname0=&quot;m_ppcolschidxUNRECOGNIZED&quot; val=&quot;0&quot;/&gt;&lt;m_nBrightness val=&quot;0&quot;/&gt;&lt;/elem&gt;&lt;/m_vecMRU&gt;&lt;/m_mruColor&gt;&lt;/CPresentation&gt;&lt;/root&gt;"/>
  <p:tag name="THINKCELLUNDODONOTDELETE" val="0"/>
  <p:tag name="TEXTBOX" val="Tex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olor_Bottom_16-9_03_2013">
  <a:themeElements>
    <a:clrScheme name="Accenture I&amp;D Reflections">
      <a:dk1>
        <a:srgbClr val="000000"/>
      </a:dk1>
      <a:lt1>
        <a:sysClr val="window" lastClr="FFFFFF"/>
      </a:lt1>
      <a:dk2>
        <a:srgbClr val="1F497D"/>
      </a:dk2>
      <a:lt2>
        <a:srgbClr val="E3DEDC"/>
      </a:lt2>
      <a:accent1>
        <a:srgbClr val="FF0000"/>
      </a:accent1>
      <a:accent2>
        <a:srgbClr val="2F539C"/>
      </a:accent2>
      <a:accent3>
        <a:srgbClr val="551155"/>
      </a:accent3>
      <a:accent4>
        <a:srgbClr val="88DD00"/>
      </a:accent4>
      <a:accent5>
        <a:srgbClr val="00AA99"/>
      </a:accent5>
      <a:accent6>
        <a:srgbClr val="FFDD00"/>
      </a:accent6>
      <a:hlink>
        <a:srgbClr val="0033CC"/>
      </a:hlink>
      <a:folHlink>
        <a:srgbClr val="992222"/>
      </a:folHlink>
    </a:clrScheme>
    <a:fontScheme name="Accen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ccenture_Straws_16-9[1]" id="{DCB98F1A-258D-4BCF-AF96-DE5AA715CD28}" vid="{584BE20D-FC7F-442F-B090-112F3AE722EB}"/>
    </a:ext>
  </a:extLst>
</a:theme>
</file>

<file path=ppt/theme/theme2.xml><?xml version="1.0" encoding="utf-8"?>
<a:theme xmlns:a="http://schemas.openxmlformats.org/drawingml/2006/main" name="1_Content Layout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B20C05C2-E4F9-413F-B83B-EFE7D88550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Accenture_Straws_16-9[1]</Template>
  <TotalTime>0</TotalTime>
  <Words>3927</Words>
  <Application>Microsoft Office PowerPoint</Application>
  <PresentationFormat>On-screen Show (16:9)</PresentationFormat>
  <Paragraphs>508</Paragraphs>
  <Slides>31</Slides>
  <Notes>27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2" baseType="lpstr">
      <vt:lpstr>Arial</vt:lpstr>
      <vt:lpstr>Arial Unicode MS</vt:lpstr>
      <vt:lpstr>Gotham Black Italic</vt:lpstr>
      <vt:lpstr>Graphik</vt:lpstr>
      <vt:lpstr>Graphik Black</vt:lpstr>
      <vt:lpstr>Graphik Regular</vt:lpstr>
      <vt:lpstr>Graphik Super</vt:lpstr>
      <vt:lpstr>Wingdings</vt:lpstr>
      <vt:lpstr>2_Color_Bottom_16-9_03_2013</vt:lpstr>
      <vt:lpstr>1_Content Layouts</vt:lpstr>
      <vt:lpstr>think-cell Slide</vt:lpstr>
      <vt:lpstr>PowerPoint Presentation</vt:lpstr>
      <vt:lpstr>PowerPoint Presentation</vt:lpstr>
      <vt:lpstr>PowerPoint Presentation</vt:lpstr>
      <vt:lpstr>Skills to Succeed At Accenture   </vt:lpstr>
      <vt:lpstr>NEW SKILLS NOW   </vt:lpstr>
      <vt:lpstr>FUTURE OF WORK IN DIGITAL ECONOMY   </vt:lpstr>
      <vt:lpstr>Are Slovak schools prepared to build  tech know how of our kids?</vt:lpstr>
      <vt:lpstr>Can We change how Computer science  is taught  in Slovakia?</vt:lpstr>
      <vt:lpstr>PowerPoint Presentation</vt:lpstr>
      <vt:lpstr>PowerPoint Presentation</vt:lpstr>
      <vt:lpstr>Project Delivery Approach Summary</vt:lpstr>
      <vt:lpstr>Why USING Code.org CURRICULUM </vt:lpstr>
      <vt:lpstr>Teach the teacher Approach </vt:lpstr>
      <vt:lpstr>Pilot-rollout Approach </vt:lpstr>
      <vt:lpstr>Support adoption into teaching practice </vt:lpstr>
      <vt:lpstr>partners ecosystem </vt:lpstr>
      <vt:lpstr>VOLUNTEERS ENGAGEMENT</vt:lpstr>
      <vt:lpstr>Impact Measurement </vt:lpstr>
      <vt:lpstr>PowerPoint Presentation</vt:lpstr>
      <vt:lpstr>Going Big  in 2019 </vt:lpstr>
      <vt:lpstr>teachers feedback</vt:lpstr>
      <vt:lpstr>pupils feedback</vt:lpstr>
      <vt:lpstr>Code.org Feedback</vt:lpstr>
      <vt:lpstr>PowerPoint Presentation</vt:lpstr>
      <vt:lpstr>Appendix</vt:lpstr>
      <vt:lpstr>External recognition and promotion </vt:lpstr>
      <vt:lpstr>Online and Social Media presence Examples    </vt:lpstr>
      <vt:lpstr>Collaboration across Accenture </vt:lpstr>
      <vt:lpstr>local CC strategy for Digital skills Building</vt:lpstr>
      <vt:lpstr>NEW SKILLS NOW FRAMEWORK</vt:lpstr>
      <vt:lpstr>Useful Links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2017-02-16T15:07:50Z</dcterms:created>
  <dcterms:modified xsi:type="dcterms:W3CDTF">2019-06-04T08:59:47Z</dcterms:modified>
</cp:coreProperties>
</file>