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59" r:id="rId5"/>
    <p:sldId id="260" r:id="rId6"/>
    <p:sldId id="272" r:id="rId7"/>
    <p:sldId id="273" r:id="rId8"/>
    <p:sldId id="282" r:id="rId9"/>
    <p:sldId id="262" r:id="rId10"/>
    <p:sldId id="927" r:id="rId11"/>
    <p:sldId id="928" r:id="rId12"/>
    <p:sldId id="929" r:id="rId13"/>
    <p:sldId id="930" r:id="rId14"/>
    <p:sldId id="931" r:id="rId15"/>
    <p:sldId id="932" r:id="rId16"/>
    <p:sldId id="933" r:id="rId17"/>
    <p:sldId id="934" r:id="rId18"/>
    <p:sldId id="935" r:id="rId19"/>
    <p:sldId id="936" r:id="rId20"/>
    <p:sldId id="937" r:id="rId21"/>
    <p:sldId id="938" r:id="rId22"/>
    <p:sldId id="939" r:id="rId23"/>
    <p:sldId id="919" r:id="rId24"/>
    <p:sldId id="921" r:id="rId25"/>
    <p:sldId id="922" r:id="rId26"/>
    <p:sldId id="923" r:id="rId27"/>
    <p:sldId id="271" r:id="rId28"/>
    <p:sldId id="924" r:id="rId29"/>
    <p:sldId id="261" r:id="rId30"/>
    <p:sldId id="925" r:id="rId31"/>
    <p:sldId id="263" r:id="rId32"/>
    <p:sldId id="264" r:id="rId33"/>
    <p:sldId id="265" r:id="rId34"/>
    <p:sldId id="926" r:id="rId35"/>
    <p:sldId id="268" r:id="rId36"/>
    <p:sldId id="269" r:id="rId37"/>
    <p:sldId id="270" r:id="rId38"/>
    <p:sldId id="267" r:id="rId39"/>
    <p:sldId id="26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e Populus" initials="" lastIdx="2" clrIdx="0"/>
  <p:cmAuthor id="2" name="Martins" initials="M" lastIdx="1" clrIdx="1">
    <p:extLst>
      <p:ext uri="{19B8F6BF-5375-455C-9EA6-DF929625EA0E}">
        <p15:presenceInfo xmlns:p15="http://schemas.microsoft.com/office/powerpoint/2012/main" userId="Martin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snapToGrid="0">
      <p:cViewPr varScale="1">
        <p:scale>
          <a:sx n="67" d="100"/>
          <a:sy n="67" d="100"/>
        </p:scale>
        <p:origin x="59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2-04T17:10:52.089" idx="1">
    <p:pos x="7077" y="683"/>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974DCF-49F4-4830-9773-C38BBDAFE416}" type="datetimeFigureOut">
              <a:rPr lang="en-GB" smtClean="0"/>
              <a:t>06/02/2019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F24B96-74CE-4A5A-B116-A6DCAB96AE0A}" type="slidenum">
              <a:rPr lang="en-GB" smtClean="0"/>
              <a:t>‹#›</a:t>
            </a:fld>
            <a:endParaRPr lang="en-GB"/>
          </a:p>
        </p:txBody>
      </p:sp>
    </p:spTree>
    <p:extLst>
      <p:ext uri="{BB962C8B-B14F-4D97-AF65-F5344CB8AC3E}">
        <p14:creationId xmlns:p14="http://schemas.microsoft.com/office/powerpoint/2010/main" val="781982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A499C-52F9-439E-910B-3C1D8FAE06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973C4D4-8E5B-4988-AC05-E9C2F35586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DB8446D-6A0C-4ED7-AEBA-CA5B8DBD0219}"/>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5" name="Footer Placeholder 4">
            <a:extLst>
              <a:ext uri="{FF2B5EF4-FFF2-40B4-BE49-F238E27FC236}">
                <a16:creationId xmlns:a16="http://schemas.microsoft.com/office/drawing/2014/main" id="{F52D93A3-0EFD-4D34-A8F4-B79D55ABF7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C3100C-53A4-46E9-BE25-6AF48A44CF4A}"/>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4291807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8863-23A4-4416-A4A3-B459BCEEA0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01F81C-81EF-4408-BD05-DA310ACF9D2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17E7A4C-3C24-4831-A3BB-EBBF5F104D8E}"/>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5" name="Footer Placeholder 4">
            <a:extLst>
              <a:ext uri="{FF2B5EF4-FFF2-40B4-BE49-F238E27FC236}">
                <a16:creationId xmlns:a16="http://schemas.microsoft.com/office/drawing/2014/main" id="{70562084-D43F-48DD-A930-B483BDB3A2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F80FD9-E9F1-47F3-89D7-D6E84FAAB35E}"/>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120698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BCB4F8-4D9E-4C7E-9B7F-354329D46C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0480934-A545-49C8-A960-F6E5814E6F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9BCEF2-922A-454D-9C1F-602AEE82DE70}"/>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5" name="Footer Placeholder 4">
            <a:extLst>
              <a:ext uri="{FF2B5EF4-FFF2-40B4-BE49-F238E27FC236}">
                <a16:creationId xmlns:a16="http://schemas.microsoft.com/office/drawing/2014/main" id="{1711DF07-A311-4EB6-BEDD-0E25A0CAE7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A2424F-BE34-42D7-8196-9F3BC3579348}"/>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3895068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33055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9607E-B844-42A5-9141-93A0F6D5FC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27FEE3-9AFF-4C04-AB2B-B92EC5E0522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B600E2-5E47-4237-A5A2-A8DD509FBEE9}"/>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5" name="Footer Placeholder 4">
            <a:extLst>
              <a:ext uri="{FF2B5EF4-FFF2-40B4-BE49-F238E27FC236}">
                <a16:creationId xmlns:a16="http://schemas.microsoft.com/office/drawing/2014/main" id="{534CCC75-F231-401E-B6BC-E95935E5F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43A9C9-4364-4CA2-87BD-671F7E410572}"/>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339187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7CC13-5484-4FAC-9FF0-62AD0DCC45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A7D092F-20B4-4029-9BE9-F6C326E174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7107E3D-DF06-4A0C-A646-5500B379954F}"/>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5" name="Footer Placeholder 4">
            <a:extLst>
              <a:ext uri="{FF2B5EF4-FFF2-40B4-BE49-F238E27FC236}">
                <a16:creationId xmlns:a16="http://schemas.microsoft.com/office/drawing/2014/main" id="{753808A8-EEB6-42E8-9B5B-5A2F394BC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F06FAE-3899-4FF8-80ED-E369E04A1FD6}"/>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3209927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75AD1-C0E5-4A75-9027-855CE93E829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88A9115-3F7F-4F16-B5A8-131636670F5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B54F7DB-895C-48DD-8AB5-98AF89DB2A1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6F9A73E-769F-4D4D-88A1-FB51259A3C6C}"/>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6" name="Footer Placeholder 5">
            <a:extLst>
              <a:ext uri="{FF2B5EF4-FFF2-40B4-BE49-F238E27FC236}">
                <a16:creationId xmlns:a16="http://schemas.microsoft.com/office/drawing/2014/main" id="{7758C357-15C9-4DE0-A023-330874BF1D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81ADE46-81EB-4FD6-8420-C36EAE86B797}"/>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2003693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D78B4-3788-48E4-B8C1-DE6440EB4A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1B79179-FA89-455D-B0F7-C59DEC10D5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03E557-8E86-4FEC-BD5D-7976B3F643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781D8A-A256-4C5D-8669-5377359F6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73D5F52-E2FF-49C8-B0C4-7B11D78A58E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86A16-00B8-44E7-AC2E-A3BDC9ECA703}"/>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8" name="Footer Placeholder 7">
            <a:extLst>
              <a:ext uri="{FF2B5EF4-FFF2-40B4-BE49-F238E27FC236}">
                <a16:creationId xmlns:a16="http://schemas.microsoft.com/office/drawing/2014/main" id="{A6C33C54-96B2-4083-9528-8CA43179E3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B1A30D-B4C6-4E26-93CD-ABBADCCF759D}"/>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80558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1877E-7F12-4E6B-ADB4-745BEA6C9E3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29E7C37-C1F4-4478-B389-3D564A7E7F1D}"/>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4" name="Footer Placeholder 3">
            <a:extLst>
              <a:ext uri="{FF2B5EF4-FFF2-40B4-BE49-F238E27FC236}">
                <a16:creationId xmlns:a16="http://schemas.microsoft.com/office/drawing/2014/main" id="{FFB2902A-AD79-48E4-AF41-120F0B0E4EB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E2C003-FA50-4EFE-B347-C1E6DF112149}"/>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116184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CEB411-2859-401E-BE1C-7472F9FFBBBB}"/>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3" name="Footer Placeholder 2">
            <a:extLst>
              <a:ext uri="{FF2B5EF4-FFF2-40B4-BE49-F238E27FC236}">
                <a16:creationId xmlns:a16="http://schemas.microsoft.com/office/drawing/2014/main" id="{45617EF1-2496-4CE1-9DC8-A587EEFF380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F80D37-0D84-4DF5-BFE6-90F2741F5860}"/>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279313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7F6ED-3A76-4D8E-AB14-175833DAF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FEABEDF-30F1-4210-B55B-C7B93D240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7AAA05D-98BC-47F2-A056-591B1F166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1A4D19-4323-4ACA-97CE-E5564F9D023B}"/>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6" name="Footer Placeholder 5">
            <a:extLst>
              <a:ext uri="{FF2B5EF4-FFF2-40B4-BE49-F238E27FC236}">
                <a16:creationId xmlns:a16="http://schemas.microsoft.com/office/drawing/2014/main" id="{DB2B50E7-CCB7-4D4E-A6DF-133820DF67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EAFE02-E7D7-4C94-BAFC-8062FBCAFA61}"/>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236418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583AC-A287-4E24-9551-25550BD13C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51FCE0-D4E5-403B-85E4-780D094C6A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0D1CBC9-54A9-4980-8F3F-0F29D4AD9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4C4F0A0-7CCE-459F-A17F-EE2A186D8406}"/>
              </a:ext>
            </a:extLst>
          </p:cNvPr>
          <p:cNvSpPr>
            <a:spLocks noGrp="1"/>
          </p:cNvSpPr>
          <p:nvPr>
            <p:ph type="dt" sz="half" idx="10"/>
          </p:nvPr>
        </p:nvSpPr>
        <p:spPr/>
        <p:txBody>
          <a:bodyPr/>
          <a:lstStyle/>
          <a:p>
            <a:fld id="{B1D3ACEB-C7A5-4551-A4FE-1DB22389EE9C}" type="datetimeFigureOut">
              <a:rPr lang="en-GB" smtClean="0"/>
              <a:t>06/02/2019</a:t>
            </a:fld>
            <a:endParaRPr lang="en-GB"/>
          </a:p>
        </p:txBody>
      </p:sp>
      <p:sp>
        <p:nvSpPr>
          <p:cNvPr id="6" name="Footer Placeholder 5">
            <a:extLst>
              <a:ext uri="{FF2B5EF4-FFF2-40B4-BE49-F238E27FC236}">
                <a16:creationId xmlns:a16="http://schemas.microsoft.com/office/drawing/2014/main" id="{403DF856-7AF7-45F2-8EF7-F1D74E4E77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2079E2-6CEC-4FFC-BF1F-D5C436D147EE}"/>
              </a:ext>
            </a:extLst>
          </p:cNvPr>
          <p:cNvSpPr>
            <a:spLocks noGrp="1"/>
          </p:cNvSpPr>
          <p:nvPr>
            <p:ph type="sldNum" sz="quarter" idx="12"/>
          </p:nvPr>
        </p:nvSpPr>
        <p:spPr/>
        <p:txBody>
          <a:bodyPr/>
          <a:lstStyle/>
          <a:p>
            <a:fld id="{FB09A540-4002-43D9-B4BE-9A5A825811C0}" type="slidenum">
              <a:rPr lang="en-GB" smtClean="0"/>
              <a:t>‹#›</a:t>
            </a:fld>
            <a:endParaRPr lang="en-GB"/>
          </a:p>
        </p:txBody>
      </p:sp>
    </p:spTree>
    <p:extLst>
      <p:ext uri="{BB962C8B-B14F-4D97-AF65-F5344CB8AC3E}">
        <p14:creationId xmlns:p14="http://schemas.microsoft.com/office/powerpoint/2010/main" val="32703054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7FA077-B40B-44E7-81FA-02E717BB7A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93CA62-4701-4B08-85A3-88C26828ED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BAC0EC-7986-471D-A6D2-89AE90DBE2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D3ACEB-C7A5-4551-A4FE-1DB22389EE9C}" type="datetimeFigureOut">
              <a:rPr lang="en-GB" smtClean="0"/>
              <a:t>06/02/2019</a:t>
            </a:fld>
            <a:endParaRPr lang="en-GB"/>
          </a:p>
        </p:txBody>
      </p:sp>
      <p:sp>
        <p:nvSpPr>
          <p:cNvPr id="5" name="Footer Placeholder 4">
            <a:extLst>
              <a:ext uri="{FF2B5EF4-FFF2-40B4-BE49-F238E27FC236}">
                <a16:creationId xmlns:a16="http://schemas.microsoft.com/office/drawing/2014/main" id="{2A53363F-98EC-4E38-8698-7457D5A559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272424C-57A6-462C-A46B-95D32D9D8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9A540-4002-43D9-B4BE-9A5A825811C0}" type="slidenum">
              <a:rPr lang="en-GB" smtClean="0"/>
              <a:t>‹#›</a:t>
            </a:fld>
            <a:endParaRPr lang="en-GB"/>
          </a:p>
        </p:txBody>
      </p:sp>
    </p:spTree>
    <p:extLst>
      <p:ext uri="{BB962C8B-B14F-4D97-AF65-F5344CB8AC3E}">
        <p14:creationId xmlns:p14="http://schemas.microsoft.com/office/powerpoint/2010/main" val="13129511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businessdictionary.com/definition/poverty.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mailto:sociSDGs@gmail.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vecumsnavskerslis.lv/lv/1modula-programma"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3AB7-3A06-4A56-AD30-3BE15A5F195C}"/>
              </a:ext>
            </a:extLst>
          </p:cNvPr>
          <p:cNvSpPr>
            <a:spLocks noGrp="1"/>
          </p:cNvSpPr>
          <p:nvPr>
            <p:ph type="ctrTitle"/>
          </p:nvPr>
        </p:nvSpPr>
        <p:spPr>
          <a:xfrm>
            <a:off x="3364523" y="1122363"/>
            <a:ext cx="6283570" cy="1749791"/>
          </a:xfrm>
        </p:spPr>
        <p:txBody>
          <a:bodyPr/>
          <a:lstStyle/>
          <a:p>
            <a:endParaRPr lang="en-GB" dirty="0"/>
          </a:p>
        </p:txBody>
      </p:sp>
      <p:sp>
        <p:nvSpPr>
          <p:cNvPr id="3" name="Subtitle 2">
            <a:extLst>
              <a:ext uri="{FF2B5EF4-FFF2-40B4-BE49-F238E27FC236}">
                <a16:creationId xmlns:a16="http://schemas.microsoft.com/office/drawing/2014/main" id="{D34EC64D-A5A8-4880-BEE9-412EDBC52039}"/>
              </a:ext>
            </a:extLst>
          </p:cNvPr>
          <p:cNvSpPr>
            <a:spLocks noGrp="1"/>
          </p:cNvSpPr>
          <p:nvPr>
            <p:ph type="subTitle" idx="1"/>
          </p:nvPr>
        </p:nvSpPr>
        <p:spPr>
          <a:xfrm>
            <a:off x="3575538" y="3602038"/>
            <a:ext cx="5099539" cy="1216147"/>
          </a:xfrm>
        </p:spPr>
        <p:txBody>
          <a:bodyPr/>
          <a:lstStyle/>
          <a:p>
            <a:endParaRPr lang="en-GB" dirty="0"/>
          </a:p>
        </p:txBody>
      </p:sp>
      <p:pic>
        <p:nvPicPr>
          <p:cNvPr id="4" name="Attēls 3">
            <a:extLst>
              <a:ext uri="{FF2B5EF4-FFF2-40B4-BE49-F238E27FC236}">
                <a16:creationId xmlns:a16="http://schemas.microsoft.com/office/drawing/2014/main" id="{F87F08A1-1556-4151-A448-9224A740E371}"/>
              </a:ext>
            </a:extLst>
          </p:cNvPr>
          <p:cNvPicPr>
            <a:picLocks noChangeAspect="1"/>
          </p:cNvPicPr>
          <p:nvPr/>
        </p:nvPicPr>
        <p:blipFill>
          <a:blip r:embed="rId2"/>
          <a:stretch>
            <a:fillRect/>
          </a:stretch>
        </p:blipFill>
        <p:spPr>
          <a:xfrm>
            <a:off x="1468852" y="152979"/>
            <a:ext cx="9254295" cy="6552041"/>
          </a:xfrm>
          <a:prstGeom prst="rect">
            <a:avLst/>
          </a:prstGeom>
        </p:spPr>
      </p:pic>
    </p:spTree>
    <p:extLst>
      <p:ext uri="{BB962C8B-B14F-4D97-AF65-F5344CB8AC3E}">
        <p14:creationId xmlns:p14="http://schemas.microsoft.com/office/powerpoint/2010/main" val="968407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Shape 128"/>
          <p:cNvSpPr>
            <a:spLocks noGrp="1"/>
          </p:cNvSpPr>
          <p:nvPr>
            <p:ph type="ctrTitle"/>
          </p:nvPr>
        </p:nvSpPr>
        <p:spPr>
          <a:prstGeom prst="rect">
            <a:avLst/>
          </a:prstGeom>
        </p:spPr>
        <p:txBody>
          <a:bodyPr/>
          <a:lstStyle/>
          <a:p>
            <a:endParaRPr/>
          </a:p>
        </p:txBody>
      </p:sp>
      <p:sp>
        <p:nvSpPr>
          <p:cNvPr id="129" name="Shape 129"/>
          <p:cNvSpPr>
            <a:spLocks noGrp="1"/>
          </p:cNvSpPr>
          <p:nvPr>
            <p:ph type="subTitle" sz="quarter" idx="1"/>
          </p:nvPr>
        </p:nvSpPr>
        <p:spPr>
          <a:xfrm>
            <a:off x="6395632" y="3989861"/>
            <a:ext cx="3406188" cy="1763021"/>
          </a:xfrm>
          <a:prstGeom prst="rect">
            <a:avLst/>
          </a:prstGeom>
        </p:spPr>
        <p:txBody>
          <a:bodyPr/>
          <a:lstStyle/>
          <a:p>
            <a:pPr marL="257165" lvl="1" indent="-257165" algn="r" defTabSz="316100">
              <a:lnSpc>
                <a:spcPct val="115000"/>
              </a:lnSpc>
              <a:spcBef>
                <a:spcPts val="703"/>
              </a:spcBef>
              <a:defRPr sz="1300" b="1">
                <a:solidFill>
                  <a:srgbClr val="4F81BD"/>
                </a:solidFill>
                <a:uFill>
                  <a:solidFill>
                    <a:srgbClr val="4F81BD"/>
                  </a:solidFill>
                </a:uFill>
                <a:latin typeface="Cambria"/>
                <a:ea typeface="Cambria"/>
                <a:cs typeface="Cambria"/>
                <a:sym typeface="Cambria"/>
              </a:defRPr>
            </a:pPr>
            <a:r>
              <a:rPr sz="773" dirty="0">
                <a:solidFill>
                  <a:srgbClr val="00000A"/>
                </a:solidFill>
                <a:uFill>
                  <a:solidFill>
                    <a:srgbClr val="00000A"/>
                  </a:solidFill>
                </a:uFill>
                <a:latin typeface="Calibri"/>
                <a:ea typeface="Calibri"/>
                <a:cs typeface="Calibri"/>
                <a:sym typeface="Calibri"/>
              </a:rPr>
              <a:t>I</a:t>
            </a:r>
            <a:r>
              <a:rPr sz="1406" dirty="0">
                <a:solidFill>
                  <a:srgbClr val="00000A"/>
                </a:solidFill>
                <a:uFill>
                  <a:solidFill>
                    <a:srgbClr val="00000A"/>
                  </a:solidFill>
                </a:uFill>
                <a:latin typeface="Calibri"/>
                <a:ea typeface="Calibri"/>
                <a:cs typeface="Calibri"/>
                <a:sym typeface="Calibri"/>
              </a:rPr>
              <a:t>nternational seminar</a:t>
            </a:r>
            <a:endParaRPr sz="1406" dirty="0"/>
          </a:p>
          <a:p>
            <a:pPr algn="r" defTabSz="316100">
              <a:lnSpc>
                <a:spcPct val="115000"/>
              </a:lnSpc>
              <a:spcBef>
                <a:spcPts val="422"/>
              </a:spcBef>
              <a:defRPr sz="2000">
                <a:uFill>
                  <a:solidFill>
                    <a:srgbClr val="000000"/>
                  </a:solidFill>
                </a:uFill>
                <a:latin typeface="Calibri"/>
                <a:ea typeface="Calibri"/>
                <a:cs typeface="Calibri"/>
                <a:sym typeface="Calibri"/>
              </a:defRPr>
            </a:pPr>
            <a:r>
              <a:rPr b="1" dirty="0"/>
              <a:t>Sustainable Development Goals in the Activities of NGOs</a:t>
            </a:r>
            <a:endParaRPr i="1" dirty="0"/>
          </a:p>
        </p:txBody>
      </p:sp>
      <p:pic>
        <p:nvPicPr>
          <p:cNvPr id="130" name="Bilde_ziņojums.jpg"/>
          <p:cNvPicPr>
            <a:picLocks noChangeAspect="1"/>
          </p:cNvPicPr>
          <p:nvPr/>
        </p:nvPicPr>
        <p:blipFill>
          <a:blip r:embed="rId2">
            <a:extLst/>
          </a:blip>
          <a:stretch>
            <a:fillRect/>
          </a:stretch>
        </p:blipFill>
        <p:spPr>
          <a:xfrm>
            <a:off x="1879563" y="457265"/>
            <a:ext cx="4204166" cy="5943471"/>
          </a:xfrm>
          <a:prstGeom prst="rect">
            <a:avLst/>
          </a:prstGeom>
          <a:ln w="12700">
            <a:miter lim="400000"/>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p:cNvSpPr>
          <p:nvPr>
            <p:ph type="title"/>
          </p:nvPr>
        </p:nvSpPr>
        <p:spPr>
          <a:prstGeom prst="rect">
            <a:avLst/>
          </a:prstGeom>
        </p:spPr>
        <p:txBody>
          <a:bodyPr/>
          <a:lstStyle/>
          <a:p>
            <a:endParaRPr/>
          </a:p>
        </p:txBody>
      </p:sp>
      <p:sp>
        <p:nvSpPr>
          <p:cNvPr id="133" name="Shape 133"/>
          <p:cNvSpPr>
            <a:spLocks noGrp="1"/>
          </p:cNvSpPr>
          <p:nvPr>
            <p:ph type="body" idx="1"/>
          </p:nvPr>
        </p:nvSpPr>
        <p:spPr>
          <a:prstGeom prst="rect">
            <a:avLst/>
          </a:prstGeom>
        </p:spPr>
        <p:txBody>
          <a:bodyPr>
            <a:normAutofit fontScale="92500"/>
          </a:bodyPr>
          <a:lstStyle/>
          <a:p>
            <a:pPr marL="293776" indent="-293776" defTabSz="386106">
              <a:spcBef>
                <a:spcPts val="2742"/>
              </a:spcBef>
              <a:defRPr sz="3384"/>
            </a:pPr>
            <a:r>
              <a:t>Established in 2004 when joined EU - from receiver to donor</a:t>
            </a:r>
          </a:p>
          <a:p>
            <a:pPr marL="293776" indent="-293776" defTabSz="386106">
              <a:spcBef>
                <a:spcPts val="2742"/>
              </a:spcBef>
              <a:defRPr sz="3384"/>
            </a:pPr>
            <a:r>
              <a:t>Main areas - development cooperation and global education</a:t>
            </a:r>
          </a:p>
          <a:p>
            <a:pPr marL="293776" indent="-293776" defTabSz="386106">
              <a:spcBef>
                <a:spcPts val="2742"/>
              </a:spcBef>
              <a:defRPr sz="3384"/>
            </a:pPr>
            <a:r>
              <a:t>In 2018 - 35 members - small rural and networks, wide areas of topics </a:t>
            </a:r>
          </a:p>
          <a:p>
            <a:pPr marL="293776" indent="-293776" defTabSz="386106">
              <a:spcBef>
                <a:spcPts val="2742"/>
              </a:spcBef>
              <a:defRPr sz="3384"/>
            </a:pPr>
            <a:r>
              <a:t>Work in development cooperation - maturity</a:t>
            </a:r>
          </a:p>
          <a:p>
            <a:pPr marL="293776" indent="-293776" defTabSz="386106">
              <a:spcBef>
                <a:spcPts val="2742"/>
              </a:spcBef>
              <a:defRPr sz="3384"/>
            </a:pPr>
            <a:r>
              <a:t>Many projects - global education and communication</a:t>
            </a:r>
          </a:p>
        </p:txBody>
      </p:sp>
      <p:pic>
        <p:nvPicPr>
          <p:cNvPr id="134" name="logo balts.jpg"/>
          <p:cNvPicPr>
            <a:picLocks noChangeAspect="1"/>
          </p:cNvPicPr>
          <p:nvPr/>
        </p:nvPicPr>
        <p:blipFill>
          <a:blip r:embed="rId2">
            <a:extLst/>
          </a:blip>
          <a:stretch>
            <a:fillRect/>
          </a:stretch>
        </p:blipFill>
        <p:spPr>
          <a:xfrm>
            <a:off x="3959382" y="391888"/>
            <a:ext cx="4476196" cy="1359350"/>
          </a:xfrm>
          <a:prstGeom prst="rect">
            <a:avLst/>
          </a:prstGeom>
          <a:ln w="12700">
            <a:miter lim="400000"/>
          </a:ln>
        </p:spPr>
      </p:pic>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p:cNvSpPr>
          <p:nvPr>
            <p:ph type="title"/>
          </p:nvPr>
        </p:nvSpPr>
        <p:spPr>
          <a:prstGeom prst="rect">
            <a:avLst/>
          </a:prstGeom>
        </p:spPr>
        <p:txBody>
          <a:bodyPr/>
          <a:lstStyle/>
          <a:p>
            <a:r>
              <a:t>Why SDGs</a:t>
            </a:r>
          </a:p>
        </p:txBody>
      </p:sp>
      <p:sp>
        <p:nvSpPr>
          <p:cNvPr id="137" name="Shape 137"/>
          <p:cNvSpPr>
            <a:spLocks noGrp="1"/>
          </p:cNvSpPr>
          <p:nvPr>
            <p:ph type="body" idx="1"/>
          </p:nvPr>
        </p:nvSpPr>
        <p:spPr>
          <a:prstGeom prst="rect">
            <a:avLst/>
          </a:prstGeom>
        </p:spPr>
        <p:txBody>
          <a:bodyPr/>
          <a:lstStyle/>
          <a:p>
            <a:r>
              <a:t>In 2014 - post2015 process at global level and sub-grant for advocacy plan at national level</a:t>
            </a:r>
          </a:p>
          <a:p>
            <a:r>
              <a:t>Joined forces with environmental NGOs</a:t>
            </a:r>
          </a:p>
          <a:p>
            <a:r>
              <a:t>How to apply nationaly - “everything is ok”</a:t>
            </a:r>
          </a:p>
          <a:p>
            <a:r>
              <a:t>Established working group with external experts - how to mainstream in other projects</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prstGeom prst="rect">
            <a:avLst/>
          </a:prstGeom>
        </p:spPr>
        <p:txBody>
          <a:bodyPr/>
          <a:lstStyle>
            <a:lvl1pPr defTabSz="566674">
              <a:defRPr sz="7760"/>
            </a:lvl1pPr>
          </a:lstStyle>
          <a:p>
            <a:r>
              <a:t>Phase 1 - mainstreaming</a:t>
            </a:r>
          </a:p>
        </p:txBody>
      </p:sp>
      <p:sp>
        <p:nvSpPr>
          <p:cNvPr id="140" name="Shape 140"/>
          <p:cNvSpPr>
            <a:spLocks noGrp="1"/>
          </p:cNvSpPr>
          <p:nvPr>
            <p:ph type="body" idx="1"/>
          </p:nvPr>
        </p:nvSpPr>
        <p:spPr>
          <a:prstGeom prst="rect">
            <a:avLst/>
          </a:prstGeom>
        </p:spPr>
        <p:txBody>
          <a:bodyPr>
            <a:normAutofit fontScale="92500" lnSpcReduction="10000"/>
          </a:bodyPr>
          <a:lstStyle/>
          <a:p>
            <a:pPr marL="253148" indent="-253148" defTabSz="332708">
              <a:spcBef>
                <a:spcPts val="2391"/>
              </a:spcBef>
              <a:defRPr sz="2916"/>
            </a:pPr>
            <a:r>
              <a:t>glocalisation methodology</a:t>
            </a:r>
          </a:p>
          <a:p>
            <a:pPr marL="253148" indent="-253148" defTabSz="332708">
              <a:spcBef>
                <a:spcPts val="2391"/>
              </a:spcBef>
              <a:defRPr sz="2916"/>
            </a:pPr>
            <a:r>
              <a:t>regional discussions with Union of                                         Local Governments - localising SDGs</a:t>
            </a:r>
          </a:p>
          <a:p>
            <a:pPr marL="253148" indent="-253148" defTabSz="332708">
              <a:spcBef>
                <a:spcPts val="2391"/>
              </a:spcBef>
              <a:defRPr sz="2916"/>
            </a:pPr>
            <a:r>
              <a:t>training for youth in regions</a:t>
            </a:r>
          </a:p>
          <a:p>
            <a:pPr marL="253148" indent="-253148" defTabSz="332708">
              <a:spcBef>
                <a:spcPts val="2391"/>
              </a:spcBef>
              <a:defRPr sz="2916"/>
            </a:pPr>
            <a:r>
              <a:t>gathering materials - web page,                                       guidelines for teachers</a:t>
            </a:r>
          </a:p>
          <a:p>
            <a:pPr marL="253148" indent="-253148" defTabSz="332708">
              <a:spcBef>
                <a:spcPts val="2391"/>
              </a:spcBef>
              <a:defRPr sz="2916"/>
            </a:pPr>
            <a:r>
              <a:t>explaining through topics - fast fashion</a:t>
            </a:r>
          </a:p>
          <a:p>
            <a:pPr marL="253148" indent="-253148" defTabSz="332708">
              <a:spcBef>
                <a:spcPts val="2391"/>
              </a:spcBef>
              <a:defRPr sz="2916"/>
            </a:pPr>
            <a:r>
              <a:t>for different audiences - social workers, teachers, private sector</a:t>
            </a:r>
          </a:p>
        </p:txBody>
      </p:sp>
      <p:pic>
        <p:nvPicPr>
          <p:cNvPr id="141" name="1_bilde.jpg"/>
          <p:cNvPicPr>
            <a:picLocks noChangeAspect="1"/>
          </p:cNvPicPr>
          <p:nvPr/>
        </p:nvPicPr>
        <p:blipFill>
          <a:blip r:embed="rId2">
            <a:extLst/>
          </a:blip>
          <a:stretch>
            <a:fillRect/>
          </a:stretch>
        </p:blipFill>
        <p:spPr>
          <a:xfrm>
            <a:off x="6894266" y="2397065"/>
            <a:ext cx="3657649" cy="2437836"/>
          </a:xfrm>
          <a:prstGeom prst="rect">
            <a:avLst/>
          </a:prstGeom>
          <a:ln w="12700">
            <a:miter lim="400000"/>
          </a:ln>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Shape 143"/>
          <p:cNvSpPr>
            <a:spLocks noGrp="1"/>
          </p:cNvSpPr>
          <p:nvPr>
            <p:ph type="title"/>
          </p:nvPr>
        </p:nvSpPr>
        <p:spPr>
          <a:prstGeom prst="rect">
            <a:avLst/>
          </a:prstGeom>
        </p:spPr>
        <p:txBody>
          <a:bodyPr/>
          <a:lstStyle/>
          <a:p>
            <a:r>
              <a:t>Phase 2 - shock</a:t>
            </a:r>
          </a:p>
        </p:txBody>
      </p:sp>
      <p:sp>
        <p:nvSpPr>
          <p:cNvPr id="144" name="Shape 144"/>
          <p:cNvSpPr>
            <a:spLocks noGrp="1"/>
          </p:cNvSpPr>
          <p:nvPr>
            <p:ph type="body" idx="1"/>
          </p:nvPr>
        </p:nvSpPr>
        <p:spPr>
          <a:xfrm>
            <a:off x="1979414" y="892969"/>
            <a:ext cx="7804547" cy="4420195"/>
          </a:xfrm>
          <a:prstGeom prst="rect">
            <a:avLst/>
          </a:prstGeom>
        </p:spPr>
        <p:txBody>
          <a:bodyPr/>
          <a:lstStyle/>
          <a:p>
            <a:r>
              <a:t>In autumn of 2017 - VNR will be presented in 2018</a:t>
            </a:r>
          </a:p>
          <a:p>
            <a:r>
              <a:t>So many international processes, events, competent experts, suggestions and guidelines</a:t>
            </a:r>
          </a:p>
          <a:p>
            <a:r>
              <a:t>Systematization of information and digging deeper</a:t>
            </a:r>
          </a:p>
          <a:p>
            <a:r>
              <a:t>There is NO external answer</a:t>
            </a:r>
          </a:p>
        </p:txBody>
      </p:sp>
      <p:pic>
        <p:nvPicPr>
          <p:cNvPr id="145" name="2_bilde.jpg"/>
          <p:cNvPicPr>
            <a:picLocks noChangeAspect="1"/>
          </p:cNvPicPr>
          <p:nvPr/>
        </p:nvPicPr>
        <p:blipFill>
          <a:blip r:embed="rId2">
            <a:extLst/>
          </a:blip>
          <a:stretch>
            <a:fillRect/>
          </a:stretch>
        </p:blipFill>
        <p:spPr>
          <a:xfrm>
            <a:off x="6604378" y="4000040"/>
            <a:ext cx="3608208" cy="2706156"/>
          </a:xfrm>
          <a:prstGeom prst="rect">
            <a:avLst/>
          </a:prstGeom>
          <a:ln w="12700">
            <a:miter lim="400000"/>
          </a:ln>
        </p:spPr>
      </p:pic>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p:cNvSpPr>
          <p:nvPr>
            <p:ph type="title"/>
          </p:nvPr>
        </p:nvSpPr>
        <p:spPr>
          <a:prstGeom prst="rect">
            <a:avLst/>
          </a:prstGeom>
        </p:spPr>
        <p:txBody>
          <a:bodyPr/>
          <a:lstStyle/>
          <a:p>
            <a:r>
              <a:t>Phase 3 - failure</a:t>
            </a:r>
          </a:p>
        </p:txBody>
      </p:sp>
      <p:sp>
        <p:nvSpPr>
          <p:cNvPr id="148" name="Shape 148"/>
          <p:cNvSpPr>
            <a:spLocks noGrp="1"/>
          </p:cNvSpPr>
          <p:nvPr>
            <p:ph type="body" idx="1"/>
          </p:nvPr>
        </p:nvSpPr>
        <p:spPr>
          <a:prstGeom prst="rect">
            <a:avLst/>
          </a:prstGeom>
        </p:spPr>
        <p:txBody>
          <a:bodyPr/>
          <a:lstStyle/>
          <a:p>
            <a:r>
              <a:t>Planned publication - based on the best practices and opinion papers by NGOs</a:t>
            </a:r>
          </a:p>
          <a:p>
            <a:r>
              <a:t>Very low involvement due to the low awareness raising how to link work of NGOs with SDGs, no time, “too far away”</a:t>
            </a:r>
          </a:p>
          <a:p>
            <a:r>
              <a:t>Government process - closed</a:t>
            </a:r>
          </a:p>
        </p:txBody>
      </p:sp>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prstGeom prst="rect">
            <a:avLst/>
          </a:prstGeom>
        </p:spPr>
        <p:txBody>
          <a:bodyPr/>
          <a:lstStyle/>
          <a:p>
            <a:r>
              <a:t>Phase 4 - we did it</a:t>
            </a:r>
          </a:p>
        </p:txBody>
      </p:sp>
      <p:sp>
        <p:nvSpPr>
          <p:cNvPr id="151" name="Shape 151"/>
          <p:cNvSpPr>
            <a:spLocks noGrp="1"/>
          </p:cNvSpPr>
          <p:nvPr>
            <p:ph type="body" idx="1"/>
          </p:nvPr>
        </p:nvSpPr>
        <p:spPr>
          <a:prstGeom prst="rect">
            <a:avLst/>
          </a:prstGeom>
        </p:spPr>
        <p:txBody>
          <a:bodyPr/>
          <a:lstStyle/>
          <a:p>
            <a:r>
              <a:t>Support from external partners Embassy of Sweden</a:t>
            </a:r>
          </a:p>
          <a:p>
            <a:r>
              <a:t>Political support - key </a:t>
            </a:r>
          </a:p>
          <a:p>
            <a:r>
              <a:t>All stakeholders at one table</a:t>
            </a:r>
          </a:p>
          <a:p>
            <a:r>
              <a:t>Formalize NGO involvement</a:t>
            </a:r>
          </a:p>
          <a:p>
            <a:r>
              <a:t>Participate in international events</a:t>
            </a:r>
          </a:p>
        </p:txBody>
      </p:sp>
      <p:pic>
        <p:nvPicPr>
          <p:cNvPr id="152" name="3_bilde.jpg"/>
          <p:cNvPicPr>
            <a:picLocks noChangeAspect="1"/>
          </p:cNvPicPr>
          <p:nvPr/>
        </p:nvPicPr>
        <p:blipFill>
          <a:blip r:embed="rId2">
            <a:extLst/>
          </a:blip>
          <a:stretch>
            <a:fillRect/>
          </a:stretch>
        </p:blipFill>
        <p:spPr>
          <a:xfrm>
            <a:off x="7448112" y="2728527"/>
            <a:ext cx="2835911" cy="3781215"/>
          </a:xfrm>
          <a:prstGeom prst="rect">
            <a:avLst/>
          </a:prstGeom>
          <a:ln w="12700">
            <a:miter lim="400000"/>
          </a:ln>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p:cNvSpPr>
          <p:nvPr>
            <p:ph type="title"/>
          </p:nvPr>
        </p:nvSpPr>
        <p:spPr>
          <a:xfrm>
            <a:off x="2193727" y="-26789"/>
            <a:ext cx="7804547" cy="1518047"/>
          </a:xfrm>
          <a:prstGeom prst="rect">
            <a:avLst/>
          </a:prstGeom>
        </p:spPr>
        <p:txBody>
          <a:bodyPr/>
          <a:lstStyle>
            <a:lvl1pPr>
              <a:defRPr sz="6000"/>
            </a:lvl1pPr>
          </a:lstStyle>
          <a:p>
            <a:r>
              <a:t>Spotlight report </a:t>
            </a:r>
          </a:p>
        </p:txBody>
      </p:sp>
      <p:sp>
        <p:nvSpPr>
          <p:cNvPr id="155" name="Shape 155"/>
          <p:cNvSpPr>
            <a:spLocks noGrp="1"/>
          </p:cNvSpPr>
          <p:nvPr>
            <p:ph type="body" idx="1"/>
          </p:nvPr>
        </p:nvSpPr>
        <p:spPr>
          <a:xfrm>
            <a:off x="2193727" y="1175474"/>
            <a:ext cx="7804547" cy="5075307"/>
          </a:xfrm>
          <a:prstGeom prst="rect">
            <a:avLst/>
          </a:prstGeom>
        </p:spPr>
        <p:txBody>
          <a:bodyPr>
            <a:normAutofit fontScale="92500" lnSpcReduction="20000"/>
          </a:bodyPr>
          <a:lstStyle/>
          <a:p>
            <a:pPr marL="171890" indent="-171890" defTabSz="225913">
              <a:spcBef>
                <a:spcPts val="1617"/>
              </a:spcBef>
              <a:defRPr sz="1980"/>
            </a:pPr>
            <a:r>
              <a:t>Human security and social capital</a:t>
            </a:r>
          </a:p>
          <a:p>
            <a:pPr marL="171890" indent="-171890" defTabSz="225913">
              <a:spcBef>
                <a:spcPts val="1617"/>
              </a:spcBef>
              <a:defRPr sz="1980"/>
            </a:pPr>
            <a:r>
              <a:t>Sustainable development strategy - not linked with SDGs, only policy docs mapped</a:t>
            </a:r>
          </a:p>
          <a:p>
            <a:pPr marL="171890" indent="-171890" defTabSz="225913">
              <a:spcBef>
                <a:spcPts val="1617"/>
              </a:spcBef>
              <a:defRPr sz="1980"/>
            </a:pPr>
            <a:r>
              <a:t>National Development Plan - “economic breakthrough” - need for civic not only social dialogue</a:t>
            </a:r>
          </a:p>
          <a:p>
            <a:pPr marL="171890" indent="-171890" defTabSz="225913">
              <a:spcBef>
                <a:spcPts val="1617"/>
              </a:spcBef>
              <a:defRPr sz="1980"/>
            </a:pPr>
            <a:r>
              <a:t>NGO involvement in budgeting - very low</a:t>
            </a:r>
          </a:p>
          <a:p>
            <a:pPr marL="171890" indent="-171890" defTabSz="225913">
              <a:spcBef>
                <a:spcPts val="1617"/>
              </a:spcBef>
              <a:defRPr sz="1980"/>
            </a:pPr>
            <a:r>
              <a:t>Indicators - no discussions with stakeholders</a:t>
            </a:r>
          </a:p>
          <a:p>
            <a:pPr marL="171890" indent="-171890" defTabSz="225913">
              <a:spcBef>
                <a:spcPts val="1617"/>
              </a:spcBef>
              <a:defRPr sz="1980"/>
            </a:pPr>
            <a:r>
              <a:t>NGOs not involved in the mapping of SDGs</a:t>
            </a:r>
          </a:p>
          <a:p>
            <a:pPr marL="171890" indent="-171890" defTabSz="225913">
              <a:spcBef>
                <a:spcPts val="1617"/>
              </a:spcBef>
              <a:defRPr sz="1980"/>
            </a:pPr>
            <a:r>
              <a:t>Case study on reproductive health</a:t>
            </a:r>
          </a:p>
          <a:p>
            <a:pPr marL="171890" indent="-171890" defTabSz="225913">
              <a:spcBef>
                <a:spcPts val="1617"/>
              </a:spcBef>
              <a:defRPr sz="1980"/>
            </a:pPr>
            <a:r>
              <a:t>Specific focus - leaving noone behind, inequality, gender                                                         and youth</a:t>
            </a:r>
          </a:p>
          <a:p>
            <a:pPr marL="171890" indent="-171890" defTabSz="225913">
              <a:spcBef>
                <a:spcPts val="1617"/>
              </a:spcBef>
              <a:defRPr sz="1980"/>
            </a:pPr>
            <a:r>
              <a:t>Institutional mechanism - governmental, parliamentarian</a:t>
            </a:r>
          </a:p>
          <a:p>
            <a:pPr marL="171890" indent="-171890" defTabSz="225913">
              <a:spcBef>
                <a:spcPts val="1617"/>
              </a:spcBef>
              <a:defRPr sz="1980"/>
            </a:pPr>
            <a:r>
              <a:t>Awareness raising</a:t>
            </a:r>
          </a:p>
          <a:p>
            <a:pPr marL="171890" indent="-171890" defTabSz="225913">
              <a:spcBef>
                <a:spcPts val="1617"/>
              </a:spcBef>
              <a:defRPr sz="1980"/>
            </a:pPr>
            <a:r>
              <a:t>SDG17</a:t>
            </a:r>
          </a:p>
        </p:txBody>
      </p:sp>
      <p:pic>
        <p:nvPicPr>
          <p:cNvPr id="156" name="nvo_eng-1-1.jpg"/>
          <p:cNvPicPr>
            <a:picLocks noChangeAspect="1"/>
          </p:cNvPicPr>
          <p:nvPr/>
        </p:nvPicPr>
        <p:blipFill>
          <a:blip r:embed="rId2">
            <a:extLst/>
          </a:blip>
          <a:stretch>
            <a:fillRect/>
          </a:stretch>
        </p:blipFill>
        <p:spPr>
          <a:xfrm>
            <a:off x="7202630" y="2612725"/>
            <a:ext cx="2649715" cy="3759321"/>
          </a:xfrm>
          <a:prstGeom prst="rect">
            <a:avLst/>
          </a:prstGeom>
          <a:ln w="12700">
            <a:miter lim="400000"/>
          </a:ln>
        </p:spPr>
      </p:pic>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Shape 158"/>
          <p:cNvSpPr>
            <a:spLocks noGrp="1"/>
          </p:cNvSpPr>
          <p:nvPr>
            <p:ph type="title"/>
          </p:nvPr>
        </p:nvSpPr>
        <p:spPr>
          <a:prstGeom prst="rect">
            <a:avLst/>
          </a:prstGeom>
        </p:spPr>
        <p:txBody>
          <a:bodyPr/>
          <a:lstStyle>
            <a:lvl1pPr>
              <a:defRPr sz="6000"/>
            </a:lvl1pPr>
          </a:lstStyle>
          <a:p>
            <a:r>
              <a:t>Annex - cases</a:t>
            </a:r>
          </a:p>
        </p:txBody>
      </p:sp>
      <p:sp>
        <p:nvSpPr>
          <p:cNvPr id="159" name="Shape 159"/>
          <p:cNvSpPr>
            <a:spLocks noGrp="1"/>
          </p:cNvSpPr>
          <p:nvPr>
            <p:ph type="body" idx="1"/>
          </p:nvPr>
        </p:nvSpPr>
        <p:spPr>
          <a:prstGeom prst="rect">
            <a:avLst/>
          </a:prstGeom>
        </p:spPr>
        <p:txBody>
          <a:bodyPr/>
          <a:lstStyle/>
          <a:p>
            <a:endParaRPr/>
          </a:p>
        </p:txBody>
      </p:sp>
      <p:pic>
        <p:nvPicPr>
          <p:cNvPr id="160" name="image3-small.jpg"/>
          <p:cNvPicPr>
            <a:picLocks noChangeAspect="1"/>
          </p:cNvPicPr>
          <p:nvPr/>
        </p:nvPicPr>
        <p:blipFill>
          <a:blip r:embed="rId2">
            <a:extLst/>
          </a:blip>
          <a:stretch>
            <a:fillRect/>
          </a:stretch>
        </p:blipFill>
        <p:spPr>
          <a:xfrm>
            <a:off x="7874938" y="417852"/>
            <a:ext cx="2794042" cy="2095532"/>
          </a:xfrm>
          <a:prstGeom prst="rect">
            <a:avLst/>
          </a:prstGeom>
          <a:ln w="12700">
            <a:miter lim="400000"/>
          </a:ln>
        </p:spPr>
      </p:pic>
      <p:pic>
        <p:nvPicPr>
          <p:cNvPr id="161" name="image3-small.png"/>
          <p:cNvPicPr>
            <a:picLocks noChangeAspect="1"/>
          </p:cNvPicPr>
          <p:nvPr/>
        </p:nvPicPr>
        <p:blipFill>
          <a:blip r:embed="rId3">
            <a:extLst/>
          </a:blip>
          <a:stretch>
            <a:fillRect/>
          </a:stretch>
        </p:blipFill>
        <p:spPr>
          <a:xfrm>
            <a:off x="2071362" y="3939993"/>
            <a:ext cx="2227278" cy="2969703"/>
          </a:xfrm>
          <a:prstGeom prst="rect">
            <a:avLst/>
          </a:prstGeom>
          <a:ln w="12700">
            <a:miter lim="400000"/>
          </a:ln>
        </p:spPr>
      </p:pic>
      <p:pic>
        <p:nvPicPr>
          <p:cNvPr id="162" name="image4.jpeg"/>
          <p:cNvPicPr>
            <a:picLocks noChangeAspect="1"/>
          </p:cNvPicPr>
          <p:nvPr/>
        </p:nvPicPr>
        <p:blipFill>
          <a:blip r:embed="rId4">
            <a:extLst/>
          </a:blip>
          <a:stretch>
            <a:fillRect/>
          </a:stretch>
        </p:blipFill>
        <p:spPr>
          <a:xfrm>
            <a:off x="7475835" y="4682588"/>
            <a:ext cx="2794043" cy="2095533"/>
          </a:xfrm>
          <a:prstGeom prst="rect">
            <a:avLst/>
          </a:prstGeom>
          <a:ln w="12700">
            <a:miter lim="400000"/>
          </a:ln>
        </p:spPr>
      </p:pic>
      <p:pic>
        <p:nvPicPr>
          <p:cNvPr id="163" name="image5.jpeg"/>
          <p:cNvPicPr>
            <a:picLocks noChangeAspect="1"/>
          </p:cNvPicPr>
          <p:nvPr/>
        </p:nvPicPr>
        <p:blipFill>
          <a:blip r:embed="rId5">
            <a:extLst/>
          </a:blip>
          <a:stretch>
            <a:fillRect/>
          </a:stretch>
        </p:blipFill>
        <p:spPr>
          <a:xfrm>
            <a:off x="1698589" y="1879063"/>
            <a:ext cx="2972824" cy="1980644"/>
          </a:xfrm>
          <a:prstGeom prst="rect">
            <a:avLst/>
          </a:prstGeom>
          <a:ln w="12700">
            <a:miter lim="400000"/>
          </a:ln>
        </p:spPr>
      </p:pic>
      <p:pic>
        <p:nvPicPr>
          <p:cNvPr id="164" name="image6-small.jpg"/>
          <p:cNvPicPr>
            <a:picLocks noChangeAspect="1"/>
          </p:cNvPicPr>
          <p:nvPr/>
        </p:nvPicPr>
        <p:blipFill>
          <a:blip r:embed="rId6">
            <a:extLst/>
          </a:blip>
          <a:stretch>
            <a:fillRect/>
          </a:stretch>
        </p:blipFill>
        <p:spPr>
          <a:xfrm>
            <a:off x="4515445" y="5019129"/>
            <a:ext cx="2410123" cy="1807592"/>
          </a:xfrm>
          <a:prstGeom prst="rect">
            <a:avLst/>
          </a:prstGeom>
          <a:ln w="12700">
            <a:miter lim="400000"/>
          </a:ln>
        </p:spPr>
      </p:pic>
      <p:pic>
        <p:nvPicPr>
          <p:cNvPr id="165" name="image7.jpeg"/>
          <p:cNvPicPr>
            <a:picLocks noChangeAspect="1"/>
          </p:cNvPicPr>
          <p:nvPr/>
        </p:nvPicPr>
        <p:blipFill>
          <a:blip r:embed="rId7">
            <a:extLst/>
          </a:blip>
          <a:stretch>
            <a:fillRect/>
          </a:stretch>
        </p:blipFill>
        <p:spPr>
          <a:xfrm>
            <a:off x="1806017" y="175572"/>
            <a:ext cx="2536875" cy="1623205"/>
          </a:xfrm>
          <a:prstGeom prst="rect">
            <a:avLst/>
          </a:prstGeom>
          <a:ln w="12700">
            <a:miter lim="400000"/>
          </a:ln>
        </p:spPr>
      </p:pic>
      <p:pic>
        <p:nvPicPr>
          <p:cNvPr id="166" name="image8.jpeg"/>
          <p:cNvPicPr>
            <a:picLocks noChangeAspect="1"/>
          </p:cNvPicPr>
          <p:nvPr/>
        </p:nvPicPr>
        <p:blipFill>
          <a:blip r:embed="rId8">
            <a:extLst/>
          </a:blip>
          <a:stretch>
            <a:fillRect/>
          </a:stretch>
        </p:blipFill>
        <p:spPr>
          <a:xfrm>
            <a:off x="8051241" y="2800482"/>
            <a:ext cx="2589777" cy="1726519"/>
          </a:xfrm>
          <a:prstGeom prst="rect">
            <a:avLst/>
          </a:prstGeom>
          <a:ln w="12700">
            <a:miter lim="400000"/>
          </a:ln>
        </p:spPr>
      </p:pic>
      <p:pic>
        <p:nvPicPr>
          <p:cNvPr id="167" name="image9.jpeg"/>
          <p:cNvPicPr>
            <a:picLocks noChangeAspect="1"/>
          </p:cNvPicPr>
          <p:nvPr/>
        </p:nvPicPr>
        <p:blipFill>
          <a:blip r:embed="rId9">
            <a:extLst/>
          </a:blip>
          <a:stretch>
            <a:fillRect/>
          </a:stretch>
        </p:blipFill>
        <p:spPr>
          <a:xfrm>
            <a:off x="4767985" y="2519539"/>
            <a:ext cx="2794043" cy="2095532"/>
          </a:xfrm>
          <a:prstGeom prst="rect">
            <a:avLst/>
          </a:prstGeom>
          <a:ln w="12700">
            <a:miter lim="400000"/>
          </a:ln>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p:cNvSpPr>
          <p:nvPr>
            <p:ph type="title"/>
          </p:nvPr>
        </p:nvSpPr>
        <p:spPr>
          <a:prstGeom prst="rect">
            <a:avLst/>
          </a:prstGeom>
        </p:spPr>
        <p:txBody>
          <a:bodyPr/>
          <a:lstStyle/>
          <a:p>
            <a:r>
              <a:t>HLPF - hand in hand</a:t>
            </a:r>
          </a:p>
        </p:txBody>
      </p:sp>
      <p:sp>
        <p:nvSpPr>
          <p:cNvPr id="170" name="Shape 170"/>
          <p:cNvSpPr>
            <a:spLocks noGrp="1"/>
          </p:cNvSpPr>
          <p:nvPr>
            <p:ph type="body" idx="1"/>
          </p:nvPr>
        </p:nvSpPr>
        <p:spPr>
          <a:prstGeom prst="rect">
            <a:avLst/>
          </a:prstGeom>
        </p:spPr>
        <p:txBody>
          <a:bodyPr/>
          <a:lstStyle/>
          <a:p>
            <a:pPr marL="275024" indent="-275024" defTabSz="361460">
              <a:spcBef>
                <a:spcPts val="2531"/>
              </a:spcBef>
              <a:defRPr sz="3168"/>
            </a:pPr>
            <a:r>
              <a:t>Co-presentation in the panel discussion</a:t>
            </a:r>
          </a:p>
          <a:p>
            <a:pPr marL="275024" indent="-275024" defTabSz="361460">
              <a:spcBef>
                <a:spcPts val="2531"/>
              </a:spcBef>
              <a:defRPr sz="3168"/>
            </a:pPr>
            <a:r>
              <a:t>Side-events - NGO and governmental</a:t>
            </a:r>
          </a:p>
          <a:p>
            <a:pPr marL="275024" indent="-275024" defTabSz="361460">
              <a:spcBef>
                <a:spcPts val="2531"/>
              </a:spcBef>
              <a:defRPr sz="3168"/>
            </a:pPr>
            <a:r>
              <a:t>Very low representation of real national level NGOs</a:t>
            </a:r>
          </a:p>
          <a:p>
            <a:pPr marL="275024" indent="-275024" defTabSz="361460">
              <a:spcBef>
                <a:spcPts val="2531"/>
              </a:spcBef>
              <a:defRPr sz="3168"/>
            </a:pPr>
            <a:r>
              <a:t>Huge learning about the process and about content</a:t>
            </a:r>
          </a:p>
          <a:p>
            <a:pPr marL="275024" indent="-275024" defTabSz="361460">
              <a:spcBef>
                <a:spcPts val="2531"/>
              </a:spcBef>
              <a:defRPr sz="3168"/>
            </a:pPr>
            <a:endParaRPr/>
          </a:p>
          <a:p>
            <a:pPr marL="275024" indent="-275024" defTabSz="361460">
              <a:spcBef>
                <a:spcPts val="2531"/>
              </a:spcBef>
              <a:defRPr sz="3168"/>
            </a:pPr>
            <a:endParaRPr/>
          </a:p>
        </p:txBody>
      </p:sp>
      <p:pic>
        <p:nvPicPr>
          <p:cNvPr id="171" name="7_bilde.jpg"/>
          <p:cNvPicPr>
            <a:picLocks noChangeAspect="1"/>
          </p:cNvPicPr>
          <p:nvPr/>
        </p:nvPicPr>
        <p:blipFill>
          <a:blip r:embed="rId2">
            <a:extLst/>
          </a:blip>
          <a:stretch>
            <a:fillRect/>
          </a:stretch>
        </p:blipFill>
        <p:spPr>
          <a:xfrm>
            <a:off x="7374331" y="4275698"/>
            <a:ext cx="2843073" cy="2439427"/>
          </a:xfrm>
          <a:prstGeom prst="rect">
            <a:avLst/>
          </a:prstGeom>
          <a:ln w="12700">
            <a:miter lim="400000"/>
          </a:ln>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01B69-5DB8-4C43-848B-611252556E7C}"/>
              </a:ext>
            </a:extLst>
          </p:cNvPr>
          <p:cNvSpPr>
            <a:spLocks noGrp="1"/>
          </p:cNvSpPr>
          <p:nvPr>
            <p:ph type="title"/>
          </p:nvPr>
        </p:nvSpPr>
        <p:spPr/>
        <p:txBody>
          <a:bodyPr/>
          <a:lstStyle/>
          <a:p>
            <a:r>
              <a:rPr lang="hr-HR" dirty="0">
                <a:solidFill>
                  <a:schemeClr val="accent1">
                    <a:lumMod val="75000"/>
                  </a:schemeClr>
                </a:solidFill>
              </a:rPr>
              <a:t>Agenda:</a:t>
            </a:r>
            <a:endParaRPr lang="en-GB" dirty="0">
              <a:solidFill>
                <a:schemeClr val="accent1">
                  <a:lumMod val="75000"/>
                </a:schemeClr>
              </a:solidFill>
            </a:endParaRPr>
          </a:p>
        </p:txBody>
      </p:sp>
      <p:sp>
        <p:nvSpPr>
          <p:cNvPr id="3" name="Content Placeholder 2">
            <a:extLst>
              <a:ext uri="{FF2B5EF4-FFF2-40B4-BE49-F238E27FC236}">
                <a16:creationId xmlns:a16="http://schemas.microsoft.com/office/drawing/2014/main" id="{6151F6A5-CDD2-4EEB-8848-961C007CAA43}"/>
              </a:ext>
            </a:extLst>
          </p:cNvPr>
          <p:cNvSpPr>
            <a:spLocks noGrp="1"/>
          </p:cNvSpPr>
          <p:nvPr>
            <p:ph idx="1"/>
          </p:nvPr>
        </p:nvSpPr>
        <p:spPr>
          <a:xfrm>
            <a:off x="838200" y="1825625"/>
            <a:ext cx="10515600" cy="4351338"/>
          </a:xfrm>
        </p:spPr>
        <p:txBody>
          <a:bodyPr>
            <a:normAutofit/>
          </a:bodyPr>
          <a:lstStyle/>
          <a:p>
            <a:pPr marL="0" indent="0">
              <a:buNone/>
            </a:pPr>
            <a:r>
              <a:rPr lang="hr-HR" dirty="0">
                <a:solidFill>
                  <a:schemeClr val="accent1">
                    <a:lumMod val="60000"/>
                    <a:lumOff val="40000"/>
                  </a:schemeClr>
                </a:solidFill>
              </a:rPr>
              <a:t>16:00 – 16:10 (CET): </a:t>
            </a:r>
            <a:r>
              <a:rPr lang="hr-HR" dirty="0">
                <a:solidFill>
                  <a:schemeClr val="accent1">
                    <a:lumMod val="75000"/>
                  </a:schemeClr>
                </a:solidFill>
              </a:rPr>
              <a:t>Introduction</a:t>
            </a:r>
            <a:r>
              <a:rPr lang="en-GB" dirty="0"/>
              <a:t> </a:t>
            </a:r>
            <a:endParaRPr lang="hr-HR" dirty="0"/>
          </a:p>
          <a:p>
            <a:pPr marL="0" indent="0">
              <a:buNone/>
            </a:pPr>
            <a:r>
              <a:rPr lang="lv-LV" dirty="0"/>
              <a:t>Aija Lokenbaha,</a:t>
            </a:r>
            <a:r>
              <a:rPr lang="en-GB" dirty="0"/>
              <a:t> project manager, </a:t>
            </a:r>
            <a:r>
              <a:rPr lang="lv-LV" dirty="0" err="1"/>
              <a:t>LatConsul</a:t>
            </a:r>
            <a:r>
              <a:rPr lang="en-GB" dirty="0"/>
              <a:t> </a:t>
            </a:r>
            <a:endParaRPr lang="hr-HR" dirty="0"/>
          </a:p>
          <a:p>
            <a:pPr marL="0" indent="0">
              <a:buNone/>
            </a:pPr>
            <a:r>
              <a:rPr lang="hr-HR" dirty="0">
                <a:solidFill>
                  <a:schemeClr val="accent1">
                    <a:lumMod val="60000"/>
                    <a:lumOff val="40000"/>
                  </a:schemeClr>
                </a:solidFill>
              </a:rPr>
              <a:t>16:10 – 16:30: </a:t>
            </a:r>
            <a:r>
              <a:rPr lang="lv-LV" dirty="0">
                <a:solidFill>
                  <a:schemeClr val="accent1">
                    <a:lumMod val="75000"/>
                  </a:schemeClr>
                </a:solidFill>
              </a:rPr>
              <a:t>LAPAS </a:t>
            </a:r>
            <a:r>
              <a:rPr lang="lv-LV" dirty="0" err="1">
                <a:solidFill>
                  <a:schemeClr val="accent1">
                    <a:lumMod val="75000"/>
                  </a:schemeClr>
                </a:solidFill>
              </a:rPr>
              <a:t>experience</a:t>
            </a:r>
            <a:r>
              <a:rPr lang="lv-LV" dirty="0">
                <a:solidFill>
                  <a:schemeClr val="accent1">
                    <a:lumMod val="75000"/>
                  </a:schemeClr>
                </a:solidFill>
              </a:rPr>
              <a:t> </a:t>
            </a:r>
            <a:r>
              <a:rPr lang="lv-LV" dirty="0" err="1">
                <a:solidFill>
                  <a:schemeClr val="accent1">
                    <a:lumMod val="75000"/>
                  </a:schemeClr>
                </a:solidFill>
              </a:rPr>
              <a:t>with</a:t>
            </a:r>
            <a:r>
              <a:rPr lang="lv-LV" dirty="0">
                <a:solidFill>
                  <a:schemeClr val="accent1">
                    <a:lumMod val="75000"/>
                  </a:schemeClr>
                </a:solidFill>
              </a:rPr>
              <a:t> </a:t>
            </a:r>
            <a:r>
              <a:rPr lang="lv-LV" dirty="0" err="1">
                <a:solidFill>
                  <a:schemeClr val="accent1">
                    <a:lumMod val="75000"/>
                  </a:schemeClr>
                </a:solidFill>
              </a:rPr>
              <a:t>SDG’s</a:t>
            </a:r>
            <a:endParaRPr lang="hr-HR" dirty="0">
              <a:solidFill>
                <a:schemeClr val="accent1">
                  <a:lumMod val="75000"/>
                </a:schemeClr>
              </a:solidFill>
            </a:endParaRPr>
          </a:p>
          <a:p>
            <a:pPr marL="0" indent="0">
              <a:buNone/>
            </a:pPr>
            <a:r>
              <a:rPr lang="lv-LV" dirty="0"/>
              <a:t>Inese Vaivare</a:t>
            </a:r>
            <a:r>
              <a:rPr lang="en-GB" dirty="0"/>
              <a:t>, Director of </a:t>
            </a:r>
            <a:r>
              <a:rPr lang="en-US" dirty="0"/>
              <a:t>The Latvian Platform for Development Cooperation (LAPAS)</a:t>
            </a:r>
            <a:endParaRPr lang="lv-LV" dirty="0"/>
          </a:p>
          <a:p>
            <a:pPr marL="0" indent="0">
              <a:buNone/>
            </a:pPr>
            <a:r>
              <a:rPr lang="hr-HR" dirty="0">
                <a:solidFill>
                  <a:schemeClr val="accent1">
                    <a:lumMod val="60000"/>
                    <a:lumOff val="40000"/>
                  </a:schemeClr>
                </a:solidFill>
              </a:rPr>
              <a:t>16:30 – 16:50: </a:t>
            </a:r>
            <a:r>
              <a:rPr lang="lv-LV" dirty="0" err="1">
                <a:solidFill>
                  <a:schemeClr val="accent1">
                    <a:lumMod val="75000"/>
                  </a:schemeClr>
                </a:solidFill>
              </a:rPr>
              <a:t>Ending</a:t>
            </a:r>
            <a:r>
              <a:rPr lang="lv-LV" dirty="0">
                <a:solidFill>
                  <a:schemeClr val="accent1">
                    <a:lumMod val="75000"/>
                  </a:schemeClr>
                </a:solidFill>
              </a:rPr>
              <a:t> </a:t>
            </a:r>
            <a:r>
              <a:rPr lang="lv-LV" dirty="0" err="1">
                <a:solidFill>
                  <a:schemeClr val="accent1">
                    <a:lumMod val="75000"/>
                  </a:schemeClr>
                </a:solidFill>
              </a:rPr>
              <a:t>the</a:t>
            </a:r>
            <a:r>
              <a:rPr lang="lv-LV" dirty="0">
                <a:solidFill>
                  <a:schemeClr val="accent1">
                    <a:lumMod val="75000"/>
                  </a:schemeClr>
                </a:solidFill>
              </a:rPr>
              <a:t> </a:t>
            </a:r>
            <a:r>
              <a:rPr lang="lv-LV" dirty="0" err="1">
                <a:solidFill>
                  <a:schemeClr val="accent1">
                    <a:lumMod val="75000"/>
                  </a:schemeClr>
                </a:solidFill>
              </a:rPr>
              <a:t>poverty</a:t>
            </a:r>
            <a:r>
              <a:rPr lang="lv-LV" dirty="0">
                <a:solidFill>
                  <a:schemeClr val="accent1">
                    <a:lumMod val="75000"/>
                  </a:schemeClr>
                </a:solidFill>
              </a:rPr>
              <a:t>?</a:t>
            </a:r>
            <a:endParaRPr lang="hr-HR" dirty="0">
              <a:solidFill>
                <a:schemeClr val="accent1">
                  <a:lumMod val="75000"/>
                </a:schemeClr>
              </a:solidFill>
            </a:endParaRPr>
          </a:p>
          <a:p>
            <a:pPr marL="0" indent="0">
              <a:buNone/>
            </a:pPr>
            <a:r>
              <a:rPr lang="en-GB" dirty="0"/>
              <a:t>M</a:t>
            </a:r>
            <a:r>
              <a:rPr lang="lv-LV" dirty="0" err="1"/>
              <a:t>artins</a:t>
            </a:r>
            <a:r>
              <a:rPr lang="lv-LV" dirty="0"/>
              <a:t> Valters, </a:t>
            </a:r>
            <a:r>
              <a:rPr lang="en-US" dirty="0"/>
              <a:t>project “Age is not an Obstacle”</a:t>
            </a:r>
            <a:endParaRPr lang="hr-HR" dirty="0">
              <a:solidFill>
                <a:schemeClr val="accent1">
                  <a:lumMod val="75000"/>
                </a:schemeClr>
              </a:solidFill>
            </a:endParaRPr>
          </a:p>
          <a:p>
            <a:pPr marL="0" indent="0">
              <a:buNone/>
            </a:pPr>
            <a:r>
              <a:rPr lang="hr-HR" dirty="0">
                <a:solidFill>
                  <a:schemeClr val="accent1">
                    <a:lumMod val="60000"/>
                    <a:lumOff val="40000"/>
                  </a:schemeClr>
                </a:solidFill>
              </a:rPr>
              <a:t>16:50 – 17:00: Q &amp; A, Discussion</a:t>
            </a:r>
            <a:endParaRPr lang="en-GB" dirty="0"/>
          </a:p>
          <a:p>
            <a:endParaRPr lang="en-GB" dirty="0"/>
          </a:p>
        </p:txBody>
      </p:sp>
    </p:spTree>
    <p:extLst>
      <p:ext uri="{BB962C8B-B14F-4D97-AF65-F5344CB8AC3E}">
        <p14:creationId xmlns:p14="http://schemas.microsoft.com/office/powerpoint/2010/main" val="1603098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p:cNvSpPr>
          <p:nvPr>
            <p:ph type="title"/>
          </p:nvPr>
        </p:nvSpPr>
        <p:spPr>
          <a:prstGeom prst="rect">
            <a:avLst/>
          </a:prstGeom>
        </p:spPr>
        <p:txBody>
          <a:bodyPr/>
          <a:lstStyle/>
          <a:p>
            <a:r>
              <a:t>And now what?</a:t>
            </a:r>
          </a:p>
        </p:txBody>
      </p:sp>
      <p:sp>
        <p:nvSpPr>
          <p:cNvPr id="174" name="Shape 174"/>
          <p:cNvSpPr>
            <a:spLocks noGrp="1"/>
          </p:cNvSpPr>
          <p:nvPr>
            <p:ph type="body" idx="1"/>
          </p:nvPr>
        </p:nvSpPr>
        <p:spPr>
          <a:prstGeom prst="rect">
            <a:avLst/>
          </a:prstGeom>
        </p:spPr>
        <p:txBody>
          <a:bodyPr>
            <a:normAutofit fontScale="92500"/>
          </a:bodyPr>
          <a:lstStyle/>
          <a:p>
            <a:pPr marL="275024" indent="-275024" defTabSz="361460">
              <a:spcBef>
                <a:spcPts val="2531"/>
              </a:spcBef>
              <a:defRPr sz="3168"/>
            </a:pPr>
            <a:r>
              <a:t>Follow up event - more than 50 people applied, 14 (!) speakers</a:t>
            </a:r>
          </a:p>
          <a:p>
            <a:pPr marL="275024" indent="-275024" defTabSz="361460">
              <a:spcBef>
                <a:spcPts val="2531"/>
              </a:spcBef>
              <a:defRPr sz="3168"/>
            </a:pPr>
            <a:r>
              <a:t>Questionnaire - in favor about the multistakeholder coalition</a:t>
            </a:r>
          </a:p>
          <a:p>
            <a:pPr marL="275024" indent="-275024" defTabSz="361460">
              <a:spcBef>
                <a:spcPts val="2531"/>
              </a:spcBef>
              <a:defRPr sz="3168"/>
            </a:pPr>
            <a:r>
              <a:t>New National Development Plan is drafted</a:t>
            </a:r>
          </a:p>
          <a:p>
            <a:pPr marL="275024" indent="-275024" defTabSz="361460">
              <a:spcBef>
                <a:spcPts val="2531"/>
              </a:spcBef>
              <a:defRPr sz="3168"/>
            </a:pPr>
            <a:r>
              <a:t>Many opportunities. Except resources</a:t>
            </a:r>
          </a:p>
          <a:p>
            <a:pPr marL="275024" indent="-275024" defTabSz="361460">
              <a:spcBef>
                <a:spcPts val="2531"/>
              </a:spcBef>
              <a:defRPr sz="3168"/>
            </a:pPr>
            <a:r>
              <a:t>Solution - focusing - statistics</a:t>
            </a:r>
          </a:p>
          <a:p>
            <a:pPr marL="275024" indent="-275024" defTabSz="361460">
              <a:spcBef>
                <a:spcPts val="2531"/>
              </a:spcBef>
              <a:defRPr sz="3168"/>
            </a:pPr>
            <a:r>
              <a:t>Awareness raising - constant mainstreaming</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SDG1</a:t>
            </a:r>
          </a:p>
        </p:txBody>
      </p:sp>
      <p:sp>
        <p:nvSpPr>
          <p:cNvPr id="3" name="Text Placeholder 2"/>
          <p:cNvSpPr>
            <a:spLocks noGrp="1"/>
          </p:cNvSpPr>
          <p:nvPr>
            <p:ph type="body" idx="1"/>
          </p:nvPr>
        </p:nvSpPr>
        <p:spPr/>
        <p:txBody>
          <a:bodyPr/>
          <a:lstStyle/>
          <a:p>
            <a:r>
              <a:rPr lang="lv-LV" dirty="0" err="1"/>
              <a:t>High</a:t>
            </a:r>
            <a:r>
              <a:rPr lang="lv-LV" dirty="0"/>
              <a:t> </a:t>
            </a:r>
            <a:r>
              <a:rPr lang="lv-LV" dirty="0" err="1"/>
              <a:t>inequality</a:t>
            </a:r>
            <a:endParaRPr lang="lv-LV" dirty="0"/>
          </a:p>
          <a:p>
            <a:r>
              <a:rPr lang="lv-LV" dirty="0" err="1"/>
              <a:t>Poverty</a:t>
            </a:r>
            <a:r>
              <a:rPr lang="lv-LV" dirty="0"/>
              <a:t> risk </a:t>
            </a:r>
            <a:r>
              <a:rPr lang="lv-LV" dirty="0" err="1"/>
              <a:t>groups</a:t>
            </a:r>
            <a:endParaRPr lang="lv-LV" dirty="0"/>
          </a:p>
          <a:p>
            <a:r>
              <a:rPr lang="lv-LV" dirty="0" err="1"/>
              <a:t>Linked</a:t>
            </a:r>
            <a:r>
              <a:rPr lang="lv-LV" dirty="0"/>
              <a:t> </a:t>
            </a:r>
            <a:r>
              <a:rPr lang="lv-LV" dirty="0" err="1"/>
              <a:t>with</a:t>
            </a:r>
            <a:r>
              <a:rPr lang="lv-LV" dirty="0"/>
              <a:t> </a:t>
            </a:r>
            <a:r>
              <a:rPr lang="lv-LV" dirty="0" err="1"/>
              <a:t>all</a:t>
            </a:r>
            <a:r>
              <a:rPr lang="lv-LV" dirty="0"/>
              <a:t> </a:t>
            </a:r>
            <a:r>
              <a:rPr lang="lv-LV" dirty="0" err="1"/>
              <a:t>SDGs</a:t>
            </a:r>
            <a:endParaRPr lang="lv-LV" dirty="0"/>
          </a:p>
          <a:p>
            <a:r>
              <a:rPr lang="lv-LV" dirty="0" err="1"/>
              <a:t>Cases</a:t>
            </a:r>
            <a:r>
              <a:rPr lang="lv-LV" dirty="0"/>
              <a:t> – FB </a:t>
            </a:r>
            <a:r>
              <a:rPr lang="lv-LV" dirty="0" err="1"/>
              <a:t>page</a:t>
            </a:r>
            <a:r>
              <a:rPr lang="lv-LV" dirty="0"/>
              <a:t>, palidzesim.lv, </a:t>
            </a:r>
            <a:r>
              <a:rPr lang="lv-LV" dirty="0" err="1"/>
              <a:t>family</a:t>
            </a:r>
            <a:r>
              <a:rPr lang="lv-LV" dirty="0"/>
              <a:t> </a:t>
            </a:r>
            <a:r>
              <a:rPr lang="lv-LV" dirty="0" err="1"/>
              <a:t>support</a:t>
            </a:r>
            <a:endParaRPr lang="lv-LV" dirty="0"/>
          </a:p>
        </p:txBody>
      </p:sp>
    </p:spTree>
    <p:extLst>
      <p:ext uri="{BB962C8B-B14F-4D97-AF65-F5344CB8AC3E}">
        <p14:creationId xmlns:p14="http://schemas.microsoft.com/office/powerpoint/2010/main" val="25114920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a:t>SDG3</a:t>
            </a:r>
          </a:p>
        </p:txBody>
      </p:sp>
      <p:sp>
        <p:nvSpPr>
          <p:cNvPr id="3" name="Text Placeholder 2"/>
          <p:cNvSpPr>
            <a:spLocks noGrp="1"/>
          </p:cNvSpPr>
          <p:nvPr>
            <p:ph type="body" idx="1"/>
          </p:nvPr>
        </p:nvSpPr>
        <p:spPr/>
        <p:txBody>
          <a:bodyPr/>
          <a:lstStyle/>
          <a:p>
            <a:r>
              <a:rPr lang="lv-LV" dirty="0"/>
              <a:t>Health </a:t>
            </a:r>
            <a:r>
              <a:rPr lang="lv-LV" dirty="0" err="1"/>
              <a:t>insurance</a:t>
            </a:r>
            <a:r>
              <a:rPr lang="lv-LV" dirty="0"/>
              <a:t> </a:t>
            </a:r>
            <a:r>
              <a:rPr lang="lv-LV" dirty="0" err="1"/>
              <a:t>reform</a:t>
            </a:r>
            <a:endParaRPr lang="lv-LV" dirty="0"/>
          </a:p>
          <a:p>
            <a:r>
              <a:rPr lang="lv-LV" dirty="0" err="1"/>
              <a:t>Healthy</a:t>
            </a:r>
            <a:r>
              <a:rPr lang="lv-LV" dirty="0"/>
              <a:t> </a:t>
            </a:r>
            <a:r>
              <a:rPr lang="lv-LV" dirty="0" err="1"/>
              <a:t>towns</a:t>
            </a:r>
            <a:r>
              <a:rPr lang="lv-LV" dirty="0"/>
              <a:t>/</a:t>
            </a:r>
            <a:r>
              <a:rPr lang="lv-LV" dirty="0" err="1"/>
              <a:t>municipalities</a:t>
            </a:r>
            <a:endParaRPr lang="lv-LV" dirty="0"/>
          </a:p>
          <a:p>
            <a:r>
              <a:rPr lang="lv-LV" dirty="0" err="1"/>
              <a:t>Reproductive</a:t>
            </a:r>
            <a:r>
              <a:rPr lang="lv-LV" dirty="0"/>
              <a:t> </a:t>
            </a:r>
            <a:r>
              <a:rPr lang="lv-LV" dirty="0" err="1"/>
              <a:t>health</a:t>
            </a:r>
            <a:r>
              <a:rPr lang="lv-LV" dirty="0"/>
              <a:t> – </a:t>
            </a:r>
            <a:r>
              <a:rPr lang="lv-LV" dirty="0" err="1"/>
              <a:t>political</a:t>
            </a:r>
            <a:r>
              <a:rPr lang="lv-LV" dirty="0"/>
              <a:t> </a:t>
            </a:r>
            <a:r>
              <a:rPr lang="lv-LV" dirty="0" err="1"/>
              <a:t>issue</a:t>
            </a:r>
            <a:endParaRPr lang="lv-LV" dirty="0"/>
          </a:p>
          <a:p>
            <a:r>
              <a:rPr lang="lv-LV" dirty="0" err="1"/>
              <a:t>Prevention</a:t>
            </a:r>
            <a:r>
              <a:rPr lang="lv-LV" dirty="0"/>
              <a:t>, </a:t>
            </a:r>
            <a:r>
              <a:rPr lang="lv-LV" dirty="0" err="1"/>
              <a:t>education</a:t>
            </a:r>
            <a:r>
              <a:rPr lang="lv-LV" dirty="0"/>
              <a:t>, </a:t>
            </a:r>
            <a:r>
              <a:rPr lang="lv-LV" dirty="0" err="1"/>
              <a:t>men’s</a:t>
            </a:r>
            <a:r>
              <a:rPr lang="lv-LV" dirty="0"/>
              <a:t> </a:t>
            </a:r>
            <a:r>
              <a:rPr lang="lv-LV" dirty="0" err="1"/>
              <a:t>health</a:t>
            </a:r>
            <a:endParaRPr lang="lv-LV" dirty="0"/>
          </a:p>
          <a:p>
            <a:r>
              <a:rPr lang="lv-LV" dirty="0" err="1"/>
              <a:t>Lack</a:t>
            </a:r>
            <a:r>
              <a:rPr lang="lv-LV" dirty="0"/>
              <a:t> </a:t>
            </a:r>
            <a:r>
              <a:rPr lang="lv-LV" dirty="0" err="1"/>
              <a:t>of</a:t>
            </a:r>
            <a:r>
              <a:rPr lang="lv-LV" dirty="0"/>
              <a:t> </a:t>
            </a:r>
            <a:r>
              <a:rPr lang="lv-LV" dirty="0" err="1"/>
              <a:t>family</a:t>
            </a:r>
            <a:r>
              <a:rPr lang="lv-LV" dirty="0"/>
              <a:t> </a:t>
            </a:r>
            <a:r>
              <a:rPr lang="lv-LV" dirty="0" err="1"/>
              <a:t>doctors</a:t>
            </a:r>
            <a:r>
              <a:rPr lang="lv-LV" dirty="0"/>
              <a:t> </a:t>
            </a:r>
            <a:r>
              <a:rPr lang="lv-LV" dirty="0" err="1"/>
              <a:t>in</a:t>
            </a:r>
            <a:r>
              <a:rPr lang="lv-LV" dirty="0"/>
              <a:t> </a:t>
            </a:r>
            <a:r>
              <a:rPr lang="lv-LV" dirty="0" err="1"/>
              <a:t>regions</a:t>
            </a:r>
            <a:endParaRPr lang="lv-LV" dirty="0"/>
          </a:p>
          <a:p>
            <a:r>
              <a:rPr lang="lv-LV" dirty="0" err="1"/>
              <a:t>Cases</a:t>
            </a:r>
            <a:r>
              <a:rPr lang="lv-LV" dirty="0"/>
              <a:t> – </a:t>
            </a:r>
            <a:r>
              <a:rPr lang="lv-LV" dirty="0" err="1"/>
              <a:t>Veloronis</a:t>
            </a:r>
            <a:r>
              <a:rPr lang="lv-LV" dirty="0"/>
              <a:t>, Marta </a:t>
            </a:r>
            <a:r>
              <a:rPr lang="lv-LV" dirty="0" err="1"/>
              <a:t>center</a:t>
            </a:r>
            <a:r>
              <a:rPr lang="lv-LV" dirty="0"/>
              <a:t>, </a:t>
            </a:r>
            <a:r>
              <a:rPr lang="lv-LV"/>
              <a:t>Linda Zvaune</a:t>
            </a:r>
            <a:endParaRPr lang="lv-LV" dirty="0"/>
          </a:p>
        </p:txBody>
      </p:sp>
    </p:spTree>
    <p:extLst>
      <p:ext uri="{BB962C8B-B14F-4D97-AF65-F5344CB8AC3E}">
        <p14:creationId xmlns:p14="http://schemas.microsoft.com/office/powerpoint/2010/main" val="33171798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FB0AFA61-E3B6-435A-9163-08D9E7F69DF9}"/>
              </a:ext>
            </a:extLst>
          </p:cNvPr>
          <p:cNvSpPr>
            <a:spLocks noGrp="1"/>
          </p:cNvSpPr>
          <p:nvPr>
            <p:ph type="title"/>
          </p:nvPr>
        </p:nvSpPr>
        <p:spPr/>
        <p:txBody>
          <a:bodyPr/>
          <a:lstStyle/>
          <a:p>
            <a:r>
              <a:rPr lang="lv-LV" dirty="0" err="1">
                <a:solidFill>
                  <a:schemeClr val="accent1">
                    <a:lumMod val="75000"/>
                  </a:schemeClr>
                </a:solidFill>
              </a:rPr>
              <a:t>Ending</a:t>
            </a:r>
            <a:r>
              <a:rPr lang="lv-LV" dirty="0">
                <a:solidFill>
                  <a:schemeClr val="accent1">
                    <a:lumMod val="75000"/>
                  </a:schemeClr>
                </a:solidFill>
              </a:rPr>
              <a:t> </a:t>
            </a:r>
            <a:r>
              <a:rPr lang="lv-LV" dirty="0" err="1">
                <a:solidFill>
                  <a:schemeClr val="accent1">
                    <a:lumMod val="75000"/>
                  </a:schemeClr>
                </a:solidFill>
              </a:rPr>
              <a:t>the</a:t>
            </a:r>
            <a:r>
              <a:rPr lang="lv-LV" dirty="0">
                <a:solidFill>
                  <a:schemeClr val="accent1">
                    <a:lumMod val="75000"/>
                  </a:schemeClr>
                </a:solidFill>
              </a:rPr>
              <a:t> </a:t>
            </a:r>
            <a:r>
              <a:rPr lang="lv-LV" dirty="0" err="1">
                <a:solidFill>
                  <a:schemeClr val="accent1">
                    <a:lumMod val="75000"/>
                  </a:schemeClr>
                </a:solidFill>
              </a:rPr>
              <a:t>poverty</a:t>
            </a:r>
            <a:r>
              <a:rPr lang="lv-LV" dirty="0">
                <a:solidFill>
                  <a:schemeClr val="accent1">
                    <a:lumMod val="75000"/>
                  </a:schemeClr>
                </a:solidFill>
              </a:rPr>
              <a:t>?</a:t>
            </a:r>
            <a:endParaRPr lang="lv-LV" dirty="0"/>
          </a:p>
        </p:txBody>
      </p:sp>
      <p:sp>
        <p:nvSpPr>
          <p:cNvPr id="3" name="Satura vietturis 2">
            <a:extLst>
              <a:ext uri="{FF2B5EF4-FFF2-40B4-BE49-F238E27FC236}">
                <a16:creationId xmlns:a16="http://schemas.microsoft.com/office/drawing/2014/main" id="{3311372D-3D4D-4D42-9C26-1B69504568F9}"/>
              </a:ext>
            </a:extLst>
          </p:cNvPr>
          <p:cNvSpPr>
            <a:spLocks noGrp="1"/>
          </p:cNvSpPr>
          <p:nvPr>
            <p:ph idx="1"/>
          </p:nvPr>
        </p:nvSpPr>
        <p:spPr>
          <a:xfrm>
            <a:off x="838200" y="2114549"/>
            <a:ext cx="10515600" cy="4062413"/>
          </a:xfrm>
        </p:spPr>
        <p:txBody>
          <a:bodyPr/>
          <a:lstStyle/>
          <a:p>
            <a:pPr marL="0" indent="0">
              <a:buNone/>
            </a:pPr>
            <a:r>
              <a:rPr lang="lv-LV" dirty="0"/>
              <a:t>Martins Valters</a:t>
            </a:r>
            <a:r>
              <a:rPr lang="en-GB" dirty="0"/>
              <a:t>, </a:t>
            </a:r>
            <a:r>
              <a:rPr lang="en-US" dirty="0"/>
              <a:t>project “Age is not an Obstacle”</a:t>
            </a:r>
          </a:p>
          <a:p>
            <a:pPr marL="0" indent="0">
              <a:buNone/>
            </a:pPr>
            <a:endParaRPr lang="en-GB" dirty="0"/>
          </a:p>
          <a:p>
            <a:endParaRPr lang="lv-LV" dirty="0"/>
          </a:p>
        </p:txBody>
      </p:sp>
    </p:spTree>
    <p:extLst>
      <p:ext uri="{BB962C8B-B14F-4D97-AF65-F5344CB8AC3E}">
        <p14:creationId xmlns:p14="http://schemas.microsoft.com/office/powerpoint/2010/main" val="663289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Definitions of poverty</a:t>
            </a:r>
          </a:p>
        </p:txBody>
      </p:sp>
      <p:sp>
        <p:nvSpPr>
          <p:cNvPr id="3" name="Content Placeholder 2"/>
          <p:cNvSpPr>
            <a:spLocks noGrp="1"/>
          </p:cNvSpPr>
          <p:nvPr>
            <p:ph idx="1"/>
          </p:nvPr>
        </p:nvSpPr>
        <p:spPr/>
        <p:txBody>
          <a:bodyPr>
            <a:normAutofit fontScale="85000" lnSpcReduction="10000"/>
          </a:bodyPr>
          <a:lstStyle/>
          <a:p>
            <a:r>
              <a:rPr lang="en-US" dirty="0"/>
              <a:t>Condition where people's basic needs for food, clothing, and shelter are not being met. </a:t>
            </a:r>
            <a:endParaRPr lang="lv-LV" dirty="0"/>
          </a:p>
          <a:p>
            <a:r>
              <a:rPr lang="en-US" dirty="0"/>
              <a:t>Poverty is generally of two types:</a:t>
            </a:r>
            <a:endParaRPr lang="lv-LV" dirty="0"/>
          </a:p>
          <a:p>
            <a:r>
              <a:rPr lang="en-US" dirty="0"/>
              <a:t>(1) Absolute poverty is synonymous with destitution and occurs when people cannot obtain adequate resources (measured in terms of calories or nutrition) to support a minimum level of physical health. Absolute poverty means about the same everywhere, and can be eradicated as demonstrated by some countries.</a:t>
            </a:r>
            <a:endParaRPr lang="lv-LV" dirty="0"/>
          </a:p>
          <a:p>
            <a:r>
              <a:rPr lang="en-US" dirty="0"/>
              <a:t>(2) Relative poverty occurs when people do not enjoy a certain minimum level of living standards as determined by a government (and enjoyed by the bulk of the population) that vary from country to country, sometimes within the same country. </a:t>
            </a:r>
            <a:br>
              <a:rPr lang="en-US" dirty="0"/>
            </a:br>
            <a:br>
              <a:rPr lang="en-US" dirty="0"/>
            </a:br>
            <a:r>
              <a:rPr lang="en-US" dirty="0"/>
              <a:t>Read more: </a:t>
            </a:r>
            <a:r>
              <a:rPr lang="en-US" dirty="0">
                <a:hlinkClick r:id="rId2"/>
              </a:rPr>
              <a:t>http://www.businessdictionary.com/definition/poverty.html</a:t>
            </a:r>
            <a:r>
              <a:rPr lang="lv-LV" dirty="0"/>
              <a:t> </a:t>
            </a:r>
          </a:p>
        </p:txBody>
      </p:sp>
    </p:spTree>
    <p:extLst>
      <p:ext uri="{BB962C8B-B14F-4D97-AF65-F5344CB8AC3E}">
        <p14:creationId xmlns:p14="http://schemas.microsoft.com/office/powerpoint/2010/main" val="2798918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v-LV" dirty="0" err="1"/>
              <a:t>Consequences</a:t>
            </a:r>
            <a:endParaRPr lang="lv-LV" dirty="0"/>
          </a:p>
        </p:txBody>
      </p:sp>
      <p:sp>
        <p:nvSpPr>
          <p:cNvPr id="3" name="Content Placeholder 2"/>
          <p:cNvSpPr>
            <a:spLocks noGrp="1"/>
          </p:cNvSpPr>
          <p:nvPr>
            <p:ph idx="1"/>
          </p:nvPr>
        </p:nvSpPr>
        <p:spPr/>
        <p:txBody>
          <a:bodyPr>
            <a:normAutofit/>
          </a:bodyPr>
          <a:lstStyle/>
          <a:p>
            <a:r>
              <a:rPr lang="en-US" b="1" dirty="0"/>
              <a:t>Poverty and Happiness </a:t>
            </a:r>
            <a:endParaRPr lang="lv-LV" b="1" dirty="0"/>
          </a:p>
          <a:p>
            <a:pPr marL="0" indent="0">
              <a:buNone/>
            </a:pPr>
            <a:r>
              <a:rPr lang="en-US" dirty="0"/>
              <a:t>"Resolve not to be poor: whatever you have, spend less. Poverty is a great enemy to human happiness; it certainly destroys liberty, and it makes some virtues impracticable, and others extremely difficult.«</a:t>
            </a:r>
            <a:endParaRPr lang="lv-LV" dirty="0"/>
          </a:p>
          <a:p>
            <a:pPr marL="0" indent="0" algn="r">
              <a:buNone/>
            </a:pPr>
            <a:r>
              <a:rPr lang="en-US" i="1" dirty="0"/>
              <a:t>Samuel Johnson </a:t>
            </a:r>
            <a:endParaRPr lang="lv-LV" i="1" dirty="0"/>
          </a:p>
          <a:p>
            <a:r>
              <a:rPr lang="en-US" b="1" dirty="0"/>
              <a:t>The Danger of Poverty </a:t>
            </a:r>
            <a:endParaRPr lang="lv-LV" b="1" dirty="0"/>
          </a:p>
          <a:p>
            <a:r>
              <a:rPr lang="en-US" dirty="0"/>
              <a:t>"Poverty often deprives a man of all spirit and virtue; it is hard for an empty bag to stand upright.«</a:t>
            </a:r>
            <a:endParaRPr lang="lv-LV" dirty="0"/>
          </a:p>
          <a:p>
            <a:pPr marL="0" indent="0" algn="r">
              <a:buNone/>
            </a:pPr>
            <a:r>
              <a:rPr lang="en-US" i="1" dirty="0"/>
              <a:t>Benjamin Franklin</a:t>
            </a:r>
            <a:endParaRPr lang="lv-LV" dirty="0"/>
          </a:p>
        </p:txBody>
      </p:sp>
    </p:spTree>
    <p:extLst>
      <p:ext uri="{BB962C8B-B14F-4D97-AF65-F5344CB8AC3E}">
        <p14:creationId xmlns:p14="http://schemas.microsoft.com/office/powerpoint/2010/main" val="11746167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we do with the absolute poverty?</a:t>
            </a:r>
          </a:p>
        </p:txBody>
      </p:sp>
      <p:sp>
        <p:nvSpPr>
          <p:cNvPr id="3" name="Content Placeholder 2"/>
          <p:cNvSpPr>
            <a:spLocks noGrp="1"/>
          </p:cNvSpPr>
          <p:nvPr>
            <p:ph idx="1"/>
          </p:nvPr>
        </p:nvSpPr>
        <p:spPr/>
        <p:txBody>
          <a:bodyPr/>
          <a:lstStyle/>
          <a:p>
            <a:r>
              <a:rPr lang="en-GB" dirty="0"/>
              <a:t>By my own opinion such, problem in Europe does not exist at all </a:t>
            </a:r>
            <a:r>
              <a:rPr lang="en-GB" dirty="0">
                <a:sym typeface="Wingdings" panose="05000000000000000000" pitchFamily="2" charset="2"/>
              </a:rPr>
              <a:t></a:t>
            </a:r>
          </a:p>
          <a:p>
            <a:r>
              <a:rPr lang="en-GB" dirty="0">
                <a:sym typeface="Wingdings" panose="05000000000000000000" pitchFamily="2" charset="2"/>
              </a:rPr>
              <a:t>The average European eats more delicious food than king Henry VIII or queen Victoria could imagine</a:t>
            </a:r>
          </a:p>
          <a:p>
            <a:r>
              <a:rPr lang="en-GB" dirty="0">
                <a:sym typeface="Wingdings" panose="05000000000000000000" pitchFamily="2" charset="2"/>
              </a:rPr>
              <a:t>The systems of social insurance and social assistance ensure that problem of absolute poverty in Europe is  resolved</a:t>
            </a:r>
          </a:p>
          <a:p>
            <a:r>
              <a:rPr lang="en-GB" dirty="0">
                <a:sym typeface="Wingdings" panose="05000000000000000000" pitchFamily="2" charset="2"/>
              </a:rPr>
              <a:t>Even any homeless person can get shelter and food, if he/ she ask such assistance</a:t>
            </a:r>
          </a:p>
        </p:txBody>
      </p:sp>
    </p:spTree>
    <p:extLst>
      <p:ext uri="{BB962C8B-B14F-4D97-AF65-F5344CB8AC3E}">
        <p14:creationId xmlns:p14="http://schemas.microsoft.com/office/powerpoint/2010/main" val="713570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Social assistance</a:t>
            </a:r>
          </a:p>
        </p:txBody>
      </p:sp>
      <p:sp>
        <p:nvSpPr>
          <p:cNvPr id="3" name="Content Placeholder 2"/>
          <p:cNvSpPr>
            <a:spLocks noGrp="1"/>
          </p:cNvSpPr>
          <p:nvPr>
            <p:ph idx="1"/>
          </p:nvPr>
        </p:nvSpPr>
        <p:spPr/>
        <p:txBody>
          <a:bodyPr>
            <a:normAutofit fontScale="92500" lnSpcReduction="20000"/>
          </a:bodyPr>
          <a:lstStyle/>
          <a:p>
            <a:r>
              <a:rPr lang="en-GB" dirty="0"/>
              <a:t>Prescribed by the Government:</a:t>
            </a:r>
          </a:p>
          <a:p>
            <a:pPr lvl="1"/>
            <a:r>
              <a:rPr lang="en-GB" dirty="0"/>
              <a:t>Guaranteed minimum income – 128.06 euros per month</a:t>
            </a:r>
          </a:p>
          <a:p>
            <a:pPr lvl="1"/>
            <a:r>
              <a:rPr lang="en-GB" dirty="0"/>
              <a:t>Apartment allowance - the amount, the payment procedure and the persons entitled to receive the benefit are determined by the municipality in its binding regulations.</a:t>
            </a:r>
          </a:p>
          <a:p>
            <a:r>
              <a:rPr lang="en-GB" dirty="0"/>
              <a:t>Municipalities (119) themselves determine income level to assign person status of needy person and what kind (41) of social assistance they provide. The most widespread ways of social assistance are:</a:t>
            </a:r>
          </a:p>
          <a:p>
            <a:pPr lvl="1"/>
            <a:r>
              <a:rPr lang="en-GB" dirty="0"/>
              <a:t>Real Estate Tax Rebate on Land and Buildings (100%)</a:t>
            </a:r>
          </a:p>
          <a:p>
            <a:pPr lvl="1"/>
            <a:r>
              <a:rPr lang="en-GB" dirty="0"/>
              <a:t>In 94% municipalities there is an allowance for emergency (crisis) </a:t>
            </a:r>
          </a:p>
          <a:p>
            <a:pPr lvl="1"/>
            <a:r>
              <a:rPr lang="en-GB" dirty="0"/>
              <a:t>70% municipalities have defined benefits in different anniversaries</a:t>
            </a:r>
          </a:p>
          <a:p>
            <a:pPr lvl="1"/>
            <a:r>
              <a:rPr lang="en-GB" dirty="0"/>
              <a:t>68% municipalities have defined benefits for funerals</a:t>
            </a:r>
          </a:p>
          <a:p>
            <a:pPr lvl="1"/>
            <a:r>
              <a:rPr lang="en-GB" dirty="0"/>
              <a:t>In 67% municipalities are different benefits for medical treatment and expenses for medicine</a:t>
            </a:r>
          </a:p>
        </p:txBody>
      </p:sp>
    </p:spTree>
    <p:extLst>
      <p:ext uri="{BB962C8B-B14F-4D97-AF65-F5344CB8AC3E}">
        <p14:creationId xmlns:p14="http://schemas.microsoft.com/office/powerpoint/2010/main" val="3542288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54223"/>
          </a:xfrm>
        </p:spPr>
        <p:txBody>
          <a:bodyPr>
            <a:normAutofit/>
          </a:bodyPr>
          <a:lstStyle/>
          <a:p>
            <a:r>
              <a:rPr lang="en-GB" dirty="0"/>
              <a:t>Social services</a:t>
            </a:r>
          </a:p>
        </p:txBody>
      </p:sp>
      <p:sp>
        <p:nvSpPr>
          <p:cNvPr id="3" name="Content Placeholder 2"/>
          <p:cNvSpPr>
            <a:spLocks noGrp="1"/>
          </p:cNvSpPr>
          <p:nvPr>
            <p:ph idx="1"/>
          </p:nvPr>
        </p:nvSpPr>
        <p:spPr>
          <a:xfrm>
            <a:off x="838200" y="1632857"/>
            <a:ext cx="10515600" cy="4544106"/>
          </a:xfrm>
        </p:spPr>
        <p:txBody>
          <a:bodyPr>
            <a:normAutofit/>
          </a:bodyPr>
          <a:lstStyle/>
          <a:p>
            <a:r>
              <a:rPr lang="en-GB" dirty="0"/>
              <a:t>Social services are provided by the Social departments of the municipalities. They may include:</a:t>
            </a:r>
          </a:p>
          <a:p>
            <a:pPr lvl="1"/>
            <a:r>
              <a:rPr lang="en-GB" dirty="0"/>
              <a:t>social care services at the person's place of residence;</a:t>
            </a:r>
          </a:p>
          <a:p>
            <a:pPr lvl="1"/>
            <a:r>
              <a:rPr lang="en-GB" dirty="0"/>
              <a:t>care in long-term social care and social rehabilitation institutions;</a:t>
            </a:r>
          </a:p>
          <a:p>
            <a:pPr lvl="1"/>
            <a:r>
              <a:rPr lang="en-GB" dirty="0"/>
              <a:t>social rehabilitation services at the person's place of residence and institution;</a:t>
            </a:r>
          </a:p>
          <a:p>
            <a:pPr lvl="1"/>
            <a:r>
              <a:rPr lang="en-GB" dirty="0"/>
              <a:t>professional rehabilitation services;</a:t>
            </a:r>
          </a:p>
          <a:p>
            <a:pPr lvl="1"/>
            <a:r>
              <a:rPr lang="en-GB" dirty="0"/>
              <a:t>provision of technical auxiliary tools</a:t>
            </a:r>
          </a:p>
          <a:p>
            <a:r>
              <a:rPr lang="en-GB" dirty="0">
                <a:sym typeface="Wingdings" panose="05000000000000000000" pitchFamily="2" charset="2"/>
              </a:rPr>
              <a:t>More detailed information about Latvian systems of social insurance, social assistance and social services will be provided by Mrs. _______</a:t>
            </a:r>
            <a:endParaRPr lang="en-GB" dirty="0"/>
          </a:p>
        </p:txBody>
      </p:sp>
    </p:spTree>
    <p:extLst>
      <p:ext uri="{BB962C8B-B14F-4D97-AF65-F5344CB8AC3E}">
        <p14:creationId xmlns:p14="http://schemas.microsoft.com/office/powerpoint/2010/main" val="38709183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we do with the relative poverty?</a:t>
            </a:r>
          </a:p>
        </p:txBody>
      </p:sp>
      <p:sp>
        <p:nvSpPr>
          <p:cNvPr id="3" name="Content Placeholder 2"/>
          <p:cNvSpPr>
            <a:spLocks noGrp="1"/>
          </p:cNvSpPr>
          <p:nvPr>
            <p:ph idx="1"/>
          </p:nvPr>
        </p:nvSpPr>
        <p:spPr/>
        <p:txBody>
          <a:bodyPr>
            <a:normAutofit fontScale="92500"/>
          </a:bodyPr>
          <a:lstStyle/>
          <a:p>
            <a:r>
              <a:rPr lang="en-GB" dirty="0"/>
              <a:t>The main reason of relative poverty is not located outside the person (neighbours, society, government), but inside the person, who feels him-/herself poor or needy</a:t>
            </a:r>
          </a:p>
          <a:p>
            <a:r>
              <a:rPr lang="en-GB" dirty="0"/>
              <a:t>It is related to dissatisfaction about what he/ she already owns</a:t>
            </a:r>
          </a:p>
          <a:p>
            <a:r>
              <a:rPr lang="en-GB" dirty="0"/>
              <a:t>It is related to difference between wishes and real possibilities</a:t>
            </a:r>
          </a:p>
          <a:p>
            <a:r>
              <a:rPr lang="en-GB" dirty="0"/>
              <a:t>This problem cannot be solved by any system of social assistance or protection by increasing social grants or services</a:t>
            </a:r>
          </a:p>
          <a:p>
            <a:r>
              <a:rPr lang="en-GB" b="1" dirty="0"/>
              <a:t>We can do nothing </a:t>
            </a:r>
            <a:r>
              <a:rPr lang="en-GB" dirty="0"/>
              <a:t>with the relative poverty, </a:t>
            </a:r>
            <a:r>
              <a:rPr lang="en-GB" b="1" dirty="0"/>
              <a:t>but show the way</a:t>
            </a:r>
            <a:r>
              <a:rPr lang="en-GB" dirty="0"/>
              <a:t>, how person can reduce difference between his/ her wishes and possibilities</a:t>
            </a:r>
            <a:endParaRPr lang="lv-LV" dirty="0"/>
          </a:p>
          <a:p>
            <a:r>
              <a:rPr lang="en-GB" dirty="0"/>
              <a:t>We work on this in our project «Age is not an obstacle»</a:t>
            </a:r>
          </a:p>
        </p:txBody>
      </p:sp>
    </p:spTree>
    <p:extLst>
      <p:ext uri="{BB962C8B-B14F-4D97-AF65-F5344CB8AC3E}">
        <p14:creationId xmlns:p14="http://schemas.microsoft.com/office/powerpoint/2010/main" val="937599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CF779-6FE4-4460-A949-5E26B2AD7DEB}"/>
              </a:ext>
            </a:extLst>
          </p:cNvPr>
          <p:cNvSpPr>
            <a:spLocks noGrp="1"/>
          </p:cNvSpPr>
          <p:nvPr>
            <p:ph type="title"/>
          </p:nvPr>
        </p:nvSpPr>
        <p:spPr/>
        <p:txBody>
          <a:bodyPr/>
          <a:lstStyle/>
          <a:p>
            <a:r>
              <a:rPr lang="hr-HR" dirty="0">
                <a:solidFill>
                  <a:schemeClr val="accent1">
                    <a:lumMod val="75000"/>
                  </a:schemeClr>
                </a:solidFill>
              </a:rPr>
              <a:t>Housekeeping:</a:t>
            </a:r>
            <a:endParaRPr lang="en-GB" dirty="0">
              <a:solidFill>
                <a:schemeClr val="accent1">
                  <a:lumMod val="75000"/>
                </a:schemeClr>
              </a:solidFill>
            </a:endParaRPr>
          </a:p>
        </p:txBody>
      </p:sp>
      <p:sp>
        <p:nvSpPr>
          <p:cNvPr id="3" name="Content Placeholder 2">
            <a:extLst>
              <a:ext uri="{FF2B5EF4-FFF2-40B4-BE49-F238E27FC236}">
                <a16:creationId xmlns:a16="http://schemas.microsoft.com/office/drawing/2014/main" id="{1C85A4C2-90E8-4413-ACF8-7AA8CCD59646}"/>
              </a:ext>
            </a:extLst>
          </p:cNvPr>
          <p:cNvSpPr>
            <a:spLocks noGrp="1"/>
          </p:cNvSpPr>
          <p:nvPr>
            <p:ph idx="1"/>
          </p:nvPr>
        </p:nvSpPr>
        <p:spPr/>
        <p:txBody>
          <a:bodyPr/>
          <a:lstStyle/>
          <a:p>
            <a:r>
              <a:rPr lang="hr-HR" dirty="0"/>
              <a:t>This webinar is being recorded and it will be published on our YouTube channel afterwards</a:t>
            </a:r>
          </a:p>
          <a:p>
            <a:r>
              <a:rPr lang="hr-HR" dirty="0"/>
              <a:t>Please use #sociSDG for social media</a:t>
            </a:r>
          </a:p>
          <a:p>
            <a:r>
              <a:rPr lang="hr-HR" dirty="0"/>
              <a:t>Your voice will be automatically muted upon joining the webinar</a:t>
            </a:r>
          </a:p>
          <a:p>
            <a:r>
              <a:rPr lang="hr-HR" dirty="0"/>
              <a:t>To ask questions or engage in discussion please use the chat window</a:t>
            </a:r>
          </a:p>
          <a:p>
            <a:r>
              <a:rPr lang="hr-HR" dirty="0"/>
              <a:t>If you have any comments, please write us at </a:t>
            </a:r>
            <a:r>
              <a:rPr lang="en-GB" u="sng" dirty="0">
                <a:hlinkClick r:id="rId2"/>
              </a:rPr>
              <a:t>sociSDGs@gmail.com</a:t>
            </a:r>
            <a:r>
              <a:rPr lang="hr-HR" dirty="0"/>
              <a:t> </a:t>
            </a:r>
            <a:endParaRPr lang="en-GB" dirty="0"/>
          </a:p>
        </p:txBody>
      </p:sp>
    </p:spTree>
    <p:extLst>
      <p:ext uri="{BB962C8B-B14F-4D97-AF65-F5344CB8AC3E}">
        <p14:creationId xmlns:p14="http://schemas.microsoft.com/office/powerpoint/2010/main" val="3955493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 is not an obstacle (I)</a:t>
            </a:r>
          </a:p>
        </p:txBody>
      </p:sp>
      <p:sp>
        <p:nvSpPr>
          <p:cNvPr id="3" name="Content Placeholder 2"/>
          <p:cNvSpPr>
            <a:spLocks noGrp="1"/>
          </p:cNvSpPr>
          <p:nvPr>
            <p:ph sz="half" idx="1"/>
          </p:nvPr>
        </p:nvSpPr>
        <p:spPr/>
        <p:txBody>
          <a:bodyPr/>
          <a:lstStyle/>
          <a:p>
            <a:r>
              <a:rPr lang="en-GB" dirty="0"/>
              <a:t>Project «Age is not an obstacle» is financed by </a:t>
            </a:r>
            <a:r>
              <a:rPr lang="en-GB" dirty="0" err="1"/>
              <a:t>NordPlus</a:t>
            </a:r>
            <a:r>
              <a:rPr lang="en-GB" dirty="0"/>
              <a:t> Adult</a:t>
            </a:r>
          </a:p>
          <a:p>
            <a:r>
              <a:rPr lang="en-GB" dirty="0"/>
              <a:t>Participants are Latvian, Lithuanian, Estonian associations of pensioners’ organisations and Riga </a:t>
            </a:r>
            <a:r>
              <a:rPr lang="en-GB" dirty="0" err="1"/>
              <a:t>Stradins</a:t>
            </a:r>
            <a:r>
              <a:rPr lang="en-GB" dirty="0"/>
              <a:t> university</a:t>
            </a:r>
          </a:p>
          <a:p>
            <a:r>
              <a:rPr lang="en-GB" dirty="0"/>
              <a:t>The </a:t>
            </a:r>
            <a:r>
              <a:rPr lang="en-GB" b="1" dirty="0"/>
              <a:t>global objective </a:t>
            </a:r>
            <a:r>
              <a:rPr lang="en-GB" dirty="0"/>
              <a:t>of the project is to is to enhance the quality of lives of retired persons in Baltics.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170503"/>
            <a:ext cx="5181600" cy="3661581"/>
          </a:xfrm>
        </p:spPr>
      </p:pic>
    </p:spTree>
    <p:extLst>
      <p:ext uri="{BB962C8B-B14F-4D97-AF65-F5344CB8AC3E}">
        <p14:creationId xmlns:p14="http://schemas.microsoft.com/office/powerpoint/2010/main" val="3446498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 is not an obstacle (II)</a:t>
            </a:r>
          </a:p>
        </p:txBody>
      </p:sp>
      <p:sp>
        <p:nvSpPr>
          <p:cNvPr id="3" name="Content Placeholder 2"/>
          <p:cNvSpPr>
            <a:spLocks noGrp="1"/>
          </p:cNvSpPr>
          <p:nvPr>
            <p:ph idx="1"/>
          </p:nvPr>
        </p:nvSpPr>
        <p:spPr/>
        <p:txBody>
          <a:bodyPr>
            <a:normAutofit fontScale="92500" lnSpcReduction="10000"/>
          </a:bodyPr>
          <a:lstStyle/>
          <a:p>
            <a:r>
              <a:rPr lang="en-GB" dirty="0"/>
              <a:t>The </a:t>
            </a:r>
            <a:r>
              <a:rPr lang="en-GB" b="1" dirty="0"/>
              <a:t>particular objective</a:t>
            </a:r>
            <a:r>
              <a:rPr lang="en-GB" dirty="0"/>
              <a:t> of the project is to develop training program for retired persons and persons of preretirement age, relevant methodology and training materials, as well as training trainers from different pensioners’ organisations. The program include</a:t>
            </a:r>
            <a:r>
              <a:rPr lang="lv-LV" dirty="0"/>
              <a:t>s</a:t>
            </a:r>
            <a:r>
              <a:rPr lang="en-GB" dirty="0"/>
              <a:t> (but not limited) following modules:</a:t>
            </a:r>
            <a:endParaRPr lang="lv-LV" dirty="0"/>
          </a:p>
          <a:p>
            <a:pPr marL="514350" indent="-514350">
              <a:buFont typeface="+mj-lt"/>
              <a:buAutoNum type="arabicPeriod"/>
            </a:pPr>
            <a:r>
              <a:rPr lang="en-GB" dirty="0"/>
              <a:t>How to survive in adaptation period after retirement (incl. </a:t>
            </a:r>
            <a:r>
              <a:rPr lang="en-GB" b="1" i="1" dirty="0"/>
              <a:t>opportunities to receive social assistance and to organise small business</a:t>
            </a:r>
            <a:r>
              <a:rPr lang="en-GB" dirty="0"/>
              <a:t>)</a:t>
            </a:r>
            <a:endParaRPr lang="lv-LV" dirty="0"/>
          </a:p>
          <a:p>
            <a:pPr marL="514350" indent="-514350">
              <a:buFont typeface="+mj-lt"/>
              <a:buAutoNum type="arabicPeriod"/>
            </a:pPr>
            <a:r>
              <a:rPr lang="en-GB" dirty="0"/>
              <a:t>How to maintain physical health</a:t>
            </a:r>
            <a:endParaRPr lang="lv-LV" dirty="0"/>
          </a:p>
          <a:p>
            <a:pPr marL="514350" indent="-514350">
              <a:buFont typeface="+mj-lt"/>
              <a:buAutoNum type="arabicPeriod"/>
            </a:pPr>
            <a:r>
              <a:rPr lang="en-GB" dirty="0"/>
              <a:t>How to maintain psychological health and acquire new knowledge and skills</a:t>
            </a:r>
            <a:endParaRPr lang="lv-LV" dirty="0"/>
          </a:p>
          <a:p>
            <a:pPr marL="514350" indent="-514350">
              <a:buFont typeface="+mj-lt"/>
              <a:buAutoNum type="arabicPeriod"/>
            </a:pPr>
            <a:r>
              <a:rPr lang="en-GB" dirty="0"/>
              <a:t>How to avoid and overcome loneliness</a:t>
            </a:r>
            <a:endParaRPr lang="lv-LV" dirty="0"/>
          </a:p>
        </p:txBody>
      </p:sp>
    </p:spTree>
    <p:extLst>
      <p:ext uri="{BB962C8B-B14F-4D97-AF65-F5344CB8AC3E}">
        <p14:creationId xmlns:p14="http://schemas.microsoft.com/office/powerpoint/2010/main" val="1840885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Retirement and poverty</a:t>
            </a:r>
          </a:p>
        </p:txBody>
      </p:sp>
      <p:sp>
        <p:nvSpPr>
          <p:cNvPr id="3" name="Content Placeholder 2"/>
          <p:cNvSpPr>
            <a:spLocks noGrp="1"/>
          </p:cNvSpPr>
          <p:nvPr>
            <p:ph idx="1"/>
          </p:nvPr>
        </p:nvSpPr>
        <p:spPr/>
        <p:txBody>
          <a:bodyPr/>
          <a:lstStyle/>
          <a:p>
            <a:pPr marL="0" indent="0">
              <a:buNone/>
            </a:pPr>
            <a:r>
              <a:rPr lang="en-GB" dirty="0"/>
              <a:t>The amount of the pension depends on the social tax paid and </a:t>
            </a:r>
            <a:r>
              <a:rPr lang="en-GB" b="1" u="sng" dirty="0"/>
              <a:t>it is fair principle!</a:t>
            </a:r>
          </a:p>
          <a:p>
            <a:pPr marL="0" indent="0">
              <a:buNone/>
            </a:pPr>
            <a:r>
              <a:rPr lang="en-GB" dirty="0"/>
              <a:t>According Latvian official statistics</a:t>
            </a:r>
          </a:p>
          <a:p>
            <a:r>
              <a:rPr lang="en-GB" dirty="0"/>
              <a:t> 41.9% of all retired persons and</a:t>
            </a:r>
          </a:p>
          <a:p>
            <a:r>
              <a:rPr lang="en-GB" dirty="0"/>
              <a:t> 74% of single pensioners  are exposed to the risk of poverty.</a:t>
            </a:r>
          </a:p>
          <a:p>
            <a:r>
              <a:rPr lang="en-GB" dirty="0"/>
              <a:t>31`540 persons (6.9%) receive pensions less than official level of poverty (guaranteed minimum income) 128.06 euros a month (and receive social assistance)</a:t>
            </a:r>
          </a:p>
          <a:p>
            <a:r>
              <a:rPr lang="en-GB" dirty="0"/>
              <a:t>The average pension in the 4th quarter 2018 was 329 euros</a:t>
            </a:r>
          </a:p>
        </p:txBody>
      </p:sp>
    </p:spTree>
    <p:extLst>
      <p:ext uri="{BB962C8B-B14F-4D97-AF65-F5344CB8AC3E}">
        <p14:creationId xmlns:p14="http://schemas.microsoft.com/office/powerpoint/2010/main" val="21841986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Role of retired persons in society</a:t>
            </a:r>
          </a:p>
        </p:txBody>
      </p:sp>
      <p:sp>
        <p:nvSpPr>
          <p:cNvPr id="3" name="Content Placeholder 2"/>
          <p:cNvSpPr>
            <a:spLocks noGrp="1"/>
          </p:cNvSpPr>
          <p:nvPr>
            <p:ph idx="1"/>
          </p:nvPr>
        </p:nvSpPr>
        <p:spPr/>
        <p:txBody>
          <a:bodyPr>
            <a:normAutofit fontScale="92500" lnSpcReduction="20000"/>
          </a:bodyPr>
          <a:lstStyle/>
          <a:p>
            <a:r>
              <a:rPr lang="en-GB" dirty="0"/>
              <a:t>The biological objective of existence of any alive creature is to continue the species.</a:t>
            </a:r>
          </a:p>
          <a:p>
            <a:r>
              <a:rPr lang="en-GB" dirty="0"/>
              <a:t>The biological objective of existence of any human is to continue family, tribe, nation, civilisation, mankind.</a:t>
            </a:r>
          </a:p>
          <a:p>
            <a:r>
              <a:rPr lang="en-GB" dirty="0"/>
              <a:t>Our children must raise their children (our grandchildren!), not to waste their resources to keep their parents (us) alive!</a:t>
            </a:r>
          </a:p>
          <a:p>
            <a:r>
              <a:rPr lang="en-GB" dirty="0"/>
              <a:t>Grandparents </a:t>
            </a:r>
            <a:r>
              <a:rPr lang="lv-LV" dirty="0" err="1"/>
              <a:t>are</a:t>
            </a:r>
            <a:r>
              <a:rPr lang="en-GB" dirty="0"/>
              <a:t> to assist their children to raise grandchildren, avoiding to substitute them or even to dominate!</a:t>
            </a:r>
          </a:p>
          <a:p>
            <a:r>
              <a:rPr lang="en-GB" dirty="0"/>
              <a:t>To be able to implement this role, retired persons </a:t>
            </a:r>
            <a:r>
              <a:rPr lang="lv-LV" dirty="0" err="1"/>
              <a:t>have</a:t>
            </a:r>
            <a:r>
              <a:rPr lang="en-GB" dirty="0"/>
              <a:t> to take care on themselves him /herself! </a:t>
            </a:r>
          </a:p>
          <a:p>
            <a:r>
              <a:rPr lang="en-GB" dirty="0"/>
              <a:t>How to acquire resources necessary? Continuing to work or starting own business!</a:t>
            </a:r>
          </a:p>
        </p:txBody>
      </p:sp>
    </p:spTree>
    <p:extLst>
      <p:ext uri="{BB962C8B-B14F-4D97-AF65-F5344CB8AC3E}">
        <p14:creationId xmlns:p14="http://schemas.microsoft.com/office/powerpoint/2010/main" val="3061815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928098"/>
          </a:xfrm>
        </p:spPr>
        <p:txBody>
          <a:bodyPr/>
          <a:lstStyle/>
          <a:p>
            <a:r>
              <a:rPr lang="en-GB" dirty="0"/>
              <a:t>What we did to reduce poverty of retired?</a:t>
            </a:r>
          </a:p>
        </p:txBody>
      </p:sp>
      <p:sp>
        <p:nvSpPr>
          <p:cNvPr id="3" name="Content Placeholder 2"/>
          <p:cNvSpPr>
            <a:spLocks noGrp="1"/>
          </p:cNvSpPr>
          <p:nvPr>
            <p:ph idx="1"/>
          </p:nvPr>
        </p:nvSpPr>
        <p:spPr>
          <a:xfrm>
            <a:off x="838200" y="1476103"/>
            <a:ext cx="10515600" cy="4700860"/>
          </a:xfrm>
        </p:spPr>
        <p:txBody>
          <a:bodyPr/>
          <a:lstStyle/>
          <a:p>
            <a:r>
              <a:rPr lang="en-GB" dirty="0"/>
              <a:t>Thanks to efforts of ex-minister of </a:t>
            </a:r>
            <a:r>
              <a:rPr lang="lv-LV" dirty="0"/>
              <a:t>W</a:t>
            </a:r>
            <a:r>
              <a:rPr lang="en-GB" dirty="0" err="1"/>
              <a:t>elfare</a:t>
            </a:r>
            <a:r>
              <a:rPr lang="en-GB" dirty="0"/>
              <a:t> Mrs. Dagnija Staķe and ex-state secretary of the ministry Mrs. Baiba Paševica the first unified and exhaustive overview of social assistance, social services and healthcare in all and every municipality in Latvia is developed and available on the project website in Latvian and in Russian </a:t>
            </a:r>
            <a:r>
              <a:rPr lang="en-GB" dirty="0">
                <a:hlinkClick r:id="rId2"/>
              </a:rPr>
              <a:t>http://vecumsnavskerslis.lv/lv/1modula-programma</a:t>
            </a:r>
            <a:r>
              <a:rPr lang="en-GB" dirty="0"/>
              <a:t> </a:t>
            </a:r>
          </a:p>
          <a:p>
            <a:r>
              <a:rPr lang="en-GB" dirty="0"/>
              <a:t>Training materials on such issues as: how to start the business, how to develop creative ideas for the new business, what legal and financial circumstances should be taken into account, where acquire start money are developed and published on the project website and training of trainers for all 4 modules is close to the finish.</a:t>
            </a:r>
          </a:p>
        </p:txBody>
      </p:sp>
    </p:spTree>
    <p:extLst>
      <p:ext uri="{BB962C8B-B14F-4D97-AF65-F5344CB8AC3E}">
        <p14:creationId xmlns:p14="http://schemas.microsoft.com/office/powerpoint/2010/main" val="4178550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23149"/>
          </a:xfrm>
        </p:spPr>
        <p:txBody>
          <a:bodyPr>
            <a:normAutofit fontScale="90000"/>
          </a:bodyPr>
          <a:lstStyle/>
          <a:p>
            <a:r>
              <a:rPr lang="en-GB" dirty="0"/>
              <a:t>Social entrepreneurship </a:t>
            </a:r>
          </a:p>
        </p:txBody>
      </p:sp>
      <p:sp>
        <p:nvSpPr>
          <p:cNvPr id="3" name="Content Placeholder 2"/>
          <p:cNvSpPr>
            <a:spLocks noGrp="1"/>
          </p:cNvSpPr>
          <p:nvPr>
            <p:ph idx="1"/>
          </p:nvPr>
        </p:nvSpPr>
        <p:spPr>
          <a:xfrm>
            <a:off x="838200" y="1045029"/>
            <a:ext cx="10515600" cy="5525588"/>
          </a:xfrm>
        </p:spPr>
        <p:txBody>
          <a:bodyPr>
            <a:normAutofit fontScale="92500" lnSpcReduction="20000"/>
          </a:bodyPr>
          <a:lstStyle/>
          <a:p>
            <a:r>
              <a:rPr lang="en-GB" dirty="0"/>
              <a:t>In 2018 came into force Law on social enterprises and it provides new opportunities as well to entrepreneurs as to target groups.</a:t>
            </a:r>
          </a:p>
          <a:p>
            <a:r>
              <a:rPr lang="en-GB" dirty="0"/>
              <a:t>Target groups are the same most exposed to the risk of poverty:</a:t>
            </a:r>
          </a:p>
          <a:p>
            <a:pPr lvl="1"/>
            <a:r>
              <a:rPr lang="en-GB" dirty="0"/>
              <a:t>Persons with special needs</a:t>
            </a:r>
          </a:p>
          <a:p>
            <a:pPr lvl="1"/>
            <a:r>
              <a:rPr lang="en-GB" dirty="0"/>
              <a:t>persons with mental disabilities;</a:t>
            </a:r>
          </a:p>
          <a:p>
            <a:pPr lvl="1"/>
            <a:r>
              <a:rPr lang="en-GB" dirty="0"/>
              <a:t>Persons with status of poor</a:t>
            </a:r>
          </a:p>
          <a:p>
            <a:pPr lvl="1"/>
            <a:r>
              <a:rPr lang="en-GB" dirty="0"/>
              <a:t>Unemployed, unemployed with dependents, unemployed elder than 54, long term unemployed</a:t>
            </a:r>
          </a:p>
          <a:p>
            <a:pPr lvl="1"/>
            <a:r>
              <a:rPr lang="en-GB" dirty="0"/>
              <a:t>Ethnical minority gypsies</a:t>
            </a:r>
          </a:p>
          <a:p>
            <a:pPr lvl="1"/>
            <a:r>
              <a:rPr lang="en-GB" dirty="0"/>
              <a:t>Prisoners and persons released from prisons</a:t>
            </a:r>
          </a:p>
          <a:p>
            <a:pPr lvl="1"/>
            <a:r>
              <a:rPr lang="en-GB" dirty="0"/>
              <a:t>persons with alcohol, narcotic, psychotropic or toxic substances, gambling or computer game addiction problems</a:t>
            </a:r>
          </a:p>
          <a:p>
            <a:pPr lvl="1"/>
            <a:r>
              <a:rPr lang="en-GB" dirty="0"/>
              <a:t>persons whose place of residence is declared in a night shelter;</a:t>
            </a:r>
          </a:p>
          <a:p>
            <a:pPr lvl="1"/>
            <a:r>
              <a:rPr lang="en-GB" dirty="0"/>
              <a:t>victims of trafficking</a:t>
            </a:r>
          </a:p>
          <a:p>
            <a:pPr lvl="1"/>
            <a:r>
              <a:rPr lang="en-GB" dirty="0"/>
              <a:t>persons who have been granted refugee, alternative or stateless person status in the Republic of Latvia;</a:t>
            </a:r>
          </a:p>
          <a:p>
            <a:pPr lvl="1"/>
            <a:r>
              <a:rPr lang="en-GB" dirty="0"/>
              <a:t>orphans and children left without parental care at the age of 15 years</a:t>
            </a:r>
          </a:p>
        </p:txBody>
      </p:sp>
    </p:spTree>
    <p:extLst>
      <p:ext uri="{BB962C8B-B14F-4D97-AF65-F5344CB8AC3E}">
        <p14:creationId xmlns:p14="http://schemas.microsoft.com/office/powerpoint/2010/main" val="32255346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163228"/>
          </a:xfrm>
        </p:spPr>
        <p:txBody>
          <a:bodyPr>
            <a:normAutofit/>
          </a:bodyPr>
          <a:lstStyle/>
          <a:p>
            <a:r>
              <a:rPr lang="en-GB" dirty="0"/>
              <a:t>Amount of the grant</a:t>
            </a:r>
          </a:p>
        </p:txBody>
      </p:sp>
      <p:sp>
        <p:nvSpPr>
          <p:cNvPr id="3" name="Content Placeholder 2"/>
          <p:cNvSpPr>
            <a:spLocks noGrp="1"/>
          </p:cNvSpPr>
          <p:nvPr>
            <p:ph idx="1"/>
          </p:nvPr>
        </p:nvSpPr>
        <p:spPr>
          <a:xfrm>
            <a:off x="838200" y="1908946"/>
            <a:ext cx="10515600" cy="4008528"/>
          </a:xfrm>
        </p:spPr>
        <p:txBody>
          <a:bodyPr/>
          <a:lstStyle/>
          <a:p>
            <a:r>
              <a:rPr lang="en-GB" dirty="0"/>
              <a:t>for start-ups (up to 1 year running time) the maximum grant is 20 thousand euros;</a:t>
            </a:r>
          </a:p>
          <a:p>
            <a:pPr marL="0" indent="0">
              <a:buNone/>
            </a:pPr>
            <a:r>
              <a:rPr lang="en-GB" dirty="0"/>
              <a:t>• for companies with a lifetime of 1 to 3 years, the maximum grant is 50 thousand euros;</a:t>
            </a:r>
          </a:p>
          <a:p>
            <a:pPr marL="0" indent="0">
              <a:buNone/>
            </a:pPr>
            <a:r>
              <a:rPr lang="en-GB" dirty="0"/>
              <a:t>• for companies with a lifetime of over 3 years, the maximum grant is 200 thousand euros.</a:t>
            </a:r>
          </a:p>
        </p:txBody>
      </p:sp>
    </p:spTree>
    <p:extLst>
      <p:ext uri="{BB962C8B-B14F-4D97-AF65-F5344CB8AC3E}">
        <p14:creationId xmlns:p14="http://schemas.microsoft.com/office/powerpoint/2010/main" val="32516602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58281"/>
          </a:xfrm>
        </p:spPr>
        <p:txBody>
          <a:bodyPr/>
          <a:lstStyle/>
          <a:p>
            <a:r>
              <a:rPr lang="en-GB" dirty="0"/>
              <a:t>Eligible expenses</a:t>
            </a:r>
          </a:p>
        </p:txBody>
      </p:sp>
      <p:sp>
        <p:nvSpPr>
          <p:cNvPr id="3" name="Content Placeholder 2"/>
          <p:cNvSpPr>
            <a:spLocks noGrp="1"/>
          </p:cNvSpPr>
          <p:nvPr>
            <p:ph idx="1"/>
          </p:nvPr>
        </p:nvSpPr>
        <p:spPr>
          <a:xfrm>
            <a:off x="838200" y="992777"/>
            <a:ext cx="10515600" cy="5551714"/>
          </a:xfrm>
        </p:spPr>
        <p:txBody>
          <a:bodyPr>
            <a:normAutofit lnSpcReduction="10000"/>
          </a:bodyPr>
          <a:lstStyle/>
          <a:p>
            <a:r>
              <a:rPr lang="en-GB" dirty="0"/>
              <a:t>Long-term investments:</a:t>
            </a:r>
          </a:p>
          <a:p>
            <a:pPr marL="457200" lvl="1" indent="0">
              <a:buNone/>
            </a:pPr>
            <a:r>
              <a:rPr lang="en-GB" sz="2600" dirty="0"/>
              <a:t>• tangible - the cost of purchasing new equipment, equipment, transport, if this is necessary for the purpose of the business project;</a:t>
            </a:r>
          </a:p>
          <a:p>
            <a:pPr marL="457200" lvl="1" indent="0">
              <a:buNone/>
            </a:pPr>
            <a:r>
              <a:rPr lang="en-GB" sz="2600" dirty="0"/>
              <a:t>• intangible - the cost of acquiring patents, licenses, trademarks, trademarks, concessions, computer programs.</a:t>
            </a:r>
          </a:p>
          <a:p>
            <a:pPr marL="0" indent="0">
              <a:buNone/>
            </a:pPr>
            <a:r>
              <a:rPr lang="en-GB" dirty="0"/>
              <a:t>• Current assets - raw material, material purchase costs, rent and lease, as well as other costs necessary to achieve the objective of the business plan;</a:t>
            </a:r>
          </a:p>
          <a:p>
            <a:pPr marL="0" indent="0">
              <a:buNone/>
            </a:pPr>
            <a:r>
              <a:rPr lang="en-GB" dirty="0"/>
              <a:t>• Remuneration costs for employees - salary (monthly salary; supplement for additional work; employer state social insurance) compulsory contributions; benefits and compensation of the employer from which income tax and state social insurance contributions are calculated);</a:t>
            </a:r>
          </a:p>
          <a:p>
            <a:pPr marL="0" indent="0">
              <a:buNone/>
            </a:pPr>
            <a:r>
              <a:rPr lang="en-GB" dirty="0"/>
              <a:t>• training, consultancy expenses (up to EUR 3 thousand).   </a:t>
            </a:r>
          </a:p>
        </p:txBody>
      </p:sp>
    </p:spTree>
    <p:extLst>
      <p:ext uri="{BB962C8B-B14F-4D97-AF65-F5344CB8AC3E}">
        <p14:creationId xmlns:p14="http://schemas.microsoft.com/office/powerpoint/2010/main" val="2404731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Ending the poverty </a:t>
            </a:r>
            <a:r>
              <a:rPr lang="lv-LV" dirty="0"/>
              <a:t>???</a:t>
            </a:r>
          </a:p>
        </p:txBody>
      </p:sp>
      <p:sp>
        <p:nvSpPr>
          <p:cNvPr id="3" name="Content Placeholder 2"/>
          <p:cNvSpPr>
            <a:spLocks noGrp="1"/>
          </p:cNvSpPr>
          <p:nvPr>
            <p:ph idx="1"/>
          </p:nvPr>
        </p:nvSpPr>
        <p:spPr/>
        <p:txBody>
          <a:bodyPr>
            <a:normAutofit lnSpcReduction="10000"/>
          </a:bodyPr>
          <a:lstStyle/>
          <a:p>
            <a:r>
              <a:rPr lang="en-GB" dirty="0"/>
              <a:t>Is this formulation objective or it is just a deceiving slogan of politicians?</a:t>
            </a:r>
          </a:p>
          <a:p>
            <a:r>
              <a:rPr lang="en-GB" dirty="0"/>
              <a:t>I am used to formulate objectives using SMART conception:</a:t>
            </a:r>
          </a:p>
          <a:p>
            <a:pPr lvl="1"/>
            <a:r>
              <a:rPr lang="en-GB" b="1" dirty="0"/>
              <a:t>Specific</a:t>
            </a:r>
          </a:p>
          <a:p>
            <a:pPr lvl="1"/>
            <a:r>
              <a:rPr lang="en-GB" b="1" dirty="0"/>
              <a:t>Measurable</a:t>
            </a:r>
          </a:p>
          <a:p>
            <a:pPr lvl="1"/>
            <a:r>
              <a:rPr lang="en-GB" b="1" dirty="0"/>
              <a:t>Achievable/ Agreed on</a:t>
            </a:r>
          </a:p>
          <a:p>
            <a:pPr lvl="1"/>
            <a:r>
              <a:rPr lang="en-GB" b="1" dirty="0"/>
              <a:t>Real</a:t>
            </a:r>
          </a:p>
          <a:p>
            <a:pPr lvl="1"/>
            <a:r>
              <a:rPr lang="en-GB" b="1" dirty="0"/>
              <a:t>Time constrained</a:t>
            </a:r>
          </a:p>
          <a:p>
            <a:r>
              <a:rPr lang="en-GB" dirty="0"/>
              <a:t>Take the minute and consider yourself.</a:t>
            </a:r>
          </a:p>
          <a:p>
            <a:r>
              <a:rPr lang="en-GB" dirty="0"/>
              <a:t>And take the relevant decision.</a:t>
            </a:r>
          </a:p>
        </p:txBody>
      </p:sp>
    </p:spTree>
    <p:extLst>
      <p:ext uri="{BB962C8B-B14F-4D97-AF65-F5344CB8AC3E}">
        <p14:creationId xmlns:p14="http://schemas.microsoft.com/office/powerpoint/2010/main" val="28714753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B3650-667E-4D36-BB74-0F476F972D5F}"/>
              </a:ext>
            </a:extLst>
          </p:cNvPr>
          <p:cNvSpPr>
            <a:spLocks noGrp="1"/>
          </p:cNvSpPr>
          <p:nvPr>
            <p:ph type="title"/>
          </p:nvPr>
        </p:nvSpPr>
        <p:spPr/>
        <p:txBody>
          <a:bodyPr/>
          <a:lstStyle/>
          <a:p>
            <a:r>
              <a:rPr lang="hr-HR" dirty="0">
                <a:solidFill>
                  <a:schemeClr val="accent1">
                    <a:lumMod val="75000"/>
                  </a:schemeClr>
                </a:solidFill>
              </a:rPr>
              <a:t>Q &amp; A, Discussion</a:t>
            </a:r>
            <a:endParaRPr lang="en-GB" dirty="0">
              <a:solidFill>
                <a:schemeClr val="accent1">
                  <a:lumMod val="75000"/>
                </a:schemeClr>
              </a:solidFill>
            </a:endParaRPr>
          </a:p>
        </p:txBody>
      </p:sp>
    </p:spTree>
    <p:extLst>
      <p:ext uri="{BB962C8B-B14F-4D97-AF65-F5344CB8AC3E}">
        <p14:creationId xmlns:p14="http://schemas.microsoft.com/office/powerpoint/2010/main" val="331113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A8AD3-2FC2-40FD-BA6B-AD46342445BC}"/>
              </a:ext>
            </a:extLst>
          </p:cNvPr>
          <p:cNvSpPr>
            <a:spLocks noGrp="1"/>
          </p:cNvSpPr>
          <p:nvPr>
            <p:ph type="title"/>
          </p:nvPr>
        </p:nvSpPr>
        <p:spPr/>
        <p:txBody>
          <a:bodyPr/>
          <a:lstStyle/>
          <a:p>
            <a:r>
              <a:rPr lang="hr-HR" dirty="0">
                <a:solidFill>
                  <a:schemeClr val="accent1">
                    <a:lumMod val="75000"/>
                  </a:schemeClr>
                </a:solidFill>
              </a:rPr>
              <a:t>Introduction to the topic:</a:t>
            </a:r>
            <a:endParaRPr lang="en-GB" dirty="0"/>
          </a:p>
        </p:txBody>
      </p:sp>
      <p:sp>
        <p:nvSpPr>
          <p:cNvPr id="3" name="Content Placeholder 2">
            <a:extLst>
              <a:ext uri="{FF2B5EF4-FFF2-40B4-BE49-F238E27FC236}">
                <a16:creationId xmlns:a16="http://schemas.microsoft.com/office/drawing/2014/main" id="{78B2EEAA-127B-4FF2-899F-B0261CCB0FA7}"/>
              </a:ext>
            </a:extLst>
          </p:cNvPr>
          <p:cNvSpPr>
            <a:spLocks noGrp="1"/>
          </p:cNvSpPr>
          <p:nvPr>
            <p:ph idx="1"/>
          </p:nvPr>
        </p:nvSpPr>
        <p:spPr/>
        <p:txBody>
          <a:bodyPr>
            <a:normAutofit/>
          </a:bodyPr>
          <a:lstStyle/>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r>
              <a:rPr lang="lv-LV" dirty="0"/>
              <a:t>Aija Lokenbaha</a:t>
            </a:r>
            <a:r>
              <a:rPr lang="en-GB" dirty="0"/>
              <a:t> (project manager, </a:t>
            </a:r>
            <a:r>
              <a:rPr lang="lv-LV" dirty="0" err="1"/>
              <a:t>LatConsul</a:t>
            </a:r>
            <a:r>
              <a:rPr lang="en-GB" dirty="0"/>
              <a:t>) </a:t>
            </a:r>
            <a:endParaRPr lang="hr-HR" dirty="0"/>
          </a:p>
          <a:p>
            <a:pPr marL="0" indent="0">
              <a:buNone/>
            </a:pPr>
            <a:endParaRPr lang="hr-HR" dirty="0"/>
          </a:p>
        </p:txBody>
      </p:sp>
      <p:pic>
        <p:nvPicPr>
          <p:cNvPr id="4" name="Attēls 3">
            <a:extLst>
              <a:ext uri="{FF2B5EF4-FFF2-40B4-BE49-F238E27FC236}">
                <a16:creationId xmlns:a16="http://schemas.microsoft.com/office/drawing/2014/main" id="{8EA915DB-60D1-41BA-9A4D-222F217E8CC2}"/>
              </a:ext>
            </a:extLst>
          </p:cNvPr>
          <p:cNvPicPr>
            <a:picLocks noChangeAspect="1"/>
          </p:cNvPicPr>
          <p:nvPr/>
        </p:nvPicPr>
        <p:blipFill>
          <a:blip r:embed="rId2"/>
          <a:stretch>
            <a:fillRect/>
          </a:stretch>
        </p:blipFill>
        <p:spPr>
          <a:xfrm>
            <a:off x="1266825" y="2081212"/>
            <a:ext cx="2057400" cy="2219325"/>
          </a:xfrm>
          <a:prstGeom prst="rect">
            <a:avLst/>
          </a:prstGeom>
        </p:spPr>
      </p:pic>
      <p:pic>
        <p:nvPicPr>
          <p:cNvPr id="6" name="Attēls 5">
            <a:extLst>
              <a:ext uri="{FF2B5EF4-FFF2-40B4-BE49-F238E27FC236}">
                <a16:creationId xmlns:a16="http://schemas.microsoft.com/office/drawing/2014/main" id="{2B998369-7947-4F32-B2BE-3AD5154BE3CA}"/>
              </a:ext>
            </a:extLst>
          </p:cNvPr>
          <p:cNvPicPr>
            <a:picLocks noChangeAspect="1"/>
          </p:cNvPicPr>
          <p:nvPr/>
        </p:nvPicPr>
        <p:blipFill>
          <a:blip r:embed="rId3"/>
          <a:stretch>
            <a:fillRect/>
          </a:stretch>
        </p:blipFill>
        <p:spPr>
          <a:xfrm>
            <a:off x="4541552" y="1690688"/>
            <a:ext cx="3451742" cy="3127892"/>
          </a:xfrm>
          <a:prstGeom prst="rect">
            <a:avLst/>
          </a:prstGeom>
        </p:spPr>
      </p:pic>
    </p:spTree>
    <p:extLst>
      <p:ext uri="{BB962C8B-B14F-4D97-AF65-F5344CB8AC3E}">
        <p14:creationId xmlns:p14="http://schemas.microsoft.com/office/powerpoint/2010/main" val="428768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EE609-5A3C-4F78-BDB3-6C60860EFB8C}"/>
              </a:ext>
            </a:extLst>
          </p:cNvPr>
          <p:cNvSpPr>
            <a:spLocks noGrp="1"/>
          </p:cNvSpPr>
          <p:nvPr>
            <p:ph idx="4294967295"/>
          </p:nvPr>
        </p:nvSpPr>
        <p:spPr>
          <a:xfrm>
            <a:off x="552450" y="2219323"/>
            <a:ext cx="9963149" cy="3957639"/>
          </a:xfrm>
        </p:spPr>
        <p:txBody>
          <a:bodyPr/>
          <a:lstStyle/>
          <a:p>
            <a:pPr marL="0" indent="0">
              <a:buNone/>
            </a:pPr>
            <a:endParaRPr lang="lv-LV" dirty="0"/>
          </a:p>
          <a:p>
            <a:pPr marL="0" indent="0">
              <a:buNone/>
            </a:pPr>
            <a:r>
              <a:rPr lang="lv-LV" b="1" dirty="0"/>
              <a:t>SDG 1 - </a:t>
            </a:r>
            <a:r>
              <a:rPr lang="en-US" b="1" dirty="0"/>
              <a:t>End poverty in all its forms everywhere</a:t>
            </a:r>
            <a:endParaRPr lang="lv-LV" b="1" dirty="0"/>
          </a:p>
          <a:p>
            <a:pPr marL="0" indent="0">
              <a:buNone/>
            </a:pPr>
            <a:r>
              <a:rPr lang="en-US" dirty="0"/>
              <a:t>While extreme poverty has eased considerably since 1990, pockets of the worst forms of poverty persist. Ending poverty requires universal social protection systems aimed at safeguarding all individuals throughout the life cycle. It also requires targeted measures to reduce vulnerability to disasters and to address specific underserved geographic areas within each country.</a:t>
            </a:r>
            <a:endParaRPr lang="lv-LV" dirty="0"/>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endParaRPr lang="hr-HR" dirty="0"/>
          </a:p>
          <a:p>
            <a:pPr marL="0" indent="0">
              <a:buNone/>
            </a:pPr>
            <a:endParaRPr lang="hr-HR" dirty="0"/>
          </a:p>
        </p:txBody>
      </p:sp>
      <p:sp>
        <p:nvSpPr>
          <p:cNvPr id="2" name="Title 1">
            <a:extLst>
              <a:ext uri="{FF2B5EF4-FFF2-40B4-BE49-F238E27FC236}">
                <a16:creationId xmlns:a16="http://schemas.microsoft.com/office/drawing/2014/main" id="{45854595-01A9-4DCB-B0FF-0E541EC25DA8}"/>
              </a:ext>
            </a:extLst>
          </p:cNvPr>
          <p:cNvSpPr>
            <a:spLocks noGrp="1"/>
          </p:cNvSpPr>
          <p:nvPr>
            <p:ph type="title" idx="4294967295"/>
          </p:nvPr>
        </p:nvSpPr>
        <p:spPr>
          <a:xfrm>
            <a:off x="0" y="365125"/>
            <a:ext cx="10515600" cy="1325563"/>
          </a:xfrm>
        </p:spPr>
        <p:txBody>
          <a:bodyPr/>
          <a:lstStyle/>
          <a:p>
            <a:r>
              <a:rPr lang="lv-LV" dirty="0">
                <a:solidFill>
                  <a:schemeClr val="accent1">
                    <a:lumMod val="75000"/>
                  </a:schemeClr>
                </a:solidFill>
              </a:rPr>
              <a:t>	</a:t>
            </a:r>
            <a:r>
              <a:rPr lang="hr-HR" dirty="0">
                <a:solidFill>
                  <a:schemeClr val="accent1">
                    <a:lumMod val="75000"/>
                  </a:schemeClr>
                </a:solidFill>
              </a:rPr>
              <a:t>Introduction to the topic</a:t>
            </a:r>
            <a:endParaRPr lang="en-GB" dirty="0"/>
          </a:p>
        </p:txBody>
      </p:sp>
      <p:pic>
        <p:nvPicPr>
          <p:cNvPr id="6" name="Attēls 5">
            <a:extLst>
              <a:ext uri="{FF2B5EF4-FFF2-40B4-BE49-F238E27FC236}">
                <a16:creationId xmlns:a16="http://schemas.microsoft.com/office/drawing/2014/main" id="{0BE2C1EE-FAB3-4C97-A734-E56726017836}"/>
              </a:ext>
            </a:extLst>
          </p:cNvPr>
          <p:cNvPicPr>
            <a:picLocks noChangeAspect="1"/>
          </p:cNvPicPr>
          <p:nvPr/>
        </p:nvPicPr>
        <p:blipFill>
          <a:blip r:embed="rId2"/>
          <a:stretch>
            <a:fillRect/>
          </a:stretch>
        </p:blipFill>
        <p:spPr>
          <a:xfrm>
            <a:off x="6906284" y="715962"/>
            <a:ext cx="4546352" cy="1325563"/>
          </a:xfrm>
          <a:prstGeom prst="rect">
            <a:avLst/>
          </a:prstGeom>
        </p:spPr>
      </p:pic>
    </p:spTree>
    <p:extLst>
      <p:ext uri="{BB962C8B-B14F-4D97-AF65-F5344CB8AC3E}">
        <p14:creationId xmlns:p14="http://schemas.microsoft.com/office/powerpoint/2010/main" val="2955906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atura vietturis 1">
            <a:extLst>
              <a:ext uri="{FF2B5EF4-FFF2-40B4-BE49-F238E27FC236}">
                <a16:creationId xmlns:a16="http://schemas.microsoft.com/office/drawing/2014/main" id="{9A1D0579-68C9-46A2-8C47-AB7DE904749B}"/>
              </a:ext>
            </a:extLst>
          </p:cNvPr>
          <p:cNvSpPr>
            <a:spLocks noGrp="1"/>
          </p:cNvSpPr>
          <p:nvPr>
            <p:ph idx="1"/>
          </p:nvPr>
        </p:nvSpPr>
        <p:spPr/>
        <p:txBody>
          <a:bodyPr/>
          <a:lstStyle/>
          <a:p>
            <a:r>
              <a:rPr lang="en-US" dirty="0"/>
              <a:t>Poverty is more than the lack of income and resources to ensure a sustainable livelihood. Its manifestations include hunger and malnutrition, limited access to education and other basic services, social discrimination and exclusion as well as the lack of participation in decision-making.</a:t>
            </a:r>
          </a:p>
          <a:p>
            <a:endParaRPr lang="lv-LV" dirty="0"/>
          </a:p>
        </p:txBody>
      </p:sp>
    </p:spTree>
    <p:extLst>
      <p:ext uri="{BB962C8B-B14F-4D97-AF65-F5344CB8AC3E}">
        <p14:creationId xmlns:p14="http://schemas.microsoft.com/office/powerpoint/2010/main" val="1882096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atura vietturis 2">
            <a:extLst>
              <a:ext uri="{FF2B5EF4-FFF2-40B4-BE49-F238E27FC236}">
                <a16:creationId xmlns:a16="http://schemas.microsoft.com/office/drawing/2014/main" id="{478DDD82-FEE0-4CA9-8A97-4508455171B7}"/>
              </a:ext>
            </a:extLst>
          </p:cNvPr>
          <p:cNvSpPr>
            <a:spLocks noGrp="1"/>
          </p:cNvSpPr>
          <p:nvPr>
            <p:ph idx="1"/>
          </p:nvPr>
        </p:nvSpPr>
        <p:spPr>
          <a:xfrm>
            <a:off x="838200" y="1017142"/>
            <a:ext cx="10515600" cy="5159821"/>
          </a:xfrm>
        </p:spPr>
        <p:txBody>
          <a:bodyPr>
            <a:normAutofit fontScale="85000" lnSpcReduction="10000"/>
          </a:bodyPr>
          <a:lstStyle/>
          <a:p>
            <a:r>
              <a:rPr lang="en-US" dirty="0"/>
              <a:t>783 million people live below the international poverty line of US$1.90 a day</a:t>
            </a:r>
          </a:p>
          <a:p>
            <a:r>
              <a:rPr lang="en-US" dirty="0"/>
              <a:t>In 2016, almost 10 per cent of the world’s workers live with their families on less than US$1.90 per person per day</a:t>
            </a:r>
          </a:p>
          <a:p>
            <a:r>
              <a:rPr lang="en-US" dirty="0"/>
              <a:t>Globally, there are 122 women aged 25 to 34 living in extreme poverty for every 100 men of the same age group.</a:t>
            </a:r>
          </a:p>
          <a:p>
            <a:r>
              <a:rPr lang="en-US" dirty="0"/>
              <a:t>Most people living below the poverty line belong to two regions: Southern Asia and sub-Saharan Africa</a:t>
            </a:r>
          </a:p>
          <a:p>
            <a:r>
              <a:rPr lang="en-US" dirty="0"/>
              <a:t>High poverty rates are often found in small, fragile and conflict-affected countries</a:t>
            </a:r>
          </a:p>
          <a:p>
            <a:r>
              <a:rPr lang="en-US" dirty="0"/>
              <a:t>One in four children under age five in the world has inadequate height for his or her age</a:t>
            </a:r>
          </a:p>
          <a:p>
            <a:r>
              <a:rPr lang="en-US" dirty="0"/>
              <a:t>As of 2016, only 45% of the world’s population were effectively covered by at least one social protection cash benefit.</a:t>
            </a:r>
          </a:p>
          <a:p>
            <a:r>
              <a:rPr lang="en-US" dirty="0"/>
              <a:t>In 2017, economic losses due to disasters, including three major hurricanes in the USA and the Caribbean, were estimated at over $300 billion.</a:t>
            </a:r>
            <a:endParaRPr lang="lv-LV" dirty="0"/>
          </a:p>
        </p:txBody>
      </p:sp>
    </p:spTree>
    <p:extLst>
      <p:ext uri="{BB962C8B-B14F-4D97-AF65-F5344CB8AC3E}">
        <p14:creationId xmlns:p14="http://schemas.microsoft.com/office/powerpoint/2010/main" val="28566560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BC91-5039-4ADA-A599-F365142DCA2F}"/>
              </a:ext>
            </a:extLst>
          </p:cNvPr>
          <p:cNvSpPr>
            <a:spLocks noGrp="1"/>
          </p:cNvSpPr>
          <p:nvPr>
            <p:ph type="title"/>
          </p:nvPr>
        </p:nvSpPr>
        <p:spPr/>
        <p:txBody>
          <a:bodyPr/>
          <a:lstStyle/>
          <a:p>
            <a:r>
              <a:rPr lang="hr-HR" dirty="0">
                <a:solidFill>
                  <a:schemeClr val="accent1">
                    <a:lumMod val="75000"/>
                  </a:schemeClr>
                </a:solidFill>
              </a:rPr>
              <a:t>Relation to other SDGs</a:t>
            </a:r>
            <a:endParaRPr lang="en-GB" dirty="0">
              <a:solidFill>
                <a:schemeClr val="accent1">
                  <a:lumMod val="75000"/>
                </a:schemeClr>
              </a:solidFill>
            </a:endParaRPr>
          </a:p>
        </p:txBody>
      </p:sp>
      <p:sp>
        <p:nvSpPr>
          <p:cNvPr id="5" name="Satura vietturis 4">
            <a:extLst>
              <a:ext uri="{FF2B5EF4-FFF2-40B4-BE49-F238E27FC236}">
                <a16:creationId xmlns:a16="http://schemas.microsoft.com/office/drawing/2014/main" id="{5A59D09B-1989-4369-B6CF-67F3E072EDCF}"/>
              </a:ext>
            </a:extLst>
          </p:cNvPr>
          <p:cNvSpPr>
            <a:spLocks noGrp="1"/>
          </p:cNvSpPr>
          <p:nvPr>
            <p:ph idx="1"/>
          </p:nvPr>
        </p:nvSpPr>
        <p:spPr/>
        <p:txBody>
          <a:bodyPr/>
          <a:lstStyle/>
          <a:p>
            <a:r>
              <a:rPr lang="en-US" dirty="0"/>
              <a:t>So many of the Sustainable Development Goals affect and are affected by poverty - possibly why End Poverty was created as SDG Goal #1. There is a correlation between income inequality and higher rates of health and social problems (</a:t>
            </a:r>
            <a:r>
              <a:rPr lang="en-US" dirty="0" err="1"/>
              <a:t>eg.</a:t>
            </a:r>
            <a:r>
              <a:rPr lang="en-US" dirty="0"/>
              <a:t> obesity, mental illness, incarceration), lower rates of social goods (</a:t>
            </a:r>
            <a:r>
              <a:rPr lang="en-US" dirty="0" err="1"/>
              <a:t>eg.</a:t>
            </a:r>
            <a:r>
              <a:rPr lang="en-US" dirty="0"/>
              <a:t> life expectancy, educational level, social mobility) causing trust, anxiety, excessive consumption and further illness. Unsurprisingly, the downward spiral leads to greater volumes of people at the bottom of the pyramid: As wealth increases, so fewer people have it. The most have the least.</a:t>
            </a:r>
            <a:endParaRPr lang="lv-LV" dirty="0"/>
          </a:p>
        </p:txBody>
      </p:sp>
    </p:spTree>
    <p:extLst>
      <p:ext uri="{BB962C8B-B14F-4D97-AF65-F5344CB8AC3E}">
        <p14:creationId xmlns:p14="http://schemas.microsoft.com/office/powerpoint/2010/main" val="3355665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BCF70-6F8A-4C71-87F7-7AE3E351BBF1}"/>
              </a:ext>
            </a:extLst>
          </p:cNvPr>
          <p:cNvSpPr>
            <a:spLocks noGrp="1"/>
          </p:cNvSpPr>
          <p:nvPr>
            <p:ph type="title"/>
          </p:nvPr>
        </p:nvSpPr>
        <p:spPr/>
        <p:txBody>
          <a:bodyPr/>
          <a:lstStyle/>
          <a:p>
            <a:r>
              <a:rPr lang="lv-LV" dirty="0">
                <a:solidFill>
                  <a:schemeClr val="accent1">
                    <a:lumMod val="75000"/>
                  </a:schemeClr>
                </a:solidFill>
              </a:rPr>
              <a:t>LAPAS </a:t>
            </a:r>
            <a:r>
              <a:rPr lang="lv-LV" dirty="0" err="1">
                <a:solidFill>
                  <a:schemeClr val="accent1">
                    <a:lumMod val="75000"/>
                  </a:schemeClr>
                </a:solidFill>
              </a:rPr>
              <a:t>experience</a:t>
            </a:r>
            <a:r>
              <a:rPr lang="lv-LV" dirty="0">
                <a:solidFill>
                  <a:schemeClr val="accent1">
                    <a:lumMod val="75000"/>
                  </a:schemeClr>
                </a:solidFill>
              </a:rPr>
              <a:t> </a:t>
            </a:r>
            <a:r>
              <a:rPr lang="lv-LV" dirty="0" err="1">
                <a:solidFill>
                  <a:schemeClr val="accent1">
                    <a:lumMod val="75000"/>
                  </a:schemeClr>
                </a:solidFill>
              </a:rPr>
              <a:t>with</a:t>
            </a:r>
            <a:r>
              <a:rPr lang="lv-LV" dirty="0">
                <a:solidFill>
                  <a:schemeClr val="accent1">
                    <a:lumMod val="75000"/>
                  </a:schemeClr>
                </a:solidFill>
              </a:rPr>
              <a:t> </a:t>
            </a:r>
            <a:r>
              <a:rPr lang="lv-LV" dirty="0" err="1">
                <a:solidFill>
                  <a:schemeClr val="accent1">
                    <a:lumMod val="75000"/>
                  </a:schemeClr>
                </a:solidFill>
              </a:rPr>
              <a:t>SDG’s</a:t>
            </a:r>
            <a:endParaRPr lang="hr-HR" dirty="0">
              <a:solidFill>
                <a:schemeClr val="accent1">
                  <a:lumMod val="75000"/>
                </a:schemeClr>
              </a:solidFill>
            </a:endParaRPr>
          </a:p>
        </p:txBody>
      </p:sp>
      <p:sp>
        <p:nvSpPr>
          <p:cNvPr id="3" name="Content Placeholder 2">
            <a:extLst>
              <a:ext uri="{FF2B5EF4-FFF2-40B4-BE49-F238E27FC236}">
                <a16:creationId xmlns:a16="http://schemas.microsoft.com/office/drawing/2014/main" id="{7E436D15-7FD6-406C-A781-DA7EEE055EBF}"/>
              </a:ext>
            </a:extLst>
          </p:cNvPr>
          <p:cNvSpPr>
            <a:spLocks noGrp="1"/>
          </p:cNvSpPr>
          <p:nvPr>
            <p:ph idx="1"/>
          </p:nvPr>
        </p:nvSpPr>
        <p:spPr/>
        <p:txBody>
          <a:bodyPr>
            <a:normAutofit/>
          </a:bodyPr>
          <a:lstStyle/>
          <a:p>
            <a:pPr marL="0" indent="0">
              <a:buNone/>
            </a:pPr>
            <a:endParaRPr lang="hr-HR" dirty="0"/>
          </a:p>
          <a:p>
            <a:pPr marL="0" indent="0">
              <a:buNone/>
            </a:pPr>
            <a:r>
              <a:rPr lang="lv-LV" dirty="0"/>
              <a:t>Inese Vaivare</a:t>
            </a:r>
            <a:r>
              <a:rPr lang="en-GB" dirty="0"/>
              <a:t>, </a:t>
            </a:r>
            <a:r>
              <a:rPr lang="lv-LV" dirty="0"/>
              <a:t>D</a:t>
            </a:r>
            <a:r>
              <a:rPr lang="en-US" dirty="0" err="1"/>
              <a:t>irector</a:t>
            </a:r>
            <a:r>
              <a:rPr lang="en-US" dirty="0"/>
              <a:t> of  The Latvian Platform for Development Cooperation (LAPAS)</a:t>
            </a:r>
            <a:endParaRPr lang="en-GB" dirty="0"/>
          </a:p>
        </p:txBody>
      </p:sp>
    </p:spTree>
    <p:extLst>
      <p:ext uri="{BB962C8B-B14F-4D97-AF65-F5344CB8AC3E}">
        <p14:creationId xmlns:p14="http://schemas.microsoft.com/office/powerpoint/2010/main" val="2818642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1144</TotalTime>
  <Words>2548</Words>
  <Application>Microsoft Office PowerPoint</Application>
  <PresentationFormat>Platekrāna</PresentationFormat>
  <Paragraphs>224</Paragraphs>
  <Slides>39</Slides>
  <Notes>0</Notes>
  <HiddenSlides>0</HiddenSlides>
  <MMClips>0</MMClips>
  <ScaleCrop>false</ScaleCrop>
  <HeadingPairs>
    <vt:vector size="6" baseType="variant">
      <vt:variant>
        <vt:lpstr>Lietotie fonti</vt:lpstr>
      </vt:variant>
      <vt:variant>
        <vt:i4>4</vt:i4>
      </vt:variant>
      <vt:variant>
        <vt:lpstr>Dizains</vt:lpstr>
      </vt:variant>
      <vt:variant>
        <vt:i4>1</vt:i4>
      </vt:variant>
      <vt:variant>
        <vt:lpstr>Slaidu virsraksti</vt:lpstr>
      </vt:variant>
      <vt:variant>
        <vt:i4>39</vt:i4>
      </vt:variant>
    </vt:vector>
  </HeadingPairs>
  <TitlesOfParts>
    <vt:vector size="44" baseType="lpstr">
      <vt:lpstr>Arial</vt:lpstr>
      <vt:lpstr>Calibri</vt:lpstr>
      <vt:lpstr>Calibri Light</vt:lpstr>
      <vt:lpstr>Cambria</vt:lpstr>
      <vt:lpstr>Office Theme</vt:lpstr>
      <vt:lpstr>PowerPoint prezentācija</vt:lpstr>
      <vt:lpstr>Agenda:</vt:lpstr>
      <vt:lpstr>Housekeeping:</vt:lpstr>
      <vt:lpstr>Introduction to the topic:</vt:lpstr>
      <vt:lpstr> Introduction to the topic</vt:lpstr>
      <vt:lpstr>PowerPoint prezentācija</vt:lpstr>
      <vt:lpstr>PowerPoint prezentācija</vt:lpstr>
      <vt:lpstr>Relation to other SDGs</vt:lpstr>
      <vt:lpstr>LAPAS experience with SDG’s</vt:lpstr>
      <vt:lpstr>PowerPoint prezentācija</vt:lpstr>
      <vt:lpstr>PowerPoint prezentācija</vt:lpstr>
      <vt:lpstr>Why SDGs</vt:lpstr>
      <vt:lpstr>Phase 1 - mainstreaming</vt:lpstr>
      <vt:lpstr>Phase 2 - shock</vt:lpstr>
      <vt:lpstr>Phase 3 - failure</vt:lpstr>
      <vt:lpstr>Phase 4 - we did it</vt:lpstr>
      <vt:lpstr>Spotlight report </vt:lpstr>
      <vt:lpstr>Annex - cases</vt:lpstr>
      <vt:lpstr>HLPF - hand in hand</vt:lpstr>
      <vt:lpstr>And now what?</vt:lpstr>
      <vt:lpstr>SDG1</vt:lpstr>
      <vt:lpstr>SDG3</vt:lpstr>
      <vt:lpstr>Ending the poverty?</vt:lpstr>
      <vt:lpstr>Definitions of poverty</vt:lpstr>
      <vt:lpstr>Consequences</vt:lpstr>
      <vt:lpstr>What can we do with the absolute poverty?</vt:lpstr>
      <vt:lpstr>Social assistance</vt:lpstr>
      <vt:lpstr>Social services</vt:lpstr>
      <vt:lpstr>What can we do with the relative poverty?</vt:lpstr>
      <vt:lpstr>Age is not an obstacle (I)</vt:lpstr>
      <vt:lpstr>Age is not an obstacle (II)</vt:lpstr>
      <vt:lpstr>Retirement and poverty</vt:lpstr>
      <vt:lpstr>Role of retired persons in society</vt:lpstr>
      <vt:lpstr>What we did to reduce poverty of retired?</vt:lpstr>
      <vt:lpstr>Social entrepreneurship </vt:lpstr>
      <vt:lpstr>Amount of the grant</vt:lpstr>
      <vt:lpstr>Eligible expenses</vt:lpstr>
      <vt:lpstr>Ending the poverty ???</vt:lpstr>
      <vt:lpstr>Q &amp; A,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Marina</dc:creator>
  <cp:lastModifiedBy>Aija Lokenbaha</cp:lastModifiedBy>
  <cp:revision>54</cp:revision>
  <dcterms:created xsi:type="dcterms:W3CDTF">2018-05-16T11:16:07Z</dcterms:created>
  <dcterms:modified xsi:type="dcterms:W3CDTF">2019-02-06T13:34:00Z</dcterms:modified>
</cp:coreProperties>
</file>