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0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subTitle" sz="quarter" idx="1"/>
          </p:nvPr>
        </p:nvSpPr>
        <p:spPr>
          <a:xfrm>
            <a:off x="6928544" y="5674469"/>
            <a:ext cx="4844356" cy="2507407"/>
          </a:xfrm>
          <a:prstGeom prst="rect">
            <a:avLst/>
          </a:prstGeom>
        </p:spPr>
        <p:txBody>
          <a:bodyPr/>
          <a:lstStyle/>
          <a:p>
            <a:pPr marL="365759" lvl="1" indent="-365759" algn="r" defTabSz="449580">
              <a:lnSpc>
                <a:spcPct val="115000"/>
              </a:lnSpc>
              <a:spcBef>
                <a:spcPts val="1000"/>
              </a:spcBef>
              <a:defRPr sz="1300" b="1">
                <a:solidFill>
                  <a:srgbClr val="4F81BD"/>
                </a:solidFill>
                <a:uFill>
                  <a:solidFill>
                    <a:srgbClr val="4F81BD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sz="1100" dirty="0">
                <a:solidFill>
                  <a:srgbClr val="00000A"/>
                </a:solidFill>
                <a:uFill>
                  <a:solidFill>
                    <a:srgbClr val="00000A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sz="2000" dirty="0">
                <a:solidFill>
                  <a:srgbClr val="00000A"/>
                </a:solidFill>
                <a:uFill>
                  <a:solidFill>
                    <a:srgbClr val="00000A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nternational seminar</a:t>
            </a:r>
            <a:endParaRPr sz="2000" dirty="0"/>
          </a:p>
          <a:p>
            <a:pPr algn="r" defTabSz="449580">
              <a:lnSpc>
                <a:spcPct val="115000"/>
              </a:lnSpc>
              <a:spcBef>
                <a:spcPts val="600"/>
              </a:spcBef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Sustainable Development Goals in the Activities of </a:t>
            </a:r>
            <a:r>
              <a:rPr b="1" dirty="0" smtClean="0"/>
              <a:t>NGOs</a:t>
            </a:r>
            <a:endParaRPr i="1" dirty="0"/>
          </a:p>
        </p:txBody>
      </p:sp>
      <p:pic>
        <p:nvPicPr>
          <p:cNvPr id="130" name="Bilde_ziņojum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689" y="650332"/>
            <a:ext cx="5979259" cy="845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HLPF - hand in hand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Co-presentation in the panel discussion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Side-events - NGO and governmental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Very low representation of real national level NGOs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Huge learning about the process and about content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endParaRPr/>
          </a:p>
          <a:p>
            <a:pPr marL="391159" indent="-391159" defTabSz="514095">
              <a:spcBef>
                <a:spcPts val="3600"/>
              </a:spcBef>
              <a:defRPr sz="3168"/>
            </a:pPr>
            <a:endParaRPr/>
          </a:p>
        </p:txBody>
      </p:sp>
      <p:pic>
        <p:nvPicPr>
          <p:cNvPr id="171" name="7_bil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0471" y="6080993"/>
            <a:ext cx="4043482" cy="3469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now what?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Follow up event - more than 50 people applied, 14 (!) speakers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Questionnaire - in favor about the multistakeholder coalition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New National Development Plan is drafted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Many opportunities. Except resources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Solution - focusing - statistics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Awareness raising - constant mainstreaming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SDG1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High</a:t>
            </a:r>
            <a:r>
              <a:rPr lang="lv-LV" dirty="0" smtClean="0"/>
              <a:t> </a:t>
            </a:r>
            <a:r>
              <a:rPr lang="lv-LV" dirty="0" err="1" smtClean="0"/>
              <a:t>inequality</a:t>
            </a:r>
            <a:endParaRPr lang="lv-LV" dirty="0" smtClean="0"/>
          </a:p>
          <a:p>
            <a:r>
              <a:rPr lang="lv-LV" dirty="0" err="1" smtClean="0"/>
              <a:t>Poverty</a:t>
            </a:r>
            <a:r>
              <a:rPr lang="lv-LV" dirty="0" smtClean="0"/>
              <a:t> risk </a:t>
            </a:r>
            <a:r>
              <a:rPr lang="lv-LV" dirty="0" err="1" smtClean="0"/>
              <a:t>groups</a:t>
            </a:r>
            <a:endParaRPr lang="lv-LV" dirty="0" smtClean="0"/>
          </a:p>
          <a:p>
            <a:r>
              <a:rPr lang="lv-LV" dirty="0" err="1" smtClean="0"/>
              <a:t>Linked</a:t>
            </a:r>
            <a:r>
              <a:rPr lang="lv-LV" dirty="0" smtClean="0"/>
              <a:t> </a:t>
            </a:r>
            <a:r>
              <a:rPr lang="lv-LV" dirty="0" err="1" smtClean="0"/>
              <a:t>with</a:t>
            </a:r>
            <a:r>
              <a:rPr lang="lv-LV" dirty="0" smtClean="0"/>
              <a:t> </a:t>
            </a:r>
            <a:r>
              <a:rPr lang="lv-LV" dirty="0" err="1" smtClean="0"/>
              <a:t>all</a:t>
            </a:r>
            <a:r>
              <a:rPr lang="lv-LV" dirty="0" smtClean="0"/>
              <a:t> </a:t>
            </a:r>
            <a:r>
              <a:rPr lang="lv-LV" dirty="0" err="1" smtClean="0"/>
              <a:t>SDGs</a:t>
            </a:r>
            <a:endParaRPr lang="lv-LV" dirty="0" smtClean="0"/>
          </a:p>
          <a:p>
            <a:r>
              <a:rPr lang="lv-LV" dirty="0" err="1" smtClean="0"/>
              <a:t>Cases</a:t>
            </a:r>
            <a:r>
              <a:rPr lang="lv-LV" dirty="0" smtClean="0"/>
              <a:t> – FB </a:t>
            </a:r>
            <a:r>
              <a:rPr lang="lv-LV" dirty="0" err="1" smtClean="0"/>
              <a:t>page</a:t>
            </a:r>
            <a:r>
              <a:rPr lang="lv-LV" dirty="0" smtClean="0"/>
              <a:t>, palidzesim.lv, </a:t>
            </a:r>
            <a:r>
              <a:rPr lang="lv-LV" dirty="0" err="1" smtClean="0"/>
              <a:t>family</a:t>
            </a:r>
            <a:r>
              <a:rPr lang="lv-LV" dirty="0" smtClean="0"/>
              <a:t> </a:t>
            </a:r>
            <a:r>
              <a:rPr lang="lv-LV" dirty="0" err="1" smtClean="0"/>
              <a:t>support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11492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SDG3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Health </a:t>
            </a:r>
            <a:r>
              <a:rPr lang="lv-LV" dirty="0" err="1" smtClean="0"/>
              <a:t>insurance</a:t>
            </a:r>
            <a:r>
              <a:rPr lang="lv-LV" dirty="0" smtClean="0"/>
              <a:t> </a:t>
            </a:r>
            <a:r>
              <a:rPr lang="lv-LV" dirty="0" err="1" smtClean="0"/>
              <a:t>reform</a:t>
            </a:r>
            <a:endParaRPr lang="lv-LV" dirty="0" smtClean="0"/>
          </a:p>
          <a:p>
            <a:r>
              <a:rPr lang="lv-LV" dirty="0" err="1" smtClean="0"/>
              <a:t>Healthy</a:t>
            </a:r>
            <a:r>
              <a:rPr lang="lv-LV" dirty="0" smtClean="0"/>
              <a:t> </a:t>
            </a:r>
            <a:r>
              <a:rPr lang="lv-LV" dirty="0" err="1" smtClean="0"/>
              <a:t>towns</a:t>
            </a:r>
            <a:r>
              <a:rPr lang="lv-LV" dirty="0" smtClean="0"/>
              <a:t>/</a:t>
            </a:r>
            <a:r>
              <a:rPr lang="lv-LV" dirty="0" err="1" smtClean="0"/>
              <a:t>municipalities</a:t>
            </a:r>
            <a:endParaRPr lang="lv-LV" dirty="0" smtClean="0"/>
          </a:p>
          <a:p>
            <a:r>
              <a:rPr lang="lv-LV" dirty="0" err="1" smtClean="0"/>
              <a:t>Reproductive</a:t>
            </a:r>
            <a:r>
              <a:rPr lang="lv-LV" dirty="0" smtClean="0"/>
              <a:t> </a:t>
            </a:r>
            <a:r>
              <a:rPr lang="lv-LV" dirty="0" err="1" smtClean="0"/>
              <a:t>health</a:t>
            </a:r>
            <a:r>
              <a:rPr lang="lv-LV" dirty="0" smtClean="0"/>
              <a:t> – </a:t>
            </a:r>
            <a:r>
              <a:rPr lang="lv-LV" dirty="0" err="1" smtClean="0"/>
              <a:t>political</a:t>
            </a:r>
            <a:r>
              <a:rPr lang="lv-LV" dirty="0" smtClean="0"/>
              <a:t> </a:t>
            </a:r>
            <a:r>
              <a:rPr lang="lv-LV" dirty="0" err="1" smtClean="0"/>
              <a:t>issue</a:t>
            </a:r>
            <a:endParaRPr lang="lv-LV" dirty="0" smtClean="0"/>
          </a:p>
          <a:p>
            <a:r>
              <a:rPr lang="lv-LV" dirty="0" err="1" smtClean="0"/>
              <a:t>Prevention</a:t>
            </a:r>
            <a:r>
              <a:rPr lang="lv-LV" dirty="0" smtClean="0"/>
              <a:t>, </a:t>
            </a:r>
            <a:r>
              <a:rPr lang="lv-LV" dirty="0" err="1" smtClean="0"/>
              <a:t>education</a:t>
            </a:r>
            <a:r>
              <a:rPr lang="lv-LV" dirty="0" smtClean="0"/>
              <a:t>, </a:t>
            </a:r>
            <a:r>
              <a:rPr lang="lv-LV" dirty="0" err="1" smtClean="0"/>
              <a:t>men’s</a:t>
            </a:r>
            <a:r>
              <a:rPr lang="lv-LV" dirty="0" smtClean="0"/>
              <a:t> </a:t>
            </a:r>
            <a:r>
              <a:rPr lang="lv-LV" dirty="0" err="1" smtClean="0"/>
              <a:t>health</a:t>
            </a:r>
            <a:endParaRPr lang="lv-LV" dirty="0" smtClean="0"/>
          </a:p>
          <a:p>
            <a:r>
              <a:rPr lang="lv-LV" dirty="0" err="1" smtClean="0"/>
              <a:t>Lack</a:t>
            </a:r>
            <a:r>
              <a:rPr lang="lv-LV" dirty="0" smtClean="0"/>
              <a:t> </a:t>
            </a:r>
            <a:r>
              <a:rPr lang="lv-LV" dirty="0" err="1" smtClean="0"/>
              <a:t>of</a:t>
            </a:r>
            <a:r>
              <a:rPr lang="lv-LV" dirty="0" smtClean="0"/>
              <a:t> </a:t>
            </a:r>
            <a:r>
              <a:rPr lang="lv-LV" dirty="0" err="1" smtClean="0"/>
              <a:t>family</a:t>
            </a:r>
            <a:r>
              <a:rPr lang="lv-LV" dirty="0" smtClean="0"/>
              <a:t> </a:t>
            </a:r>
            <a:r>
              <a:rPr lang="lv-LV" dirty="0" err="1" smtClean="0"/>
              <a:t>doctors</a:t>
            </a:r>
            <a:r>
              <a:rPr lang="lv-LV" dirty="0" smtClean="0"/>
              <a:t> </a:t>
            </a:r>
            <a:r>
              <a:rPr lang="lv-LV" dirty="0" err="1" smtClean="0"/>
              <a:t>in</a:t>
            </a:r>
            <a:r>
              <a:rPr lang="lv-LV" dirty="0" smtClean="0"/>
              <a:t> </a:t>
            </a:r>
            <a:r>
              <a:rPr lang="lv-LV" dirty="0" err="1" smtClean="0"/>
              <a:t>regions</a:t>
            </a:r>
            <a:endParaRPr lang="lv-LV" dirty="0" smtClean="0"/>
          </a:p>
          <a:p>
            <a:r>
              <a:rPr lang="lv-LV" dirty="0" err="1" smtClean="0"/>
              <a:t>Cases</a:t>
            </a:r>
            <a:r>
              <a:rPr lang="lv-LV" dirty="0" smtClean="0"/>
              <a:t> – </a:t>
            </a:r>
            <a:r>
              <a:rPr lang="lv-LV" dirty="0" err="1" smtClean="0"/>
              <a:t>Veloronis</a:t>
            </a:r>
            <a:r>
              <a:rPr lang="lv-LV" dirty="0" smtClean="0"/>
              <a:t>, Marta </a:t>
            </a:r>
            <a:r>
              <a:rPr lang="lv-LV" dirty="0" err="1" smtClean="0"/>
              <a:t>center</a:t>
            </a:r>
            <a:r>
              <a:rPr lang="lv-LV" dirty="0" smtClean="0"/>
              <a:t>, </a:t>
            </a:r>
            <a:r>
              <a:rPr lang="lv-LV" smtClean="0"/>
              <a:t>Linda Zvaune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171798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7830" indent="-417830" defTabSz="549148">
              <a:spcBef>
                <a:spcPts val="3900"/>
              </a:spcBef>
              <a:defRPr sz="3384"/>
            </a:pPr>
            <a:r>
              <a:t>Established in 2004 when joined EU - from receiver to donor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Main areas - development cooperation and global education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In 2018 - 35 members - small rural and networks, wide areas of topics 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Work in development cooperation - maturity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Many projects - global education and communication</a:t>
            </a:r>
          </a:p>
        </p:txBody>
      </p:sp>
      <p:pic>
        <p:nvPicPr>
          <p:cNvPr id="134" name="logo bal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3654" y="557351"/>
            <a:ext cx="6366146" cy="1933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SDGs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2014 - post2015 process at global level and sub-grant for advocacy plan at national level</a:t>
            </a:r>
          </a:p>
          <a:p>
            <a:r>
              <a:t>Joined forces with environmental NGOs</a:t>
            </a:r>
          </a:p>
          <a:p>
            <a:r>
              <a:t>How to apply nationaly - “everything is ok”</a:t>
            </a:r>
          </a:p>
          <a:p>
            <a:r>
              <a:t>Established working group with external experts - how to mainstream in other projects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Phase 1 - mainstreaming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3400"/>
              </a:spcBef>
              <a:defRPr sz="2916"/>
            </a:pPr>
            <a:r>
              <a:t>glocalisation methodology</a:t>
            </a:r>
          </a:p>
          <a:p>
            <a:pPr marL="360045" indent="-360045" defTabSz="473201">
              <a:spcBef>
                <a:spcPts val="3400"/>
              </a:spcBef>
              <a:defRPr sz="2916"/>
            </a:pPr>
            <a:r>
              <a:t>regional discussions with Union of                                         Local Governments - localising SDGs</a:t>
            </a:r>
          </a:p>
          <a:p>
            <a:pPr marL="360045" indent="-360045" defTabSz="473201">
              <a:spcBef>
                <a:spcPts val="3400"/>
              </a:spcBef>
              <a:defRPr sz="2916"/>
            </a:pPr>
            <a:r>
              <a:t>training for youth in regions</a:t>
            </a:r>
          </a:p>
          <a:p>
            <a:pPr marL="360045" indent="-360045" defTabSz="473201">
              <a:spcBef>
                <a:spcPts val="3400"/>
              </a:spcBef>
              <a:defRPr sz="2916"/>
            </a:pPr>
            <a:r>
              <a:t>gathering materials - web page,                                       guidelines for teachers</a:t>
            </a:r>
          </a:p>
          <a:p>
            <a:pPr marL="360045" indent="-360045" defTabSz="473201">
              <a:spcBef>
                <a:spcPts val="3400"/>
              </a:spcBef>
              <a:defRPr sz="2916"/>
            </a:pPr>
            <a:r>
              <a:t>explaining through topics - fast fashion</a:t>
            </a:r>
          </a:p>
          <a:p>
            <a:pPr marL="360045" indent="-360045" defTabSz="473201">
              <a:spcBef>
                <a:spcPts val="3400"/>
              </a:spcBef>
              <a:defRPr sz="2916"/>
            </a:pPr>
            <a:r>
              <a:t>for different audiences - social workers, teachers, private sector</a:t>
            </a:r>
          </a:p>
        </p:txBody>
      </p:sp>
      <p:pic>
        <p:nvPicPr>
          <p:cNvPr id="141" name="1_bil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7712" y="3409159"/>
            <a:ext cx="5201989" cy="3467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Phase 2 - shock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647700" y="12700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In autumn of 2017 - VNR will be presented in 2018</a:t>
            </a:r>
          </a:p>
          <a:p>
            <a:r>
              <a:t>So many international processes, events, competent experts, suggestions and guidelines</a:t>
            </a:r>
          </a:p>
          <a:p>
            <a:r>
              <a:t>Systematization of information and digging deeper</a:t>
            </a:r>
          </a:p>
          <a:p>
            <a:r>
              <a:t>There is NO external answer</a:t>
            </a:r>
          </a:p>
        </p:txBody>
      </p:sp>
      <p:pic>
        <p:nvPicPr>
          <p:cNvPr id="145" name="2_bil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5426" y="5688945"/>
            <a:ext cx="5131674" cy="3848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Phase 3 - failure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Planned publication - based on the best practices and opinion papers by NGOs</a:t>
            </a:r>
          </a:p>
          <a:p>
            <a:r>
              <a:t>Very low involvement due to the low awareness raising how to link work of NGOs with SDGs, no time, “too far away”</a:t>
            </a:r>
          </a:p>
          <a:p>
            <a:r>
              <a:t>Government process - closed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Phase 4 - we did it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 from external partners Embassy of Sweden</a:t>
            </a:r>
          </a:p>
          <a:p>
            <a:r>
              <a:t>Political support - key </a:t>
            </a:r>
          </a:p>
          <a:p>
            <a:r>
              <a:t>All stakeholders at one table</a:t>
            </a:r>
          </a:p>
          <a:p>
            <a:r>
              <a:t>Formalize NGO involvement</a:t>
            </a:r>
          </a:p>
          <a:p>
            <a:r>
              <a:t>Participate in international events</a:t>
            </a:r>
          </a:p>
        </p:txBody>
      </p:sp>
      <p:pic>
        <p:nvPicPr>
          <p:cNvPr id="152" name="3_bil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5404" y="3880572"/>
            <a:ext cx="4033296" cy="5377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952500" y="-381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Spotlight report 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952500" y="1671786"/>
            <a:ext cx="11099800" cy="7218214"/>
          </a:xfrm>
          <a:prstGeom prst="rect">
            <a:avLst/>
          </a:prstGeom>
        </p:spPr>
        <p:txBody>
          <a:bodyPr/>
          <a:lstStyle/>
          <a:p>
            <a:pPr marL="244475" indent="-244475" defTabSz="321310">
              <a:spcBef>
                <a:spcPts val="2300"/>
              </a:spcBef>
              <a:defRPr sz="1980"/>
            </a:pPr>
            <a:r>
              <a:t>Human security and social capital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Sustainable development strategy - not linked with SDGs, only policy docs mapped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National Development Plan - “economic breakthrough” - need for civic not only social dialogue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NGO involvement in budgeting - very low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Indicators - no discussions with stakeholders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NGOs not involved in the mapping of SDGs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Case study on reproductive health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Specific focus - leaving noone behind, inequality, gender                                                         and youth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Institutional mechanism - governmental, parliamentarian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Awareness raising</a:t>
            </a:r>
          </a:p>
          <a:p>
            <a:pPr marL="244475" indent="-244475" defTabSz="321310">
              <a:spcBef>
                <a:spcPts val="2300"/>
              </a:spcBef>
              <a:defRPr sz="1980"/>
            </a:pPr>
            <a:r>
              <a:t>SDG17</a:t>
            </a:r>
          </a:p>
        </p:txBody>
      </p:sp>
      <p:pic>
        <p:nvPicPr>
          <p:cNvPr id="156" name="nvo_eng-1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6274" y="3715876"/>
            <a:ext cx="3768484" cy="5346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Annex - cases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0" name="image3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2444" y="594278"/>
            <a:ext cx="3973749" cy="2980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3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470" y="5603545"/>
            <a:ext cx="3167684" cy="4223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4832" y="6659680"/>
            <a:ext cx="3973750" cy="298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304" y="2672445"/>
            <a:ext cx="4228016" cy="2816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6-small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4500" y="7138316"/>
            <a:ext cx="3427730" cy="2570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091" y="249702"/>
            <a:ext cx="3608000" cy="2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83187" y="3982908"/>
            <a:ext cx="3683239" cy="2455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13667" y="3583344"/>
            <a:ext cx="3973750" cy="2980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479</Words>
  <Application>Microsoft Office PowerPoint</Application>
  <PresentationFormat>Custom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Cambria</vt:lpstr>
      <vt:lpstr>Helvetica Light</vt:lpstr>
      <vt:lpstr>Helvetica Neue</vt:lpstr>
      <vt:lpstr>White</vt:lpstr>
      <vt:lpstr>PowerPoint Presentation</vt:lpstr>
      <vt:lpstr>PowerPoint Presentation</vt:lpstr>
      <vt:lpstr>Why SDGs</vt:lpstr>
      <vt:lpstr>Phase 1 - mainstreaming</vt:lpstr>
      <vt:lpstr>Phase 2 - shock</vt:lpstr>
      <vt:lpstr>Phase 3 - failure</vt:lpstr>
      <vt:lpstr>Phase 4 - we did it</vt:lpstr>
      <vt:lpstr>Spotlight report </vt:lpstr>
      <vt:lpstr>Annex - cases</vt:lpstr>
      <vt:lpstr>HLPF - hand in hand</vt:lpstr>
      <vt:lpstr>And now what?</vt:lpstr>
      <vt:lpstr>SDG1</vt:lpstr>
      <vt:lpstr>SDG3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Hansa Training</dc:creator>
  <cp:lastModifiedBy>Hansa Training</cp:lastModifiedBy>
  <cp:revision>4</cp:revision>
  <dcterms:modified xsi:type="dcterms:W3CDTF">2019-02-06T12:44:36Z</dcterms:modified>
</cp:coreProperties>
</file>