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9" r:id="rId2"/>
    <p:sldId id="260" r:id="rId3"/>
    <p:sldId id="261" r:id="rId4"/>
    <p:sldId id="262" r:id="rId5"/>
    <p:sldId id="258" r:id="rId6"/>
    <p:sldId id="297" r:id="rId7"/>
    <p:sldId id="269" r:id="rId8"/>
    <p:sldId id="257" r:id="rId9"/>
    <p:sldId id="284" r:id="rId10"/>
    <p:sldId id="267" r:id="rId11"/>
    <p:sldId id="268" r:id="rId12"/>
    <p:sldId id="270" r:id="rId13"/>
    <p:sldId id="263" r:id="rId14"/>
    <p:sldId id="285" r:id="rId15"/>
    <p:sldId id="286" r:id="rId16"/>
    <p:sldId id="287" r:id="rId17"/>
    <p:sldId id="295" r:id="rId18"/>
    <p:sldId id="288" r:id="rId19"/>
    <p:sldId id="294" r:id="rId20"/>
    <p:sldId id="289" r:id="rId21"/>
    <p:sldId id="290" r:id="rId22"/>
    <p:sldId id="291" r:id="rId23"/>
    <p:sldId id="293" r:id="rId24"/>
    <p:sldId id="292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65" r:id="rId38"/>
    <p:sldId id="296" r:id="rId39"/>
    <p:sldId id="299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7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C577E-8AA8-1B42-BA22-C63A44E302A0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7BF46-B406-9440-B190-C32F3BE842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1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7BF46-B406-9440-B190-C32F3BE8423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84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C0D971-9B45-C443-B026-4F43DED26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8CEA74E-B455-EC44-8211-258F4EC44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2AD914-84BF-2449-902F-AFDAC35E9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8C3593-8189-6E4B-85A2-ED2F96C8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29D539-52C6-3F4F-BB7F-8BEB0ABE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12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5ED750-960A-184F-8D9C-71C77F68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392C8E-E96D-6C49-9E6F-744DFC01F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A94C64-0EA6-2E42-B8A0-71E6E3FB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0F431F-BCDB-274C-9E30-0C8B2C0A3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E18F26-4DB5-264D-8CF3-EC57B399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71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E0F10EB-E770-9746-9BD7-17CB1FA87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4FE9FE-E9C3-004E-8EE5-AC78E8196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A0202C-A6E4-4241-8654-6EFD2C9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B71DD-9448-834E-B373-12066D9D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59E060-575A-E34A-8F97-EAF69E0AB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61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069A2-232E-E847-AA1C-EDA7B1A11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760D8E-0407-9D41-BAD4-A563887E0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9FC2BC-88F8-BF48-96EE-8AD19097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5D310A-FC09-404C-A78D-ED443F8F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39632B-5AD2-C74C-9BBE-7B1016FA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31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4735C3-4BFE-644A-830A-C6A02358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10B3E0-ADB2-8B49-BBEC-01362F778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9469C0-B109-284B-852B-00BAC4B6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9DDA93-2BC2-6B42-B3A3-C1C75794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5F60C9-D44A-474C-8807-D6665953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68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A3613B-C615-9A4C-B124-384C5C47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780435-2073-CC4D-AE28-B826D5EFA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B68BD0-6816-C549-95E1-FC00DDFE0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9F913D-1380-4344-93E3-F131BDE0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EE0E27-3801-8342-BF98-26D40BE97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23C9C5-C766-BC46-844D-DB55B04E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93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470307-D3F0-C549-ACB1-7B3419CC5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AAFA35-6889-9144-9CB2-09E47B9D6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CC1400-4740-064C-97D0-A5FB92B9C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97E224E-6B53-2C4B-960D-A7555FA01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FCD5568-71DA-9044-9988-6451C9C27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67ACB-0031-3F47-90D0-1183EE54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70DDF61-71A0-A64A-9C7B-AF1B8B36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00DD9D-8322-6D42-946C-5A3AA545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55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56AB77-22D2-2245-A342-52380A15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7A392F-9DF0-D04E-837F-B6CA10F0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91B69B-32A2-7C4B-8355-C5E84DD5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03B552-4019-1445-B118-BE9560E1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28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26C8325-84F9-CE4A-87E0-D43FFBDD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5F2F856-36A0-C34B-9F15-26BE7DEA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B91F10-6C20-C144-8573-907205C5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06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C99F2C-9F23-5F45-A29E-0C81EADE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D91D13-16E1-154F-80CB-CB3914517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EC9C40-ACE7-E347-A769-6AFE6537F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116E24-622F-F647-BE64-C0544B44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9A5767-C056-D141-A150-C5BCF274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F70393-0271-3941-BE0B-92755AF6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87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CF5653-B552-7845-A4B5-6F2B968C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227E6C0-9B78-354B-ABF7-6270FD36E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A1D2EC-B88F-A442-A624-42DB5F628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874D4E-ACC6-2341-AB6E-B5D0009F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BD3AF8-E3DD-C043-9275-CE152D89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1E5A53-4699-F540-9715-89FAFDA0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0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D13F97-29D2-D543-876D-CA8794BF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0EDD41-CDD9-D842-956B-C9817FDD7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E11237-A9C6-F948-A98D-F4655574F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9EBAA-D8B0-DB48-AA37-843671CF2FA3}" type="datetimeFigureOut">
              <a:rPr lang="it-IT" smtClean="0"/>
              <a:t>06/11/18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77DCCD-9772-644E-82D4-A4687B936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770A73-3B79-664A-BF21-B43B42E85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54C0E-7CDB-CF44-A504-BDDA4E33C8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58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ationalwomensday.com/Theme" TargetMode="External"/><Relationship Id="rId2" Type="http://schemas.openxmlformats.org/officeDocument/2006/relationships/hyperlink" Target="http://www.oecd.org/gender/data/?fbclid=IwAR2IxcZ_4zQls6t8Z7d7C9a9R9cZHMPNhAGVhaHUTKZyXyUaW4hh2EaWji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.org/sustainabledevelopment/sustainable-development-goal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sociSDGs@gmail.c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openxmlformats.org/officeDocument/2006/relationships/image" Target="../media/image2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11" Type="http://schemas.openxmlformats.org/officeDocument/2006/relationships/image" Target="../media/image52.jpg"/><Relationship Id="rId5" Type="http://schemas.openxmlformats.org/officeDocument/2006/relationships/image" Target="../media/image47.jpg"/><Relationship Id="rId10" Type="http://schemas.openxmlformats.org/officeDocument/2006/relationships/image" Target="../media/image51.jpg"/><Relationship Id="rId4" Type="http://schemas.openxmlformats.org/officeDocument/2006/relationships/image" Target="../media/image46.jpg"/><Relationship Id="rId9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3.jpg"/><Relationship Id="rId7" Type="http://schemas.openxmlformats.org/officeDocument/2006/relationships/image" Target="../media/image5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33.jpg"/><Relationship Id="rId4" Type="http://schemas.openxmlformats.org/officeDocument/2006/relationships/image" Target="../media/image54.jpg"/><Relationship Id="rId9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B169E3A-A8EC-0C4E-A09D-312E1B4D9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65758"/>
            <a:ext cx="8072437" cy="57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72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A10958-057A-D54B-B880-836DA975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445" y="359229"/>
            <a:ext cx="10163355" cy="1331459"/>
          </a:xfrm>
        </p:spPr>
        <p:txBody>
          <a:bodyPr>
            <a:normAutofit fontScale="90000"/>
          </a:bodyPr>
          <a:lstStyle/>
          <a:p>
            <a:br>
              <a:rPr lang="it-IT" b="1" dirty="0"/>
            </a:br>
            <a:r>
              <a:rPr lang="it-IT" sz="3600" b="1" dirty="0">
                <a:latin typeface="+mn-lt"/>
              </a:rPr>
              <a:t>12 </a:t>
            </a:r>
            <a:r>
              <a:rPr lang="it-IT" sz="3600" b="1" dirty="0" err="1">
                <a:solidFill>
                  <a:schemeClr val="accent1"/>
                </a:solidFill>
                <a:latin typeface="+mn-lt"/>
              </a:rPr>
              <a:t>Statistics</a:t>
            </a:r>
            <a:r>
              <a:rPr lang="it-IT" sz="3600" b="1" dirty="0">
                <a:latin typeface="+mn-lt"/>
              </a:rPr>
              <a:t> </a:t>
            </a:r>
            <a:r>
              <a:rPr lang="it-IT" sz="3600" b="1" dirty="0" err="1">
                <a:latin typeface="+mn-lt"/>
              </a:rPr>
              <a:t>that</a:t>
            </a:r>
            <a:r>
              <a:rPr lang="it-IT" sz="3600" b="1" dirty="0">
                <a:latin typeface="+mn-lt"/>
              </a:rPr>
              <a:t> show the state of Gender </a:t>
            </a:r>
            <a:r>
              <a:rPr lang="it-IT" sz="3600" b="1" dirty="0" err="1">
                <a:latin typeface="+mn-lt"/>
              </a:rPr>
              <a:t>Equality</a:t>
            </a:r>
            <a:r>
              <a:rPr lang="it-IT" sz="3600" b="1" dirty="0">
                <a:latin typeface="+mn-lt"/>
              </a:rPr>
              <a:t> in </a:t>
            </a:r>
            <a:r>
              <a:rPr lang="it-IT" sz="3600" b="1" dirty="0" err="1">
                <a:solidFill>
                  <a:schemeClr val="accent1"/>
                </a:solidFill>
                <a:latin typeface="+mn-lt"/>
              </a:rPr>
              <a:t>Italy</a:t>
            </a:r>
            <a:br>
              <a:rPr lang="it-IT" b="1" dirty="0">
                <a:latin typeface="+mn-lt"/>
              </a:rPr>
            </a:br>
            <a:endParaRPr lang="it-IT" b="1" dirty="0">
              <a:latin typeface="+mn-lt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5F1B0A-F5BE-584B-A1BE-33D996114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7285" y="1690688"/>
            <a:ext cx="7998265" cy="4681537"/>
          </a:xfrm>
        </p:spPr>
      </p:pic>
    </p:spTree>
    <p:extLst>
      <p:ext uri="{BB962C8B-B14F-4D97-AF65-F5344CB8AC3E}">
        <p14:creationId xmlns:p14="http://schemas.microsoft.com/office/powerpoint/2010/main" val="2286512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1D124E-C2CF-434D-94B7-65752BB9F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463040"/>
            <a:ext cx="10610850" cy="4713923"/>
          </a:xfrm>
          <a:ln>
            <a:solidFill>
              <a:srgbClr val="0070C0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it-IT" sz="7200" dirty="0">
                <a:cs typeface="Calibri Light" panose="020F0302020204030204" pitchFamily="34" charset="0"/>
              </a:rPr>
              <a:t>ITALY </a:t>
            </a:r>
            <a:r>
              <a:rPr lang="it-IT" sz="7200" dirty="0" err="1">
                <a:cs typeface="Calibri Light" panose="020F0302020204030204" pitchFamily="34" charset="0"/>
              </a:rPr>
              <a:t>is</a:t>
            </a:r>
            <a:r>
              <a:rPr lang="it-IT" sz="7200" dirty="0">
                <a:cs typeface="Calibri Light" panose="020F0302020204030204" pitchFamily="34" charset="0"/>
              </a:rPr>
              <a:t> on the 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14° position </a:t>
            </a:r>
            <a:r>
              <a:rPr lang="it-IT" sz="7200" dirty="0" err="1">
                <a:cs typeface="Calibri Light" panose="020F0302020204030204" pitchFamily="34" charset="0"/>
              </a:rPr>
              <a:t>between</a:t>
            </a:r>
            <a:r>
              <a:rPr lang="it-IT" sz="7200" dirty="0">
                <a:cs typeface="Calibri Light" panose="020F0302020204030204" pitchFamily="34" charset="0"/>
              </a:rPr>
              <a:t> the 28 Eu </a:t>
            </a:r>
            <a:r>
              <a:rPr lang="it-IT" sz="7200" dirty="0" err="1">
                <a:cs typeface="Calibri Light" panose="020F0302020204030204" pitchFamily="34" charset="0"/>
              </a:rPr>
              <a:t>members</a:t>
            </a:r>
            <a:endParaRPr lang="it-IT" sz="7200" dirty="0">
              <a:cs typeface="Calibri Light" panose="020F0302020204030204" pitchFamily="34" charset="0"/>
            </a:endParaRPr>
          </a:p>
          <a:p>
            <a:r>
              <a:rPr lang="it-IT" sz="7200" dirty="0" err="1">
                <a:cs typeface="Calibri Light" panose="020F0302020204030204" pitchFamily="34" charset="0"/>
              </a:rPr>
              <a:t>Italy's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solidFill>
                  <a:schemeClr val="accent1"/>
                </a:solidFill>
                <a:cs typeface="Calibri Light" panose="020F0302020204030204" pitchFamily="34" charset="0"/>
              </a:rPr>
              <a:t>pay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 gap </a:t>
            </a:r>
            <a:r>
              <a:rPr lang="it-IT" sz="7200" dirty="0" err="1">
                <a:cs typeface="Calibri Light" panose="020F0302020204030204" pitchFamily="34" charset="0"/>
              </a:rPr>
              <a:t>is</a:t>
            </a:r>
            <a:r>
              <a:rPr lang="it-IT" sz="7200" dirty="0">
                <a:cs typeface="Calibri Light" panose="020F0302020204030204" pitchFamily="34" charset="0"/>
              </a:rPr>
              <a:t> a </a:t>
            </a:r>
            <a:r>
              <a:rPr lang="it-IT" sz="7200" dirty="0" err="1">
                <a:cs typeface="Calibri Light" panose="020F0302020204030204" pitchFamily="34" charset="0"/>
              </a:rPr>
              <a:t>little</a:t>
            </a:r>
            <a:r>
              <a:rPr lang="it-IT" sz="7200" dirty="0">
                <a:cs typeface="Calibri Light" panose="020F0302020204030204" pitchFamily="34" charset="0"/>
              </a:rPr>
              <a:t> over 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5%</a:t>
            </a:r>
          </a:p>
          <a:p>
            <a:r>
              <a:rPr lang="it-IT" sz="7200" dirty="0" err="1">
                <a:cs typeface="Calibri Light" panose="020F0302020204030204" pitchFamily="34" charset="0"/>
              </a:rPr>
              <a:t>Fewer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than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half</a:t>
            </a:r>
            <a:r>
              <a:rPr lang="it-IT" sz="7200" dirty="0">
                <a:cs typeface="Calibri Light" panose="020F0302020204030204" pitchFamily="34" charset="0"/>
              </a:rPr>
              <a:t> of </a:t>
            </a:r>
            <a:r>
              <a:rPr lang="it-IT" sz="7200" dirty="0" err="1">
                <a:cs typeface="Calibri Light" panose="020F0302020204030204" pitchFamily="34" charset="0"/>
              </a:rPr>
              <a:t>working-age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Italian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women</a:t>
            </a:r>
            <a:r>
              <a:rPr lang="it-IT" sz="7200" dirty="0">
                <a:cs typeface="Calibri Light" panose="020F0302020204030204" pitchFamily="34" charset="0"/>
              </a:rPr>
              <a:t> are in </a:t>
            </a:r>
            <a:r>
              <a:rPr lang="it-IT" sz="7200" dirty="0" err="1">
                <a:cs typeface="Calibri Light" panose="020F0302020204030204" pitchFamily="34" charset="0"/>
              </a:rPr>
              <a:t>employment</a:t>
            </a:r>
            <a:endParaRPr lang="it-IT" sz="7200" dirty="0">
              <a:cs typeface="Calibri Light" panose="020F0302020204030204" pitchFamily="34" charset="0"/>
            </a:endParaRPr>
          </a:p>
          <a:p>
            <a:r>
              <a:rPr lang="it-IT" sz="7200" dirty="0" err="1">
                <a:cs typeface="Calibri Light" panose="020F0302020204030204" pitchFamily="34" charset="0"/>
              </a:rPr>
              <a:t>Around</a:t>
            </a:r>
            <a:r>
              <a:rPr lang="it-IT" sz="7200" dirty="0">
                <a:cs typeface="Calibri Light" panose="020F0302020204030204" pitchFamily="34" charset="0"/>
              </a:rPr>
              <a:t> 62% of Italian women's work each day </a:t>
            </a:r>
            <a:r>
              <a:rPr lang="it-IT" sz="7200" dirty="0" err="1">
                <a:cs typeface="Calibri Light" panose="020F0302020204030204" pitchFamily="34" charset="0"/>
              </a:rPr>
              <a:t>is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unpaid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compared</a:t>
            </a:r>
            <a:r>
              <a:rPr lang="it-IT" sz="7200" dirty="0">
                <a:cs typeface="Calibri Light" panose="020F0302020204030204" pitchFamily="34" charset="0"/>
              </a:rPr>
              <a:t> to 30 </a:t>
            </a:r>
            <a:r>
              <a:rPr lang="it-IT" sz="7200" dirty="0" err="1">
                <a:cs typeface="Calibri Light" panose="020F0302020204030204" pitchFamily="34" charset="0"/>
              </a:rPr>
              <a:t>percent</a:t>
            </a:r>
            <a:r>
              <a:rPr lang="it-IT" sz="7200" dirty="0">
                <a:cs typeface="Calibri Light" panose="020F0302020204030204" pitchFamily="34" charset="0"/>
              </a:rPr>
              <a:t> for </a:t>
            </a:r>
            <a:r>
              <a:rPr lang="it-IT" sz="7200" dirty="0" err="1">
                <a:cs typeface="Calibri Light" panose="020F0302020204030204" pitchFamily="34" charset="0"/>
              </a:rPr>
              <a:t>Italian</a:t>
            </a:r>
            <a:r>
              <a:rPr lang="it-IT" sz="7200" dirty="0">
                <a:cs typeface="Calibri Light" panose="020F0302020204030204" pitchFamily="34" charset="0"/>
              </a:rPr>
              <a:t> men</a:t>
            </a:r>
          </a:p>
          <a:p>
            <a:r>
              <a:rPr lang="it-IT" sz="7200" dirty="0">
                <a:cs typeface="Calibri Light" panose="020F0302020204030204" pitchFamily="34" charset="0"/>
              </a:rPr>
              <a:t>14% of </a:t>
            </a:r>
            <a:r>
              <a:rPr lang="it-IT" sz="7200" dirty="0" err="1">
                <a:cs typeface="Calibri Light" panose="020F0302020204030204" pitchFamily="34" charset="0"/>
              </a:rPr>
              <a:t>women</a:t>
            </a:r>
            <a:r>
              <a:rPr lang="it-IT" sz="7200" dirty="0">
                <a:cs typeface="Calibri Light" panose="020F0302020204030204" pitchFamily="34" charset="0"/>
              </a:rPr>
              <a:t> are </a:t>
            </a:r>
            <a:r>
              <a:rPr lang="it-IT" sz="7200" dirty="0" err="1">
                <a:cs typeface="Calibri Light" panose="020F0302020204030204" pitchFamily="34" charset="0"/>
              </a:rPr>
              <a:t>graduated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compared</a:t>
            </a:r>
            <a:r>
              <a:rPr lang="it-IT" sz="7200" dirty="0">
                <a:cs typeface="Calibri Light" panose="020F0302020204030204" pitchFamily="34" charset="0"/>
              </a:rPr>
              <a:t> to 12% of men </a:t>
            </a:r>
          </a:p>
          <a:p>
            <a:r>
              <a:rPr lang="it-IT" sz="7200" dirty="0">
                <a:cs typeface="Calibri Light" panose="020F0302020204030204" pitchFamily="34" charset="0"/>
              </a:rPr>
              <a:t>Just 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31%</a:t>
            </a:r>
            <a:r>
              <a:rPr lang="it-IT" sz="7200" dirty="0">
                <a:cs typeface="Calibri Light" panose="020F0302020204030204" pitchFamily="34" charset="0"/>
              </a:rPr>
              <a:t> of </a:t>
            </a:r>
            <a:r>
              <a:rPr lang="it-IT" sz="7200" dirty="0" err="1">
                <a:cs typeface="Calibri Light" panose="020F0302020204030204" pitchFamily="34" charset="0"/>
              </a:rPr>
              <a:t>Italy's</a:t>
            </a:r>
            <a:r>
              <a:rPr lang="it-IT" sz="7200" dirty="0">
                <a:cs typeface="Calibri Light" panose="020F0302020204030204" pitchFamily="34" charset="0"/>
              </a:rPr>
              <a:t> last </a:t>
            </a:r>
            <a:r>
              <a:rPr lang="it-IT" sz="7200" dirty="0" err="1">
                <a:solidFill>
                  <a:schemeClr val="accent1"/>
                </a:solidFill>
                <a:cs typeface="Calibri Light" panose="020F0302020204030204" pitchFamily="34" charset="0"/>
              </a:rPr>
              <a:t>parliament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was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female</a:t>
            </a:r>
            <a:endParaRPr lang="it-IT" sz="7200" dirty="0">
              <a:cs typeface="Calibri Light" panose="020F0302020204030204" pitchFamily="34" charset="0"/>
            </a:endParaRPr>
          </a:p>
          <a:p>
            <a:r>
              <a:rPr lang="it-IT" sz="7200" dirty="0" err="1">
                <a:cs typeface="Calibri Light" panose="020F0302020204030204" pitchFamily="34" charset="0"/>
              </a:rPr>
              <a:t>Women</a:t>
            </a:r>
            <a:r>
              <a:rPr lang="it-IT" sz="7200" dirty="0">
                <a:cs typeface="Calibri Light" panose="020F0302020204030204" pitchFamily="34" charset="0"/>
              </a:rPr>
              <a:t> made up a </a:t>
            </a:r>
            <a:r>
              <a:rPr lang="it-IT" sz="7200" dirty="0" err="1">
                <a:cs typeface="Calibri Light" panose="020F0302020204030204" pitchFamily="34" charset="0"/>
              </a:rPr>
              <a:t>measly</a:t>
            </a:r>
            <a:r>
              <a:rPr lang="it-IT" sz="7200" dirty="0">
                <a:cs typeface="Calibri Light" panose="020F0302020204030204" pitchFamily="34" charset="0"/>
              </a:rPr>
              <a:t> 16% of </a:t>
            </a:r>
            <a:r>
              <a:rPr lang="it-IT" sz="7200" dirty="0" err="1">
                <a:cs typeface="Calibri Light" panose="020F0302020204030204" pitchFamily="34" charset="0"/>
              </a:rPr>
              <a:t>decision-making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bodies</a:t>
            </a:r>
            <a:r>
              <a:rPr lang="it-IT" sz="7200" dirty="0">
                <a:cs typeface="Calibri Light" panose="020F0302020204030204" pitchFamily="34" charset="0"/>
              </a:rPr>
              <a:t> in 2017</a:t>
            </a:r>
          </a:p>
          <a:p>
            <a:r>
              <a:rPr lang="it-IT" sz="7200" dirty="0">
                <a:cs typeface="Calibri Light" panose="020F0302020204030204" pitchFamily="34" charset="0"/>
              </a:rPr>
              <a:t>In 2017, 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121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women</a:t>
            </a:r>
            <a:r>
              <a:rPr lang="it-IT" sz="7200" dirty="0">
                <a:cs typeface="Calibri Light" panose="020F0302020204030204" pitchFamily="34" charset="0"/>
              </a:rPr>
              <a:t> in </a:t>
            </a:r>
            <a:r>
              <a:rPr lang="it-IT" sz="7200" dirty="0" err="1">
                <a:cs typeface="Calibri Light" panose="020F0302020204030204" pitchFamily="34" charset="0"/>
              </a:rPr>
              <a:t>Italy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were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solidFill>
                  <a:schemeClr val="accent1"/>
                </a:solidFill>
                <a:cs typeface="Calibri Light" panose="020F0302020204030204" pitchFamily="34" charset="0"/>
              </a:rPr>
              <a:t>murdered</a:t>
            </a:r>
            <a:r>
              <a:rPr lang="it-IT" sz="7200" dirty="0">
                <a:cs typeface="Calibri Light" panose="020F0302020204030204" pitchFamily="34" charset="0"/>
              </a:rPr>
              <a:t>, </a:t>
            </a:r>
            <a:r>
              <a:rPr lang="it-IT" sz="7200" dirty="0" err="1">
                <a:cs typeface="Calibri Light" panose="020F0302020204030204" pitchFamily="34" charset="0"/>
              </a:rPr>
              <a:t>according</a:t>
            </a:r>
            <a:r>
              <a:rPr lang="it-IT" sz="7200" dirty="0">
                <a:cs typeface="Calibri Light" panose="020F0302020204030204" pitchFamily="34" charset="0"/>
              </a:rPr>
              <a:t> to police figures</a:t>
            </a:r>
          </a:p>
          <a:p>
            <a:r>
              <a:rPr lang="it-IT" sz="7200" dirty="0">
                <a:cs typeface="Calibri Light" panose="020F0302020204030204" pitchFamily="34" charset="0"/>
              </a:rPr>
              <a:t>Police </a:t>
            </a:r>
            <a:r>
              <a:rPr lang="it-IT" sz="7200" dirty="0" err="1">
                <a:cs typeface="Calibri Light" panose="020F0302020204030204" pitchFamily="34" charset="0"/>
              </a:rPr>
              <a:t>handled</a:t>
            </a:r>
            <a:r>
              <a:rPr lang="it-IT" sz="7200" dirty="0">
                <a:cs typeface="Calibri Light" panose="020F0302020204030204" pitchFamily="34" charset="0"/>
              </a:rPr>
              <a:t> 4,261 </a:t>
            </a:r>
            <a:r>
              <a:rPr lang="it-IT" sz="7200" dirty="0" err="1">
                <a:cs typeface="Calibri Light" panose="020F0302020204030204" pitchFamily="34" charset="0"/>
              </a:rPr>
              <a:t>cases</a:t>
            </a:r>
            <a:r>
              <a:rPr lang="it-IT" sz="7200" dirty="0">
                <a:cs typeface="Calibri Light" panose="020F0302020204030204" pitchFamily="34" charset="0"/>
              </a:rPr>
              <a:t> of </a:t>
            </a:r>
            <a:r>
              <a:rPr lang="it-IT" sz="7200" dirty="0" err="1">
                <a:cs typeface="Calibri Light" panose="020F0302020204030204" pitchFamily="34" charset="0"/>
              </a:rPr>
              <a:t>sexual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violence</a:t>
            </a:r>
            <a:r>
              <a:rPr lang="it-IT" sz="7200" dirty="0">
                <a:cs typeface="Calibri Light" panose="020F0302020204030204" pitchFamily="34" charset="0"/>
              </a:rPr>
              <a:t> last </a:t>
            </a:r>
            <a:r>
              <a:rPr lang="it-IT" sz="7200" dirty="0" err="1">
                <a:cs typeface="Calibri Light" panose="020F0302020204030204" pitchFamily="34" charset="0"/>
              </a:rPr>
              <a:t>year</a:t>
            </a:r>
            <a:r>
              <a:rPr lang="it-IT" sz="7200" dirty="0">
                <a:cs typeface="Calibri Light" panose="020F0302020204030204" pitchFamily="34" charset="0"/>
              </a:rPr>
              <a:t>, of </a:t>
            </a:r>
            <a:r>
              <a:rPr lang="it-IT" sz="7200" dirty="0" err="1">
                <a:cs typeface="Calibri Light" panose="020F0302020204030204" pitchFamily="34" charset="0"/>
              </a:rPr>
              <a:t>which</a:t>
            </a:r>
            <a:r>
              <a:rPr lang="it-IT" sz="7200" dirty="0">
                <a:cs typeface="Calibri Light" panose="020F0302020204030204" pitchFamily="34" charset="0"/>
              </a:rPr>
              <a:t> 54% </a:t>
            </a:r>
            <a:r>
              <a:rPr lang="it-IT" sz="7200" dirty="0" err="1">
                <a:cs typeface="Calibri Light" panose="020F0302020204030204" pitchFamily="34" charset="0"/>
              </a:rPr>
              <a:t>took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place</a:t>
            </a:r>
            <a:r>
              <a:rPr lang="it-IT" sz="7200" dirty="0">
                <a:cs typeface="Calibri Light" panose="020F0302020204030204" pitchFamily="34" charset="0"/>
              </a:rPr>
              <a:t> on the </a:t>
            </a:r>
            <a:r>
              <a:rPr lang="it-IT" sz="7200" dirty="0" err="1">
                <a:cs typeface="Calibri Light" panose="020F0302020204030204" pitchFamily="34" charset="0"/>
              </a:rPr>
              <a:t>street</a:t>
            </a:r>
            <a:r>
              <a:rPr lang="it-IT" sz="7200" dirty="0">
                <a:cs typeface="Calibri Light" panose="020F0302020204030204" pitchFamily="34" charset="0"/>
              </a:rPr>
              <a:t> or in </a:t>
            </a:r>
            <a:r>
              <a:rPr lang="it-IT" sz="7200" dirty="0" err="1">
                <a:cs typeface="Calibri Light" panose="020F0302020204030204" pitchFamily="34" charset="0"/>
              </a:rPr>
              <a:t>cars</a:t>
            </a:r>
            <a:r>
              <a:rPr lang="it-IT" sz="7200" dirty="0">
                <a:cs typeface="Calibri Light" panose="020F0302020204030204" pitchFamily="34" charset="0"/>
              </a:rPr>
              <a:t> </a:t>
            </a:r>
          </a:p>
          <a:p>
            <a:r>
              <a:rPr lang="it-IT" sz="7200" dirty="0">
                <a:cs typeface="Calibri Light" panose="020F0302020204030204" pitchFamily="34" charset="0"/>
              </a:rPr>
              <a:t>Some 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3.5 </a:t>
            </a:r>
            <a:r>
              <a:rPr lang="it-IT" sz="7200" dirty="0" err="1">
                <a:solidFill>
                  <a:schemeClr val="accent1"/>
                </a:solidFill>
                <a:cs typeface="Calibri Light" panose="020F0302020204030204" pitchFamily="34" charset="0"/>
              </a:rPr>
              <a:t>million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 </a:t>
            </a:r>
            <a:r>
              <a:rPr lang="it-IT" sz="7200" dirty="0" err="1">
                <a:solidFill>
                  <a:schemeClr val="accent1"/>
                </a:solidFill>
                <a:cs typeface="Calibri Light" panose="020F0302020204030204" pitchFamily="34" charset="0"/>
              </a:rPr>
              <a:t>women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 </a:t>
            </a:r>
            <a:r>
              <a:rPr lang="it-IT" sz="7200" dirty="0">
                <a:cs typeface="Calibri Light" panose="020F0302020204030204" pitchFamily="34" charset="0"/>
              </a:rPr>
              <a:t>in </a:t>
            </a:r>
            <a:r>
              <a:rPr lang="it-IT" sz="7200" dirty="0" err="1">
                <a:cs typeface="Calibri Light" panose="020F0302020204030204" pitchFamily="34" charset="0"/>
              </a:rPr>
              <a:t>Italy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have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been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solidFill>
                  <a:schemeClr val="accent1"/>
                </a:solidFill>
                <a:cs typeface="Calibri Light" panose="020F0302020204030204" pitchFamily="34" charset="0"/>
              </a:rPr>
              <a:t>victims</a:t>
            </a:r>
            <a:r>
              <a:rPr lang="it-IT" sz="7200" dirty="0">
                <a:solidFill>
                  <a:schemeClr val="accent1"/>
                </a:solidFill>
                <a:cs typeface="Calibri Light" panose="020F0302020204030204" pitchFamily="34" charset="0"/>
              </a:rPr>
              <a:t> of </a:t>
            </a:r>
            <a:r>
              <a:rPr lang="it-IT" sz="7200" dirty="0" err="1">
                <a:solidFill>
                  <a:schemeClr val="accent1"/>
                </a:solidFill>
                <a:cs typeface="Calibri Light" panose="020F0302020204030204" pitchFamily="34" charset="0"/>
              </a:rPr>
              <a:t>stalking</a:t>
            </a:r>
            <a:r>
              <a:rPr lang="it-IT" sz="7200" dirty="0">
                <a:cs typeface="Calibri Light" panose="020F0302020204030204" pitchFamily="34" charset="0"/>
              </a:rPr>
              <a:t> </a:t>
            </a:r>
            <a:r>
              <a:rPr lang="it-IT" sz="7200" dirty="0" err="1">
                <a:cs typeface="Calibri Light" panose="020F0302020204030204" pitchFamily="34" charset="0"/>
              </a:rPr>
              <a:t>at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least</a:t>
            </a:r>
            <a:r>
              <a:rPr lang="it-IT" sz="7200" dirty="0">
                <a:cs typeface="Calibri Light" panose="020F0302020204030204" pitchFamily="34" charset="0"/>
              </a:rPr>
              <a:t> once </a:t>
            </a:r>
            <a:r>
              <a:rPr lang="it-IT" sz="7200" dirty="0" err="1">
                <a:cs typeface="Calibri Light" panose="020F0302020204030204" pitchFamily="34" charset="0"/>
              </a:rPr>
              <a:t>between</a:t>
            </a:r>
            <a:r>
              <a:rPr lang="it-IT" sz="7200" dirty="0">
                <a:cs typeface="Calibri Light" panose="020F0302020204030204" pitchFamily="34" charset="0"/>
              </a:rPr>
              <a:t> the </a:t>
            </a:r>
            <a:r>
              <a:rPr lang="it-IT" sz="7200" dirty="0" err="1">
                <a:cs typeface="Calibri Light" panose="020F0302020204030204" pitchFamily="34" charset="0"/>
              </a:rPr>
              <a:t>ages</a:t>
            </a:r>
            <a:r>
              <a:rPr lang="it-IT" sz="7200" dirty="0">
                <a:cs typeface="Calibri Light" panose="020F0302020204030204" pitchFamily="34" charset="0"/>
              </a:rPr>
              <a:t> of 16 and 70</a:t>
            </a:r>
          </a:p>
          <a:p>
            <a:r>
              <a:rPr lang="it-IT" sz="7200" dirty="0" err="1">
                <a:cs typeface="Calibri Light" panose="020F0302020204030204" pitchFamily="34" charset="0"/>
              </a:rPr>
              <a:t>Almost</a:t>
            </a:r>
            <a:r>
              <a:rPr lang="it-IT" sz="7200" dirty="0">
                <a:cs typeface="Calibri Light" panose="020F0302020204030204" pitchFamily="34" charset="0"/>
              </a:rPr>
              <a:t> half of Italy's adult women have experienced some form of sexual harassment</a:t>
            </a:r>
          </a:p>
          <a:p>
            <a:r>
              <a:rPr lang="it-IT" sz="7200" dirty="0" err="1">
                <a:cs typeface="Calibri Light" panose="020F0302020204030204" pitchFamily="34" charset="0"/>
              </a:rPr>
              <a:t>Women</a:t>
            </a:r>
            <a:r>
              <a:rPr lang="it-IT" sz="7200" dirty="0">
                <a:cs typeface="Calibri Light" panose="020F0302020204030204" pitchFamily="34" charset="0"/>
              </a:rPr>
              <a:t> are more </a:t>
            </a:r>
            <a:r>
              <a:rPr lang="it-IT" sz="7200" dirty="0" err="1">
                <a:cs typeface="Calibri Light" panose="020F0302020204030204" pitchFamily="34" charset="0"/>
              </a:rPr>
              <a:t>likely</a:t>
            </a:r>
            <a:r>
              <a:rPr lang="it-IT" sz="7200" dirty="0">
                <a:cs typeface="Calibri Light" panose="020F0302020204030204" pitchFamily="34" charset="0"/>
              </a:rPr>
              <a:t> to </a:t>
            </a:r>
            <a:r>
              <a:rPr lang="it-IT" sz="7200" dirty="0" err="1">
                <a:cs typeface="Calibri Light" panose="020F0302020204030204" pitchFamily="34" charset="0"/>
              </a:rPr>
              <a:t>read</a:t>
            </a:r>
            <a:r>
              <a:rPr lang="it-IT" sz="7200" dirty="0">
                <a:cs typeface="Calibri Light" panose="020F0302020204030204" pitchFamily="34" charset="0"/>
              </a:rPr>
              <a:t>, go to the </a:t>
            </a:r>
            <a:r>
              <a:rPr lang="it-IT" sz="7200" dirty="0" err="1">
                <a:cs typeface="Calibri Light" panose="020F0302020204030204" pitchFamily="34" charset="0"/>
              </a:rPr>
              <a:t>theatre</a:t>
            </a:r>
            <a:r>
              <a:rPr lang="it-IT" sz="7200" dirty="0">
                <a:cs typeface="Calibri Light" panose="020F0302020204030204" pitchFamily="34" charset="0"/>
              </a:rPr>
              <a:t>, </a:t>
            </a:r>
            <a:r>
              <a:rPr lang="it-IT" sz="7200" dirty="0" err="1">
                <a:cs typeface="Calibri Light" panose="020F0302020204030204" pitchFamily="34" charset="0"/>
              </a:rPr>
              <a:t>visit</a:t>
            </a:r>
            <a:r>
              <a:rPr lang="it-IT" sz="7200" dirty="0">
                <a:cs typeface="Calibri Light" panose="020F0302020204030204" pitchFamily="34" charset="0"/>
              </a:rPr>
              <a:t> a </a:t>
            </a:r>
            <a:r>
              <a:rPr lang="it-IT" sz="7200" dirty="0" err="1">
                <a:cs typeface="Calibri Light" panose="020F0302020204030204" pitchFamily="34" charset="0"/>
              </a:rPr>
              <a:t>museum</a:t>
            </a:r>
            <a:r>
              <a:rPr lang="it-IT" sz="7200" dirty="0">
                <a:cs typeface="Calibri Light" panose="020F0302020204030204" pitchFamily="34" charset="0"/>
              </a:rPr>
              <a:t> or </a:t>
            </a:r>
            <a:r>
              <a:rPr lang="it-IT" sz="7200" dirty="0" err="1">
                <a:cs typeface="Calibri Light" panose="020F0302020204030204" pitchFamily="34" charset="0"/>
              </a:rPr>
              <a:t>gallery</a:t>
            </a:r>
            <a:r>
              <a:rPr lang="it-IT" sz="7200" dirty="0">
                <a:cs typeface="Calibri Light" panose="020F0302020204030204" pitchFamily="34" charset="0"/>
              </a:rPr>
              <a:t>, or create online </a:t>
            </a:r>
            <a:r>
              <a:rPr lang="it-IT" sz="7200" dirty="0" err="1">
                <a:cs typeface="Calibri Light" panose="020F0302020204030204" pitchFamily="34" charset="0"/>
              </a:rPr>
              <a:t>content</a:t>
            </a:r>
            <a:r>
              <a:rPr lang="it-IT" sz="7200" dirty="0">
                <a:cs typeface="Calibri Light" panose="020F0302020204030204" pitchFamily="34" charset="0"/>
              </a:rPr>
              <a:t>, </a:t>
            </a:r>
            <a:r>
              <a:rPr lang="it-IT" sz="7200" dirty="0" err="1">
                <a:cs typeface="Calibri Light" panose="020F0302020204030204" pitchFamily="34" charset="0"/>
              </a:rPr>
              <a:t>according</a:t>
            </a:r>
            <a:r>
              <a:rPr lang="it-IT" sz="7200" dirty="0">
                <a:cs typeface="Calibri Light" panose="020F0302020204030204" pitchFamily="34" charset="0"/>
              </a:rPr>
              <a:t> to Istat. For </a:t>
            </a:r>
            <a:r>
              <a:rPr lang="it-IT" sz="7200" dirty="0" err="1">
                <a:cs typeface="Calibri Light" panose="020F0302020204030204" pitchFamily="34" charset="0"/>
              </a:rPr>
              <a:t>instance</a:t>
            </a:r>
            <a:r>
              <a:rPr lang="it-IT" sz="7200" dirty="0">
                <a:cs typeface="Calibri Light" panose="020F0302020204030204" pitchFamily="34" charset="0"/>
              </a:rPr>
              <a:t>, in 2016, 47% of </a:t>
            </a:r>
            <a:r>
              <a:rPr lang="it-IT" sz="7200" dirty="0" err="1">
                <a:cs typeface="Calibri Light" panose="020F0302020204030204" pitchFamily="34" charset="0"/>
              </a:rPr>
              <a:t>girls</a:t>
            </a:r>
            <a:r>
              <a:rPr lang="it-IT" sz="7200" dirty="0">
                <a:cs typeface="Calibri Light" panose="020F0302020204030204" pitchFamily="34" charset="0"/>
              </a:rPr>
              <a:t> and </a:t>
            </a:r>
            <a:r>
              <a:rPr lang="it-IT" sz="7200" dirty="0" err="1">
                <a:cs typeface="Calibri Light" panose="020F0302020204030204" pitchFamily="34" charset="0"/>
              </a:rPr>
              <a:t>women</a:t>
            </a:r>
            <a:r>
              <a:rPr lang="it-IT" sz="7200" dirty="0">
                <a:cs typeface="Calibri Light" panose="020F0302020204030204" pitchFamily="34" charset="0"/>
              </a:rPr>
              <a:t> over the </a:t>
            </a:r>
            <a:r>
              <a:rPr lang="it-IT" sz="7200" dirty="0" err="1">
                <a:cs typeface="Calibri Light" panose="020F0302020204030204" pitchFamily="34" charset="0"/>
              </a:rPr>
              <a:t>age</a:t>
            </a:r>
            <a:r>
              <a:rPr lang="it-IT" sz="7200" dirty="0">
                <a:cs typeface="Calibri Light" panose="020F0302020204030204" pitchFamily="34" charset="0"/>
              </a:rPr>
              <a:t> of 6 </a:t>
            </a:r>
            <a:r>
              <a:rPr lang="it-IT" sz="7200" dirty="0" err="1">
                <a:cs typeface="Calibri Light" panose="020F0302020204030204" pitchFamily="34" charset="0"/>
              </a:rPr>
              <a:t>said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they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had</a:t>
            </a:r>
            <a:r>
              <a:rPr lang="it-IT" sz="7200" dirty="0">
                <a:cs typeface="Calibri Light" panose="020F0302020204030204" pitchFamily="34" charset="0"/>
              </a:rPr>
              <a:t> a </a:t>
            </a:r>
            <a:r>
              <a:rPr lang="it-IT" sz="7200" dirty="0" err="1">
                <a:cs typeface="Calibri Light" panose="020F0302020204030204" pitchFamily="34" charset="0"/>
              </a:rPr>
              <a:t>read</a:t>
            </a:r>
            <a:r>
              <a:rPr lang="it-IT" sz="7200" dirty="0">
                <a:cs typeface="Calibri Light" panose="020F0302020204030204" pitchFamily="34" charset="0"/>
              </a:rPr>
              <a:t> a book in the </a:t>
            </a:r>
            <a:r>
              <a:rPr lang="it-IT" sz="7200" dirty="0" err="1">
                <a:cs typeface="Calibri Light" panose="020F0302020204030204" pitchFamily="34" charset="0"/>
              </a:rPr>
              <a:t>past</a:t>
            </a:r>
            <a:r>
              <a:rPr lang="it-IT" sz="7200" dirty="0">
                <a:cs typeface="Calibri Light" panose="020F0302020204030204" pitchFamily="34" charset="0"/>
              </a:rPr>
              <a:t> 12 </a:t>
            </a:r>
            <a:r>
              <a:rPr lang="it-IT" sz="7200" dirty="0" err="1">
                <a:cs typeface="Calibri Light" panose="020F0302020204030204" pitchFamily="34" charset="0"/>
              </a:rPr>
              <a:t>months</a:t>
            </a:r>
            <a:r>
              <a:rPr lang="it-IT" sz="7200" dirty="0">
                <a:cs typeface="Calibri Light" panose="020F0302020204030204" pitchFamily="34" charset="0"/>
              </a:rPr>
              <a:t>; for boys and men, the figure </a:t>
            </a:r>
            <a:r>
              <a:rPr lang="it-IT" sz="7200" dirty="0" err="1">
                <a:cs typeface="Calibri Light" panose="020F0302020204030204" pitchFamily="34" charset="0"/>
              </a:rPr>
              <a:t>was</a:t>
            </a:r>
            <a:r>
              <a:rPr lang="it-IT" sz="7200" dirty="0">
                <a:cs typeface="Calibri Light" panose="020F0302020204030204" pitchFamily="34" charset="0"/>
              </a:rPr>
              <a:t> 34 </a:t>
            </a:r>
            <a:r>
              <a:rPr lang="it-IT" sz="7200" dirty="0" err="1">
                <a:cs typeface="Calibri Light" panose="020F0302020204030204" pitchFamily="34" charset="0"/>
              </a:rPr>
              <a:t>percent</a:t>
            </a:r>
            <a:endParaRPr lang="it-IT" sz="7200" dirty="0">
              <a:cs typeface="Calibri Light" panose="020F0302020204030204" pitchFamily="34" charset="0"/>
            </a:endParaRPr>
          </a:p>
          <a:p>
            <a:r>
              <a:rPr lang="it-IT" sz="7200" dirty="0" err="1">
                <a:cs typeface="Calibri Light" panose="020F0302020204030204" pitchFamily="34" charset="0"/>
              </a:rPr>
              <a:t>Women</a:t>
            </a:r>
            <a:r>
              <a:rPr lang="it-IT" sz="7200" dirty="0">
                <a:cs typeface="Calibri Light" panose="020F0302020204030204" pitchFamily="34" charset="0"/>
              </a:rPr>
              <a:t> in </a:t>
            </a:r>
            <a:r>
              <a:rPr lang="it-IT" sz="7200" dirty="0" err="1">
                <a:cs typeface="Calibri Light" panose="020F0302020204030204" pitchFamily="34" charset="0"/>
              </a:rPr>
              <a:t>Italy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have</a:t>
            </a:r>
            <a:r>
              <a:rPr lang="it-IT" sz="7200" dirty="0">
                <a:cs typeface="Calibri Light" panose="020F0302020204030204" pitchFamily="34" charset="0"/>
              </a:rPr>
              <a:t> an </a:t>
            </a:r>
            <a:r>
              <a:rPr lang="it-IT" sz="7200" dirty="0" err="1">
                <a:cs typeface="Calibri Light" panose="020F0302020204030204" pitchFamily="34" charset="0"/>
              </a:rPr>
              <a:t>average</a:t>
            </a:r>
            <a:r>
              <a:rPr lang="it-IT" sz="7200" dirty="0">
                <a:cs typeface="Calibri Light" panose="020F0302020204030204" pitchFamily="34" charset="0"/>
              </a:rPr>
              <a:t> life </a:t>
            </a:r>
            <a:r>
              <a:rPr lang="it-IT" sz="7200" dirty="0" err="1">
                <a:cs typeface="Calibri Light" panose="020F0302020204030204" pitchFamily="34" charset="0"/>
              </a:rPr>
              <a:t>expectancy</a:t>
            </a:r>
            <a:r>
              <a:rPr lang="it-IT" sz="7200" dirty="0">
                <a:cs typeface="Calibri Light" panose="020F0302020204030204" pitchFamily="34" charset="0"/>
              </a:rPr>
              <a:t> of 84.9 </a:t>
            </a:r>
            <a:r>
              <a:rPr lang="it-IT" sz="7200" dirty="0" err="1">
                <a:cs typeface="Calibri Light" panose="020F0302020204030204" pitchFamily="34" charset="0"/>
              </a:rPr>
              <a:t>years</a:t>
            </a:r>
            <a:r>
              <a:rPr lang="it-IT" sz="7200" dirty="0">
                <a:cs typeface="Calibri Light" panose="020F0302020204030204" pitchFamily="34" charset="0"/>
              </a:rPr>
              <a:t> </a:t>
            </a:r>
            <a:r>
              <a:rPr lang="it-IT" sz="7200" dirty="0" err="1">
                <a:cs typeface="Calibri Light" panose="020F0302020204030204" pitchFamily="34" charset="0"/>
              </a:rPr>
              <a:t>while</a:t>
            </a:r>
            <a:r>
              <a:rPr lang="it-IT" sz="7200" dirty="0">
                <a:cs typeface="Calibri Light" panose="020F0302020204030204" pitchFamily="34" charset="0"/>
              </a:rPr>
              <a:t> men are </a:t>
            </a:r>
            <a:r>
              <a:rPr lang="it-IT" sz="7200" dirty="0" err="1">
                <a:cs typeface="Calibri Light" panose="020F0302020204030204" pitchFamily="34" charset="0"/>
              </a:rPr>
              <a:t>expected</a:t>
            </a:r>
            <a:r>
              <a:rPr lang="it-IT" sz="7200" dirty="0">
                <a:cs typeface="Calibri Light" panose="020F0302020204030204" pitchFamily="34" charset="0"/>
              </a:rPr>
              <a:t> to live to 80.6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5CDC57E-92CB-B642-82E1-2E06120451F1}"/>
              </a:ext>
            </a:extLst>
          </p:cNvPr>
          <p:cNvSpPr txBox="1"/>
          <p:nvPr/>
        </p:nvSpPr>
        <p:spPr>
          <a:xfrm>
            <a:off x="2340430" y="478971"/>
            <a:ext cx="6901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                    </a:t>
            </a:r>
            <a:r>
              <a:rPr lang="it-IT" sz="4000" b="1" dirty="0">
                <a:solidFill>
                  <a:srgbClr val="0070C0"/>
                </a:solidFill>
              </a:rPr>
              <a:t>SOME DATA</a:t>
            </a:r>
          </a:p>
        </p:txBody>
      </p:sp>
    </p:spTree>
    <p:extLst>
      <p:ext uri="{BB962C8B-B14F-4D97-AF65-F5344CB8AC3E}">
        <p14:creationId xmlns:p14="http://schemas.microsoft.com/office/powerpoint/2010/main" val="264882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262DF4-DB64-1C47-9227-18610C48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BEF9A8-269D-9040-B2CC-076BD6836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http://www.oecd.org/gender/data/?fbclid=IwAR2IxcZ_4zQls6t8Z7d7C9a9R9cZHMPNhAGVhaHUTKZyXyUaW4hh2EaWji0</a:t>
            </a:r>
            <a:endParaRPr lang="it-IT" dirty="0"/>
          </a:p>
          <a:p>
            <a:endParaRPr lang="it-IT" dirty="0"/>
          </a:p>
          <a:p>
            <a:r>
              <a:rPr lang="it-IT" dirty="0">
                <a:hlinkClick r:id="rId3"/>
              </a:rPr>
              <a:t>https://www.internationalwomensday.com/Theme</a:t>
            </a:r>
            <a:endParaRPr lang="it-IT" dirty="0"/>
          </a:p>
          <a:p>
            <a:endParaRPr lang="it-IT" dirty="0"/>
          </a:p>
          <a:p>
            <a:r>
              <a:rPr lang="it-IT" dirty="0">
                <a:hlinkClick r:id="rId4"/>
              </a:rPr>
              <a:t>https://www.un.org/sustainabledevelopment/sustainable-development-goals/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8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5A5E4-9602-484B-9D7D-D040EE4B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70" y="41189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Capital of women</a:t>
            </a:r>
            <a:endParaRPr lang="it-IT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A5D58D-90C6-6842-B0F2-5F8FAC91ACC8}"/>
              </a:ext>
            </a:extLst>
          </p:cNvPr>
          <p:cNvSpPr txBox="1"/>
          <p:nvPr/>
        </p:nvSpPr>
        <p:spPr>
          <a:xfrm>
            <a:off x="958970" y="5575629"/>
            <a:ext cx="10515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Catia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Caponero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Founders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Collettivo Donne Matera 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77" y="2027207"/>
            <a:ext cx="2835212" cy="284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0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2" y="279210"/>
            <a:ext cx="945117" cy="9498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8F8BC3-F344-4321-937C-DD0D378E6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502" y="1470710"/>
            <a:ext cx="9163516" cy="5154477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1309621" y="489427"/>
            <a:ext cx="10184608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CollettivoDonneMatera</a:t>
            </a:r>
            <a:r>
              <a:rPr lang="en-US" sz="3200" dirty="0"/>
              <a:t> was founded in Matera in </a:t>
            </a:r>
            <a:r>
              <a:rPr lang="en-US" sz="3200" b="1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141876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82" y="1649463"/>
            <a:ext cx="11496139" cy="4863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promote women's self-determination and the possibility of making choices independently by increasing the capacity to protect oneself against physical and psychological violence</a:t>
            </a:r>
            <a:endParaRPr lang="it-IT" b="1" dirty="0"/>
          </a:p>
          <a:p>
            <a:pPr marL="0" indent="0" algn="ctr">
              <a:buNone/>
            </a:pPr>
            <a:r>
              <a:rPr lang="en-US" dirty="0"/>
              <a:t>through: </a:t>
            </a:r>
          </a:p>
          <a:p>
            <a:r>
              <a:rPr lang="en-US" b="1" dirty="0">
                <a:solidFill>
                  <a:schemeClr val="accent1"/>
                </a:solidFill>
              </a:rPr>
              <a:t>the knowledge </a:t>
            </a:r>
            <a:r>
              <a:rPr lang="en-US" dirty="0"/>
              <a:t>of the phenomenon of gender violence in our territory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the dissemination </a:t>
            </a:r>
            <a:r>
              <a:rPr lang="en-US" dirty="0"/>
              <a:t>of adequate information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the promotion </a:t>
            </a:r>
            <a:r>
              <a:rPr lang="en-US" dirty="0"/>
              <a:t>of a culture and practices to combat gender violence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1331655" y="489427"/>
            <a:ext cx="10184608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The </a:t>
            </a:r>
            <a:r>
              <a:rPr lang="en-US" sz="3200" b="1" dirty="0">
                <a:solidFill>
                  <a:schemeClr val="accent1"/>
                </a:solidFill>
              </a:rPr>
              <a:t>aim</a:t>
            </a:r>
            <a:r>
              <a:rPr lang="en-US" sz="3200" dirty="0"/>
              <a:t> of the association is: </a:t>
            </a:r>
            <a:endParaRPr lang="en-US" sz="3200" b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2" y="279210"/>
            <a:ext cx="945117" cy="9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05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0E296C-2DFB-415A-AD58-E39B9A913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82" y="1620851"/>
            <a:ext cx="7053535" cy="4779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Actions to </a:t>
            </a:r>
            <a:r>
              <a:rPr lang="en-US" b="1" dirty="0">
                <a:solidFill>
                  <a:schemeClr val="accent1"/>
                </a:solidFill>
              </a:rPr>
              <a:t>report and investigate</a:t>
            </a:r>
            <a:r>
              <a:rPr lang="en-US" b="1" dirty="0"/>
              <a:t> the characteristics of the phenomenon:</a:t>
            </a:r>
          </a:p>
          <a:p>
            <a:pPr marL="0" indent="0">
              <a:buNone/>
            </a:pPr>
            <a:r>
              <a:rPr lang="en-US" sz="2200" dirty="0"/>
              <a:t>From 2013 annual organization of </a:t>
            </a:r>
            <a:r>
              <a:rPr lang="en-US" sz="2200" u="sng" dirty="0"/>
              <a:t>November 25</a:t>
            </a:r>
            <a:r>
              <a:rPr lang="en-US" sz="2200" dirty="0"/>
              <a:t>, international day against violence against women</a:t>
            </a:r>
          </a:p>
          <a:p>
            <a:pPr marL="0" indent="0">
              <a:buNone/>
            </a:pPr>
            <a:r>
              <a:rPr lang="en-US" sz="2200" dirty="0"/>
              <a:t>Since 2014, interventions in schools through the promotion of assemblies and training courses with students and professional actors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b="1" dirty="0"/>
              <a:t>Promoting a culture of respect through </a:t>
            </a:r>
            <a:r>
              <a:rPr lang="en-US" b="1" dirty="0">
                <a:solidFill>
                  <a:schemeClr val="accent1"/>
                </a:solidFill>
              </a:rPr>
              <a:t>positive practices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sz="2200" dirty="0"/>
              <a:t>Awareness raising campaigns: from 2015 «We are here» and joining the «Non </a:t>
            </a:r>
            <a:r>
              <a:rPr lang="en-US" sz="2200" dirty="0" err="1"/>
              <a:t>una</a:t>
            </a:r>
            <a:r>
              <a:rPr lang="en-US" sz="2200" dirty="0"/>
              <a:t> di Meno» international campaign</a:t>
            </a:r>
            <a:endParaRPr lang="it-IT" sz="2200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1331655" y="489427"/>
            <a:ext cx="2601990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accent1"/>
                </a:solidFill>
              </a:rPr>
              <a:t>How</a:t>
            </a:r>
            <a:r>
              <a:rPr lang="en-US" sz="3200" dirty="0"/>
              <a:t> we move</a:t>
            </a:r>
            <a:endParaRPr lang="en-US" sz="3200" b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2" y="279210"/>
            <a:ext cx="945117" cy="94982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54A2E87-C103-4761-AAC6-452326EFF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668"/>
          <a:stretch/>
        </p:blipFill>
        <p:spPr>
          <a:xfrm>
            <a:off x="7782982" y="1542944"/>
            <a:ext cx="4043833" cy="47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881625B-FF1D-48D5-860F-087C34FE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403" y="663524"/>
            <a:ext cx="3999253" cy="5654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Risultati immagini per collettivo donne mat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17" y="608412"/>
            <a:ext cx="4036313" cy="5709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87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56BB81-6AE6-46FA-AC5F-90A61EE8F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86" y="1562006"/>
            <a:ext cx="6284343" cy="4885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Collettivodonnematera</a:t>
            </a:r>
            <a:r>
              <a:rPr lang="en-US" dirty="0"/>
              <a:t> over time decided to operate more generally to combat violence in general.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1. Information and awareness campaign on the recognition of LGBT people. </a:t>
            </a:r>
          </a:p>
          <a:p>
            <a:r>
              <a:rPr lang="en-US" sz="2200" dirty="0"/>
              <a:t>In 2015/2016 </a:t>
            </a:r>
            <a:r>
              <a:rPr lang="en-US" sz="2200" u="sng" dirty="0"/>
              <a:t>film reviews</a:t>
            </a:r>
          </a:p>
          <a:p>
            <a:r>
              <a:rPr lang="en-US" sz="2200" dirty="0"/>
              <a:t>meetings with authors and </a:t>
            </a:r>
            <a:r>
              <a:rPr lang="en-US" sz="2200" u="sng" dirty="0"/>
              <a:t>book presentations</a:t>
            </a:r>
          </a:p>
          <a:p>
            <a:r>
              <a:rPr lang="en-US" sz="2200" dirty="0"/>
              <a:t>promotion to the City of Matera of the </a:t>
            </a:r>
            <a:r>
              <a:rPr lang="en-US" sz="2200" u="sng" dirty="0"/>
              <a:t>Register of Civil Unions</a:t>
            </a:r>
          </a:p>
          <a:p>
            <a:r>
              <a:rPr lang="en-US" sz="2200" dirty="0"/>
              <a:t>promotion of the </a:t>
            </a:r>
            <a:r>
              <a:rPr lang="en-US" sz="2200" i="1" dirty="0" err="1"/>
              <a:t>RiSvolta</a:t>
            </a:r>
            <a:r>
              <a:rPr lang="en-US" sz="2200" dirty="0"/>
              <a:t> Association</a:t>
            </a:r>
            <a:endParaRPr lang="it-IT" sz="22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2AEAAA4-C6A3-4E2D-8286-5465485CF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7" r="17152"/>
          <a:stretch/>
        </p:blipFill>
        <p:spPr>
          <a:xfrm>
            <a:off x="6520129" y="2044460"/>
            <a:ext cx="5322933" cy="4261449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1331655" y="489427"/>
            <a:ext cx="9779168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We already look at </a:t>
            </a:r>
            <a:r>
              <a:rPr lang="en-US" sz="3200" dirty="0">
                <a:solidFill>
                  <a:schemeClr val="accent1"/>
                </a:solidFill>
              </a:rPr>
              <a:t>the violence in general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2" y="279210"/>
            <a:ext cx="945117" cy="9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59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0D5C899-1875-4626-A277-1EC53DEA7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757" y="713834"/>
            <a:ext cx="3961329" cy="56007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lei disse 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58" y="713834"/>
            <a:ext cx="3962400" cy="56007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4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124384-E2E9-3147-8E84-8418CC58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475" y="333523"/>
            <a:ext cx="10515600" cy="1325563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chemeClr val="accent1"/>
                </a:solidFill>
                <a:latin typeface="+mn-lt"/>
              </a:rPr>
              <a:t>AGENDA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37ECD5-70E1-6D42-A044-A16AE634C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475" y="1639018"/>
            <a:ext cx="10515600" cy="47190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16:00/16:10 -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it-IT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Germana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Girelli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Manager Assistant for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Materahub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Consortium of Creative and Cultural Industries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16:10/16:30 -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Capital of Women</a:t>
            </a:r>
          </a:p>
          <a:p>
            <a:pPr marL="0" indent="0">
              <a:buNone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Chiara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Prascina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, Catia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Caponero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Founders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Collettivo Donne Matera</a:t>
            </a: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16:30/16:50 - </a:t>
            </a:r>
            <a:r>
              <a:rPr lang="it-I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Matera </a:t>
            </a:r>
            <a:r>
              <a:rPr lang="it-IT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becomes</a:t>
            </a:r>
            <a:r>
              <a:rPr lang="it-I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rainbow</a:t>
            </a:r>
            <a:r>
              <a:rPr lang="it-I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RiSvolta</a:t>
            </a:r>
            <a:endParaRPr lang="it-IT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Vanessa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Vizziello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President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RiSvolta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– Matera</a:t>
            </a: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16:50/17:00  - </a:t>
            </a:r>
            <a:r>
              <a:rPr lang="it-I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Q&amp;A </a:t>
            </a:r>
            <a:r>
              <a:rPr lang="it-IT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r>
              <a:rPr lang="it-I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9464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3BDC878-DF08-4545-8C3D-C1C1B7B6D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1"/>
          <a:stretch/>
        </p:blipFill>
        <p:spPr>
          <a:xfrm>
            <a:off x="6839121" y="1915689"/>
            <a:ext cx="5004947" cy="4355715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956BB81-6AE6-46FA-AC5F-90A61EE8F0A2}"/>
              </a:ext>
            </a:extLst>
          </p:cNvPr>
          <p:cNvSpPr txBox="1">
            <a:spLocks/>
          </p:cNvSpPr>
          <p:nvPr/>
        </p:nvSpPr>
        <p:spPr>
          <a:xfrm>
            <a:off x="365182" y="1562006"/>
            <a:ext cx="6284343" cy="48851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/>
              <a:t>The </a:t>
            </a:r>
            <a:r>
              <a:rPr lang="en-US" sz="2600" dirty="0" err="1"/>
              <a:t>Collettivodonnematera</a:t>
            </a:r>
            <a:r>
              <a:rPr lang="en-US" sz="2600" dirty="0"/>
              <a:t> over time decided to operate more generally to combat violence in general.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b="1" dirty="0"/>
              <a:t>2. Interventions to combat economic and social inequalities</a:t>
            </a:r>
          </a:p>
          <a:p>
            <a:pPr marL="0" indent="0">
              <a:buNone/>
            </a:pPr>
            <a:r>
              <a:rPr lang="en-US" sz="2200" dirty="0"/>
              <a:t>2014/2015, participation in initiatives for a citizenship income, in collaboration with the national BIN network</a:t>
            </a:r>
          </a:p>
          <a:p>
            <a:pPr marL="0" indent="0">
              <a:buNone/>
            </a:pPr>
            <a:r>
              <a:rPr lang="en-US" sz="2200" dirty="0"/>
              <a:t>2016, actions in support of public health more attentive to the needs of women (demonstration against the transfer of the advisory center within the ASL of Matera)</a:t>
            </a:r>
            <a:endParaRPr lang="it-IT" sz="2200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1331655" y="489427"/>
            <a:ext cx="9779168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We already look at </a:t>
            </a:r>
            <a:r>
              <a:rPr lang="en-US" sz="3200" dirty="0">
                <a:solidFill>
                  <a:schemeClr val="accent1"/>
                </a:solidFill>
              </a:rPr>
              <a:t>the violence in general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2" y="279210"/>
            <a:ext cx="945117" cy="9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15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9AE731-FFD2-4942-882C-5AE959C0A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19" y="1690689"/>
            <a:ext cx="5766852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The </a:t>
            </a:r>
            <a:r>
              <a:rPr lang="en-US" sz="2600" dirty="0" err="1"/>
              <a:t>Collettivodonnematera</a:t>
            </a:r>
            <a:r>
              <a:rPr lang="en-US" sz="2600" dirty="0"/>
              <a:t> over time decided to operate more generally to combat violence in general.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b="1" dirty="0"/>
              <a:t>2. Interventions to combat economic and social inequalities</a:t>
            </a:r>
            <a:r>
              <a:rPr lang="it-IT" b="1" dirty="0"/>
              <a:t>.</a:t>
            </a:r>
          </a:p>
          <a:p>
            <a:pPr marL="0" indent="0">
              <a:buNone/>
            </a:pPr>
            <a:r>
              <a:rPr lang="en-US" sz="2200" dirty="0"/>
              <a:t>2017, screening of the PIIGS documentary film and promotion of debates related to a deepening of European economic policies and its monetary treaties.</a:t>
            </a:r>
            <a:endParaRPr lang="it-IT" sz="2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2387FA3-8952-48E0-837F-25716EE5A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55"/>
          <a:stretch/>
        </p:blipFill>
        <p:spPr>
          <a:xfrm>
            <a:off x="6130237" y="2527451"/>
            <a:ext cx="5763715" cy="3772301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1331655" y="489427"/>
            <a:ext cx="9779168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We already look at </a:t>
            </a:r>
            <a:r>
              <a:rPr lang="en-US" sz="3200" dirty="0">
                <a:solidFill>
                  <a:schemeClr val="accent1"/>
                </a:solidFill>
              </a:rPr>
              <a:t>the violence in general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2" y="279210"/>
            <a:ext cx="945117" cy="9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A1A0CD-CDFC-48A2-A343-0B1E05662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82" y="1934593"/>
            <a:ext cx="11530644" cy="4454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i="1" dirty="0" err="1"/>
              <a:t>Collettivodonnematera</a:t>
            </a:r>
            <a:r>
              <a:rPr lang="en-US" dirty="0"/>
              <a:t> intends to keep moving on </a:t>
            </a:r>
            <a:r>
              <a:rPr lang="en-US" dirty="0">
                <a:solidFill>
                  <a:schemeClr val="accent1"/>
                </a:solidFill>
              </a:rPr>
              <a:t>two floors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1. Cultural</a:t>
            </a:r>
            <a:r>
              <a:rPr lang="en-US" dirty="0"/>
              <a:t>: actions of denunciation on the occasion of International Days against violence against women; organization of an international conference in Matera on gender violence and in general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2. Operational</a:t>
            </a:r>
            <a:r>
              <a:rPr lang="en-US" dirty="0"/>
              <a:t>: creation of a Social </a:t>
            </a:r>
            <a:r>
              <a:rPr lang="en-US" dirty="0" err="1"/>
              <a:t>Consultory</a:t>
            </a:r>
            <a:r>
              <a:rPr lang="en-US" dirty="0"/>
              <a:t> in Matera as a positive practice and as an intervention tool in the full realization of the objectives of the Collective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1331655" y="489427"/>
            <a:ext cx="9779168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The year that will be </a:t>
            </a:r>
            <a:r>
              <a:rPr lang="en-US" sz="3200" dirty="0">
                <a:solidFill>
                  <a:schemeClr val="accent1"/>
                </a:solidFill>
              </a:rPr>
              <a:t>the future</a:t>
            </a:r>
            <a:r>
              <a:rPr lang="en-US" sz="3200" dirty="0"/>
              <a:t>…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2" y="279210"/>
            <a:ext cx="945117" cy="9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4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3350234" y="797702"/>
            <a:ext cx="5621238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Thank you for your attention!!!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80228A-5C55-4D3E-B661-250537C1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935" y="1720368"/>
            <a:ext cx="2973241" cy="2988036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E244D5C-4272-49B4-B175-D8DEDF09F022}"/>
              </a:ext>
            </a:extLst>
          </p:cNvPr>
          <p:cNvSpPr txBox="1">
            <a:spLocks/>
          </p:cNvSpPr>
          <p:nvPr/>
        </p:nvSpPr>
        <p:spPr>
          <a:xfrm>
            <a:off x="3408542" y="5101685"/>
            <a:ext cx="4918025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/>
              <a:t>CollettivoDonneMatera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61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5A5E4-9602-484B-9D7D-D040EE4B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70" y="41189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Matera becomes rainbow with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RiSvolta</a:t>
            </a:r>
            <a:endParaRPr lang="it-IT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A5D58D-90C6-6842-B0F2-5F8FAC91ACC8}"/>
              </a:ext>
            </a:extLst>
          </p:cNvPr>
          <p:cNvSpPr txBox="1"/>
          <p:nvPr/>
        </p:nvSpPr>
        <p:spPr>
          <a:xfrm>
            <a:off x="958970" y="5575629"/>
            <a:ext cx="10515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Vanessa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Vizziello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President of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RiSvolta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Association -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Matera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" y="1985513"/>
            <a:ext cx="3266535" cy="32665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94" y="2399582"/>
            <a:ext cx="4763944" cy="24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00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F445ADF-F8E7-4E15-B568-4D99B8C128C3}"/>
              </a:ext>
            </a:extLst>
          </p:cNvPr>
          <p:cNvGrpSpPr/>
          <p:nvPr/>
        </p:nvGrpSpPr>
        <p:grpSpPr>
          <a:xfrm>
            <a:off x="6881463" y="124178"/>
            <a:ext cx="5111440" cy="6423377"/>
            <a:chOff x="6881463" y="124178"/>
            <a:chExt cx="5111440" cy="642337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381786E-E01C-4FD9-B91E-B0A1041F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463" y="124178"/>
              <a:ext cx="5111440" cy="642337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39E2528-F879-467B-80A6-ABEAC639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clrChange>
                <a:clrFrom>
                  <a:srgbClr val="E6E5E0"/>
                </a:clrFrom>
                <a:clrTo>
                  <a:srgbClr val="E6E5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7646" y="3550187"/>
              <a:ext cx="206021" cy="206021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1A7FF6-738C-4EDB-B88D-B6DB782B163F}"/>
              </a:ext>
            </a:extLst>
          </p:cNvPr>
          <p:cNvSpPr txBox="1"/>
          <p:nvPr/>
        </p:nvSpPr>
        <p:spPr>
          <a:xfrm>
            <a:off x="855456" y="1117601"/>
            <a:ext cx="5317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RiSvolta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a LGBT </a:t>
            </a:r>
            <a:r>
              <a:rPr lang="it-IT" sz="3200" dirty="0" err="1"/>
              <a:t>Association</a:t>
            </a:r>
            <a:r>
              <a:rPr lang="it-IT" sz="3200" dirty="0"/>
              <a:t> </a:t>
            </a:r>
          </a:p>
          <a:p>
            <a:pPr algn="ctr"/>
            <a:r>
              <a:rPr lang="it-IT" sz="3200" dirty="0" err="1"/>
              <a:t>born</a:t>
            </a:r>
            <a:r>
              <a:rPr lang="it-IT" sz="3200" dirty="0"/>
              <a:t> in 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Matera, Basilicata</a:t>
            </a:r>
            <a:r>
              <a:rPr lang="it-IT" sz="3200" dirty="0"/>
              <a:t> </a:t>
            </a:r>
          </a:p>
          <a:p>
            <a:pPr algn="ctr"/>
            <a:r>
              <a:rPr lang="it-IT" sz="3200" dirty="0"/>
              <a:t>(South of </a:t>
            </a:r>
            <a:r>
              <a:rPr lang="it-IT" sz="3200" dirty="0" err="1"/>
              <a:t>Italy</a:t>
            </a:r>
            <a:r>
              <a:rPr lang="it-IT" sz="3200" dirty="0"/>
              <a:t>) 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in 2016</a:t>
            </a:r>
            <a:r>
              <a:rPr lang="it-IT" sz="3200" dirty="0"/>
              <a:t>.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76F28FB-3BCD-4D24-98B2-360AEF288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2728751"/>
            <a:ext cx="5113043" cy="38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0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1A7FF6-738C-4EDB-B88D-B6DB782B163F}"/>
              </a:ext>
            </a:extLst>
          </p:cNvPr>
          <p:cNvSpPr txBox="1"/>
          <p:nvPr/>
        </p:nvSpPr>
        <p:spPr>
          <a:xfrm>
            <a:off x="2471921" y="230545"/>
            <a:ext cx="74415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RiSvolta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created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by 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lesbian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girls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that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had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met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in the </a:t>
            </a:r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Collettivodonnematera</a:t>
            </a:r>
            <a:endParaRPr lang="it-IT" sz="32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33920C-CFE1-4AD9-9AB3-C93EFFB6E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993" y="2051976"/>
            <a:ext cx="4991062" cy="373342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05E5B72-B803-496F-A5D5-03313BDB809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23" y="84653"/>
            <a:ext cx="1121210" cy="126291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DF9BAB5-7B65-432D-A9F8-57973ED8A156}"/>
              </a:ext>
            </a:extLst>
          </p:cNvPr>
          <p:cNvSpPr txBox="1"/>
          <p:nvPr/>
        </p:nvSpPr>
        <p:spPr>
          <a:xfrm>
            <a:off x="2848818" y="5918210"/>
            <a:ext cx="7064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currently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count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 100 </a:t>
            </a:r>
            <a:r>
              <a:rPr lang="it-IT" sz="3200" b="1" dirty="0" err="1">
                <a:solidFill>
                  <a:schemeClr val="accent1">
                    <a:lumMod val="75000"/>
                  </a:schemeClr>
                </a:solidFill>
              </a:rPr>
              <a:t>members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9" y="2051976"/>
            <a:ext cx="5608894" cy="37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94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64" y="1100085"/>
            <a:ext cx="8366234" cy="547851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1A7FF6-738C-4EDB-B88D-B6DB782B163F}"/>
              </a:ext>
            </a:extLst>
          </p:cNvPr>
          <p:cNvSpPr txBox="1"/>
          <p:nvPr/>
        </p:nvSpPr>
        <p:spPr>
          <a:xfrm>
            <a:off x="4635063" y="1411890"/>
            <a:ext cx="6883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« </a:t>
            </a:r>
            <a:r>
              <a:rPr lang="it-IT" sz="3200" b="1" dirty="0" err="1"/>
              <a:t>well-being</a:t>
            </a:r>
            <a:r>
              <a:rPr lang="it-IT" sz="3200" b="1" dirty="0"/>
              <a:t> </a:t>
            </a:r>
            <a:r>
              <a:rPr lang="it-IT" sz="3200" b="1" dirty="0" err="1"/>
              <a:t>is</a:t>
            </a:r>
            <a:r>
              <a:rPr lang="it-IT" sz="3200" b="1" dirty="0"/>
              <a:t> for </a:t>
            </a:r>
            <a:r>
              <a:rPr lang="it-IT" sz="3200" b="1" dirty="0" err="1"/>
              <a:t>everybody</a:t>
            </a:r>
            <a:r>
              <a:rPr lang="it-IT" sz="3200" b="1" dirty="0"/>
              <a:t>, </a:t>
            </a:r>
          </a:p>
          <a:p>
            <a:pPr algn="ctr"/>
            <a:r>
              <a:rPr lang="it-IT" sz="3200" b="1" dirty="0" err="1"/>
              <a:t>nobody</a:t>
            </a:r>
            <a:r>
              <a:rPr lang="it-IT" sz="3200" b="1" dirty="0"/>
              <a:t> must be </a:t>
            </a:r>
            <a:r>
              <a:rPr lang="it-IT" sz="3200" b="1" dirty="0" err="1"/>
              <a:t>left</a:t>
            </a:r>
            <a:r>
              <a:rPr lang="it-IT" sz="3200" b="1" dirty="0"/>
              <a:t> out» </a:t>
            </a:r>
            <a:endParaRPr lang="it-IT" sz="3200" dirty="0"/>
          </a:p>
        </p:txBody>
      </p:sp>
      <p:sp>
        <p:nvSpPr>
          <p:cNvPr id="3" name="Rettangolo 2"/>
          <p:cNvSpPr/>
          <p:nvPr/>
        </p:nvSpPr>
        <p:spPr>
          <a:xfrm>
            <a:off x="2988545" y="359407"/>
            <a:ext cx="6275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 err="1"/>
              <a:t>Our</a:t>
            </a:r>
            <a:r>
              <a:rPr lang="it-IT" sz="3200" b="1" dirty="0"/>
              <a:t> MISSION </a:t>
            </a:r>
            <a:r>
              <a:rPr lang="it-IT" sz="3200" b="1" dirty="0" err="1"/>
              <a:t>is</a:t>
            </a:r>
            <a:r>
              <a:rPr lang="it-IT" sz="3200" b="1" dirty="0"/>
              <a:t> to educate on </a:t>
            </a:r>
            <a:r>
              <a:rPr lang="it-IT" sz="3200" b="1" dirty="0" err="1"/>
              <a:t>this</a:t>
            </a:r>
            <a:r>
              <a:rPr lang="it-IT" sz="32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1576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3C18B5-0956-4D0B-BBD8-4EC501499105}"/>
              </a:ext>
            </a:extLst>
          </p:cNvPr>
          <p:cNvSpPr txBox="1"/>
          <p:nvPr/>
        </p:nvSpPr>
        <p:spPr>
          <a:xfrm>
            <a:off x="5186350" y="693449"/>
            <a:ext cx="2004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3 ACTIONS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4EAAE4C-93B3-433F-82A9-49178AD266F4}"/>
              </a:ext>
            </a:extLst>
          </p:cNvPr>
          <p:cNvSpPr txBox="1"/>
          <p:nvPr/>
        </p:nvSpPr>
        <p:spPr>
          <a:xfrm>
            <a:off x="1356826" y="1643166"/>
            <a:ext cx="14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ACTION 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92E6E5-5DBF-4CB2-A70A-CC55A9B3F069}"/>
              </a:ext>
            </a:extLst>
          </p:cNvPr>
          <p:cNvSpPr txBox="1"/>
          <p:nvPr/>
        </p:nvSpPr>
        <p:spPr>
          <a:xfrm>
            <a:off x="873381" y="4932930"/>
            <a:ext cx="2311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FOR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LOCAL LGBT PEOPLE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8BC05D-3CEA-42F9-A643-5B852D9224CA}"/>
              </a:ext>
            </a:extLst>
          </p:cNvPr>
          <p:cNvSpPr txBox="1"/>
          <p:nvPr/>
        </p:nvSpPr>
        <p:spPr>
          <a:xfrm>
            <a:off x="5395064" y="1643166"/>
            <a:ext cx="141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ACTION 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D599198-E80C-4DDD-8145-BB542DE28FC0}"/>
              </a:ext>
            </a:extLst>
          </p:cNvPr>
          <p:cNvSpPr txBox="1"/>
          <p:nvPr/>
        </p:nvSpPr>
        <p:spPr>
          <a:xfrm>
            <a:off x="9446557" y="1643166"/>
            <a:ext cx="14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</a:rPr>
              <a:t>ACTION 3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F6F64F7-0053-46F6-908F-C52A0680FBAC}"/>
              </a:ext>
            </a:extLst>
          </p:cNvPr>
          <p:cNvSpPr txBox="1"/>
          <p:nvPr/>
        </p:nvSpPr>
        <p:spPr>
          <a:xfrm>
            <a:off x="4792075" y="4932930"/>
            <a:ext cx="2398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FOR</a:t>
            </a:r>
          </a:p>
          <a:p>
            <a:pPr algn="ctr"/>
            <a:r>
              <a:rPr lang="it-IT" sz="2000" b="1" dirty="0">
                <a:solidFill>
                  <a:srgbClr val="00B050"/>
                </a:solidFill>
              </a:rPr>
              <a:t>LOCAL CIVIL SOCIETY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27D470E-A7A3-417B-8699-88C47C923277}"/>
              </a:ext>
            </a:extLst>
          </p:cNvPr>
          <p:cNvSpPr txBox="1"/>
          <p:nvPr/>
        </p:nvSpPr>
        <p:spPr>
          <a:xfrm>
            <a:off x="9534978" y="4932930"/>
            <a:ext cx="1223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FOR</a:t>
            </a:r>
          </a:p>
          <a:p>
            <a:pPr algn="ctr"/>
            <a:r>
              <a:rPr lang="it-IT" sz="2000" b="1" dirty="0">
                <a:solidFill>
                  <a:srgbClr val="7030A0"/>
                </a:solidFill>
              </a:rPr>
              <a:t>TOURISTS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0" y="2221900"/>
            <a:ext cx="3280982" cy="24607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54" y="2221901"/>
            <a:ext cx="3375975" cy="24607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973" y="2217326"/>
            <a:ext cx="1750737" cy="244581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ED2448C-B46D-4728-9784-DD0495752D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66" y="2219652"/>
            <a:ext cx="1749207" cy="24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25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5F476E-8B44-4FA7-94F3-C218C53EB7AC}"/>
              </a:ext>
            </a:extLst>
          </p:cNvPr>
          <p:cNvSpPr txBox="1"/>
          <p:nvPr/>
        </p:nvSpPr>
        <p:spPr>
          <a:xfrm>
            <a:off x="1257543" y="140074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1EFD77-FAAF-4913-BAF8-B3346877BE88}"/>
              </a:ext>
            </a:extLst>
          </p:cNvPr>
          <p:cNvSpPr txBox="1"/>
          <p:nvPr/>
        </p:nvSpPr>
        <p:spPr>
          <a:xfrm>
            <a:off x="5651242" y="1400747"/>
            <a:ext cx="8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GOALS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FAF7A4E-4C3E-4877-87E9-5A8E4E81AC36}"/>
              </a:ext>
            </a:extLst>
          </p:cNvPr>
          <p:cNvSpPr txBox="1"/>
          <p:nvPr/>
        </p:nvSpPr>
        <p:spPr>
          <a:xfrm>
            <a:off x="9390417" y="1400747"/>
            <a:ext cx="81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TOOLS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5B6E47-9E48-4755-9D68-FCE7DE2C7D16}"/>
              </a:ext>
            </a:extLst>
          </p:cNvPr>
          <p:cNvSpPr txBox="1"/>
          <p:nvPr/>
        </p:nvSpPr>
        <p:spPr>
          <a:xfrm>
            <a:off x="273269" y="1693350"/>
            <a:ext cx="377433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Local LGBT </a:t>
            </a:r>
            <a:r>
              <a:rPr lang="it-IT" sz="2000" dirty="0" err="1"/>
              <a:t>people</a:t>
            </a:r>
            <a:r>
              <a:rPr lang="it-IT" sz="2000" dirty="0"/>
              <a:t> </a:t>
            </a:r>
            <a:r>
              <a:rPr lang="it-IT" sz="2000" dirty="0" err="1"/>
              <a:t>aren’t</a:t>
            </a:r>
            <a:r>
              <a:rPr lang="it-IT" sz="2000" dirty="0"/>
              <a:t> </a:t>
            </a:r>
            <a:r>
              <a:rPr lang="it-IT" sz="2000" b="1" dirty="0" err="1"/>
              <a:t>visible</a:t>
            </a:r>
            <a:endParaRPr lang="it-IT" sz="2000" dirty="0"/>
          </a:p>
          <a:p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lot</a:t>
            </a:r>
            <a:r>
              <a:rPr lang="it-IT" sz="2000" dirty="0"/>
              <a:t> of gay and </a:t>
            </a:r>
            <a:r>
              <a:rPr lang="it-IT" sz="2000" dirty="0" err="1"/>
              <a:t>lesbian</a:t>
            </a:r>
            <a:r>
              <a:rPr lang="it-IT" sz="2000" dirty="0"/>
              <a:t> </a:t>
            </a:r>
            <a:r>
              <a:rPr lang="it-IT" sz="2000" dirty="0" err="1"/>
              <a:t>people</a:t>
            </a:r>
            <a:r>
              <a:rPr lang="it-IT" sz="2000" dirty="0"/>
              <a:t> in Matera live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b="1" dirty="0"/>
              <a:t>personal</a:t>
            </a:r>
            <a:r>
              <a:rPr lang="it-IT" sz="2000" dirty="0"/>
              <a:t> </a:t>
            </a:r>
            <a:r>
              <a:rPr lang="it-IT" sz="2000" b="1" dirty="0"/>
              <a:t>life </a:t>
            </a:r>
            <a:r>
              <a:rPr lang="it-IT" sz="2000" b="1" dirty="0" err="1"/>
              <a:t>privatly</a:t>
            </a:r>
            <a:r>
              <a:rPr lang="it-IT" sz="2000" b="1" dirty="0"/>
              <a:t> and </a:t>
            </a:r>
            <a:r>
              <a:rPr lang="it-IT" sz="2000" b="1" dirty="0" err="1"/>
              <a:t>not</a:t>
            </a:r>
            <a:r>
              <a:rPr lang="it-IT" sz="2000" b="1" dirty="0"/>
              <a:t> </a:t>
            </a:r>
            <a:r>
              <a:rPr lang="it-IT" sz="2000" b="1" dirty="0" err="1"/>
              <a:t>publicly</a:t>
            </a:r>
            <a:r>
              <a:rPr lang="it-IT" sz="2000" b="1" dirty="0"/>
              <a:t>, </a:t>
            </a:r>
            <a:r>
              <a:rPr lang="it-IT" sz="2000" b="1" dirty="0" err="1"/>
              <a:t>hiding</a:t>
            </a:r>
            <a:r>
              <a:rPr lang="it-IT" sz="2000" b="1" dirty="0"/>
              <a:t> </a:t>
            </a:r>
            <a:r>
              <a:rPr lang="it-IT" sz="2000" b="1" dirty="0" err="1"/>
              <a:t>their</a:t>
            </a:r>
            <a:r>
              <a:rPr lang="it-IT" sz="2000" b="1" dirty="0"/>
              <a:t> </a:t>
            </a:r>
            <a:r>
              <a:rPr lang="it-IT" sz="2000" b="1" dirty="0" err="1"/>
              <a:t>relationships</a:t>
            </a:r>
            <a:r>
              <a:rPr lang="it-IT" sz="2000" b="1" dirty="0"/>
              <a:t> or </a:t>
            </a:r>
            <a:r>
              <a:rPr lang="it-IT" sz="2000" b="1" dirty="0" err="1"/>
              <a:t>their</a:t>
            </a:r>
            <a:r>
              <a:rPr lang="it-IT" sz="2000" b="1" dirty="0"/>
              <a:t> </a:t>
            </a:r>
            <a:r>
              <a:rPr lang="it-IT" sz="2000" b="1" dirty="0" err="1"/>
              <a:t>sexual-orientation</a:t>
            </a:r>
            <a:endParaRPr lang="it-IT" sz="2000" b="1" dirty="0"/>
          </a:p>
          <a:p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Dedicated</a:t>
            </a:r>
            <a:r>
              <a:rPr lang="it-IT" sz="2000" dirty="0"/>
              <a:t> </a:t>
            </a:r>
            <a:r>
              <a:rPr lang="it-IT" sz="2000" dirty="0" err="1"/>
              <a:t>apps</a:t>
            </a:r>
            <a:r>
              <a:rPr lang="it-IT" sz="2000" dirty="0"/>
              <a:t> and </a:t>
            </a:r>
            <a:r>
              <a:rPr lang="it-IT" sz="2000" dirty="0" err="1"/>
              <a:t>chats</a:t>
            </a:r>
            <a:r>
              <a:rPr lang="it-IT" sz="2000" dirty="0"/>
              <a:t> are the </a:t>
            </a:r>
            <a:r>
              <a:rPr lang="it-IT" sz="2000" dirty="0" err="1"/>
              <a:t>only</a:t>
            </a:r>
            <a:r>
              <a:rPr lang="it-IT" sz="2000" dirty="0"/>
              <a:t> way to </a:t>
            </a:r>
            <a:r>
              <a:rPr lang="it-IT" sz="2000" dirty="0" err="1"/>
              <a:t>find</a:t>
            </a:r>
            <a:r>
              <a:rPr lang="it-IT" sz="2000" dirty="0"/>
              <a:t> </a:t>
            </a:r>
            <a:r>
              <a:rPr lang="it-IT" sz="2000" b="1" dirty="0" err="1"/>
              <a:t>sexual</a:t>
            </a:r>
            <a:r>
              <a:rPr lang="it-IT" sz="2000" b="1" dirty="0"/>
              <a:t> </a:t>
            </a:r>
            <a:r>
              <a:rPr lang="it-IT" sz="2000" b="1" dirty="0" err="1"/>
              <a:t>partners</a:t>
            </a:r>
            <a:r>
              <a:rPr lang="it-IT" sz="2000" b="1" dirty="0"/>
              <a:t> </a:t>
            </a:r>
            <a:r>
              <a:rPr lang="it-IT" sz="2000" dirty="0"/>
              <a:t>and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aren’t</a:t>
            </a:r>
            <a:r>
              <a:rPr lang="it-IT" sz="2000" dirty="0"/>
              <a:t>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b="1" dirty="0"/>
              <a:t>public </a:t>
            </a:r>
            <a:r>
              <a:rPr lang="it-IT" sz="2000" b="1" dirty="0" err="1"/>
              <a:t>spaces</a:t>
            </a:r>
            <a:r>
              <a:rPr lang="it-IT" sz="2000" b="1" dirty="0"/>
              <a:t> to express the </a:t>
            </a:r>
            <a:r>
              <a:rPr lang="it-IT" sz="2000" b="1" dirty="0" err="1"/>
              <a:t>sexual</a:t>
            </a:r>
            <a:r>
              <a:rPr lang="it-IT" sz="2000" b="1" dirty="0"/>
              <a:t> </a:t>
            </a:r>
            <a:r>
              <a:rPr lang="it-IT" sz="2000" b="1" dirty="0" err="1"/>
              <a:t>orientations</a:t>
            </a:r>
            <a:endParaRPr lang="it-IT" sz="2000" b="1" dirty="0"/>
          </a:p>
          <a:p>
            <a:endParaRPr lang="it-IT" sz="900" dirty="0"/>
          </a:p>
          <a:p>
            <a:r>
              <a:rPr lang="it-IT" sz="2000" b="1" dirty="0"/>
              <a:t>THERE IS NO LGBT COMMUNITY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8AEB53-EA16-452C-8550-FEB354FBDF0D}"/>
              </a:ext>
            </a:extLst>
          </p:cNvPr>
          <p:cNvSpPr txBox="1"/>
          <p:nvPr/>
        </p:nvSpPr>
        <p:spPr>
          <a:xfrm>
            <a:off x="4292540" y="1646968"/>
            <a:ext cx="369868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Helping</a:t>
            </a:r>
            <a:r>
              <a:rPr lang="it-IT" sz="2000" dirty="0"/>
              <a:t> </a:t>
            </a:r>
            <a:r>
              <a:rPr lang="it-IT" sz="2000" dirty="0" err="1"/>
              <a:t>local</a:t>
            </a:r>
            <a:r>
              <a:rPr lang="it-IT" sz="2000" dirty="0"/>
              <a:t> LGBT </a:t>
            </a:r>
            <a:r>
              <a:rPr lang="it-IT" sz="2000" dirty="0" err="1"/>
              <a:t>people</a:t>
            </a:r>
            <a:r>
              <a:rPr lang="it-IT" sz="2000" dirty="0"/>
              <a:t> </a:t>
            </a:r>
            <a:r>
              <a:rPr lang="it-IT" sz="2000" b="1" dirty="0"/>
              <a:t>to be </a:t>
            </a:r>
            <a:r>
              <a:rPr lang="it-IT" sz="2000" b="1" dirty="0" err="1"/>
              <a:t>fearless</a:t>
            </a:r>
            <a:r>
              <a:rPr lang="it-IT" sz="2000" b="1" dirty="0"/>
              <a:t>, </a:t>
            </a:r>
            <a:r>
              <a:rPr lang="it-IT" sz="2000" b="1" dirty="0" err="1"/>
              <a:t>proud</a:t>
            </a:r>
            <a:r>
              <a:rPr lang="it-IT" sz="2000" b="1" dirty="0"/>
              <a:t> and </a:t>
            </a:r>
            <a:r>
              <a:rPr lang="it-IT" sz="2000" b="1" dirty="0" err="1"/>
              <a:t>visible</a:t>
            </a:r>
            <a:endParaRPr lang="it-IT" sz="2000" dirty="0"/>
          </a:p>
          <a:p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Meeting </a:t>
            </a:r>
            <a:r>
              <a:rPr lang="it-IT" sz="2000" b="1" dirty="0" err="1"/>
              <a:t>adults</a:t>
            </a:r>
            <a:r>
              <a:rPr lang="it-IT" sz="2000" b="1" dirty="0"/>
              <a:t> and </a:t>
            </a:r>
            <a:r>
              <a:rPr lang="it-IT" sz="2000" b="1" dirty="0" err="1"/>
              <a:t>young</a:t>
            </a:r>
            <a:r>
              <a:rPr lang="it-IT" sz="2000" b="1" dirty="0"/>
              <a:t> LGBT </a:t>
            </a:r>
            <a:r>
              <a:rPr lang="it-IT" sz="2000" b="1" dirty="0" err="1"/>
              <a:t>people</a:t>
            </a:r>
            <a:r>
              <a:rPr lang="it-IT" sz="2000" b="1" dirty="0"/>
              <a:t> to talk</a:t>
            </a:r>
            <a:r>
              <a:rPr lang="it-IT" sz="2000" dirty="0"/>
              <a:t> </a:t>
            </a:r>
            <a:r>
              <a:rPr lang="it-IT" sz="2000" dirty="0" err="1"/>
              <a:t>about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sexual </a:t>
            </a:r>
            <a:r>
              <a:rPr lang="it-IT" sz="2000" dirty="0" err="1"/>
              <a:t>orientation</a:t>
            </a:r>
            <a:r>
              <a:rPr lang="it-IT" sz="2000" dirty="0"/>
              <a:t> and to show </a:t>
            </a:r>
            <a:r>
              <a:rPr lang="it-IT" sz="2000" dirty="0" err="1"/>
              <a:t>them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can live a </a:t>
            </a:r>
            <a:r>
              <a:rPr lang="it-IT" sz="2000" b="1" dirty="0"/>
              <a:t>happy and full life</a:t>
            </a:r>
            <a:endParaRPr lang="it-IT" sz="2000" dirty="0"/>
          </a:p>
          <a:p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Being</a:t>
            </a:r>
            <a:r>
              <a:rPr lang="it-IT" sz="2000" dirty="0"/>
              <a:t> a </a:t>
            </a:r>
            <a:r>
              <a:rPr lang="it-IT" sz="2000" dirty="0" err="1"/>
              <a:t>solid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000000"/>
                </a:solidFill>
              </a:rPr>
              <a:t>point</a:t>
            </a:r>
            <a:r>
              <a:rPr lang="it-IT" sz="2000" b="1" dirty="0">
                <a:solidFill>
                  <a:srgbClr val="000000"/>
                </a:solidFill>
              </a:rPr>
              <a:t> of </a:t>
            </a:r>
            <a:r>
              <a:rPr lang="it-IT" sz="2000" b="1" dirty="0" err="1">
                <a:solidFill>
                  <a:srgbClr val="000000"/>
                </a:solidFill>
              </a:rPr>
              <a:t>reference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dirty="0">
                <a:solidFill>
                  <a:srgbClr val="000000"/>
                </a:solidFill>
              </a:rPr>
              <a:t>for </a:t>
            </a:r>
            <a:r>
              <a:rPr lang="it-IT" sz="2000" dirty="0" err="1">
                <a:solidFill>
                  <a:srgbClr val="000000"/>
                </a:solidFill>
              </a:rPr>
              <a:t>them</a:t>
            </a:r>
            <a:endParaRPr lang="it-IT" sz="2000" dirty="0">
              <a:solidFill>
                <a:srgbClr val="000000"/>
              </a:solidFill>
            </a:endParaRPr>
          </a:p>
          <a:p>
            <a:endParaRPr lang="it-IT" sz="9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Creating</a:t>
            </a:r>
            <a:r>
              <a:rPr lang="it-IT" sz="2000" dirty="0"/>
              <a:t> some </a:t>
            </a:r>
            <a:r>
              <a:rPr lang="it-IT" sz="2000" b="1" dirty="0"/>
              <a:t>public meeting </a:t>
            </a:r>
            <a:r>
              <a:rPr lang="it-IT" sz="2000" b="1" dirty="0" err="1"/>
              <a:t>places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Giving</a:t>
            </a:r>
            <a:r>
              <a:rPr lang="it-IT" sz="2000" b="1" dirty="0"/>
              <a:t> life to a happy LGBT community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3A0D6A4-26E9-49F3-BDD9-E735DC8AEC16}"/>
              </a:ext>
            </a:extLst>
          </p:cNvPr>
          <p:cNvSpPr txBox="1"/>
          <p:nvPr/>
        </p:nvSpPr>
        <p:spPr>
          <a:xfrm>
            <a:off x="8383309" y="1770079"/>
            <a:ext cx="3334615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Meetings</a:t>
            </a:r>
            <a:r>
              <a:rPr lang="it-IT" sz="2000" dirty="0"/>
              <a:t> (private or public) and </a:t>
            </a:r>
            <a:r>
              <a:rPr lang="it-IT" sz="2000" b="1" dirty="0" err="1"/>
              <a:t>activities</a:t>
            </a:r>
            <a:r>
              <a:rPr lang="it-IT" sz="2000" dirty="0"/>
              <a:t> for </a:t>
            </a:r>
            <a:r>
              <a:rPr lang="it-IT" sz="2000" dirty="0" err="1"/>
              <a:t>them</a:t>
            </a:r>
            <a:r>
              <a:rPr lang="it-IT" sz="2000" dirty="0"/>
              <a:t> in </a:t>
            </a:r>
            <a:r>
              <a:rPr lang="it-IT" sz="2000" dirty="0" err="1"/>
              <a:t>our</a:t>
            </a:r>
            <a:r>
              <a:rPr lang="it-IT" sz="2000" dirty="0"/>
              <a:t>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Focus</a:t>
            </a:r>
            <a:r>
              <a:rPr lang="it-IT" sz="2000" dirty="0"/>
              <a:t> </a:t>
            </a:r>
            <a:r>
              <a:rPr lang="it-IT" sz="2000" dirty="0" err="1"/>
              <a:t>groups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Taking</a:t>
            </a:r>
            <a:r>
              <a:rPr lang="it-IT" sz="2000" dirty="0"/>
              <a:t> part in </a:t>
            </a:r>
            <a:r>
              <a:rPr lang="it-IT" sz="2000" dirty="0" err="1"/>
              <a:t>local</a:t>
            </a:r>
            <a:r>
              <a:rPr lang="it-IT" sz="2000" dirty="0"/>
              <a:t> </a:t>
            </a:r>
            <a:r>
              <a:rPr lang="it-IT" sz="2000" b="1" dirty="0" err="1"/>
              <a:t>activities</a:t>
            </a:r>
            <a:r>
              <a:rPr lang="it-IT" sz="2000" b="1" dirty="0"/>
              <a:t> with </a:t>
            </a:r>
            <a:r>
              <a:rPr lang="it-IT" sz="2000" b="1" dirty="0" err="1"/>
              <a:t>other</a:t>
            </a:r>
            <a:r>
              <a:rPr lang="it-IT" sz="2000" b="1" dirty="0"/>
              <a:t> </a:t>
            </a:r>
            <a:r>
              <a:rPr lang="it-IT" sz="2000" b="1" dirty="0" err="1"/>
              <a:t>partners</a:t>
            </a:r>
            <a:endParaRPr lang="it-IT" sz="2000" b="1" dirty="0"/>
          </a:p>
          <a:p>
            <a:endParaRPr lang="it-IT" sz="9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Materafriendly</a:t>
            </a:r>
            <a:endParaRPr lang="it-IT" sz="20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4EAAE4C-93B3-433F-82A9-49178AD266F4}"/>
              </a:ext>
            </a:extLst>
          </p:cNvPr>
          <p:cNvSpPr txBox="1"/>
          <p:nvPr/>
        </p:nvSpPr>
        <p:spPr>
          <a:xfrm>
            <a:off x="5566581" y="269297"/>
            <a:ext cx="14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ACTION 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92E6E5-5DBF-4CB2-A70A-CC55A9B3F069}"/>
              </a:ext>
            </a:extLst>
          </p:cNvPr>
          <p:cNvSpPr txBox="1"/>
          <p:nvPr/>
        </p:nvSpPr>
        <p:spPr>
          <a:xfrm>
            <a:off x="5111201" y="693449"/>
            <a:ext cx="2311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LOCAL LGBT PEOPLE</a:t>
            </a:r>
          </a:p>
        </p:txBody>
      </p:sp>
    </p:spTree>
    <p:extLst>
      <p:ext uri="{BB962C8B-B14F-4D97-AF65-F5344CB8AC3E}">
        <p14:creationId xmlns:p14="http://schemas.microsoft.com/office/powerpoint/2010/main" val="287415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67CA0-B06A-8941-B6F5-090F44EC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596" y="304739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  <a:latin typeface="+mn-lt"/>
              </a:rPr>
              <a:t>Housekeeping</a:t>
            </a:r>
            <a:r>
              <a:rPr lang="it-IT" b="1" dirty="0">
                <a:solidFill>
                  <a:schemeClr val="accent1"/>
                </a:solidFill>
                <a:latin typeface="+mn-lt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10F226-5B2F-DB4C-921A-B5B9DD243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webinar is being recorded and it will be published on our </a:t>
            </a: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You Tube channel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afterwords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use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sociSDG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social media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Your voice will be automatically muted upon joining the webinar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ask question or engage in discussion please use the chat window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you have any comments, please write us at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sociSDGs@gmail.com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6641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5F476E-8B44-4FA7-94F3-C218C53EB7AC}"/>
              </a:ext>
            </a:extLst>
          </p:cNvPr>
          <p:cNvSpPr txBox="1"/>
          <p:nvPr/>
        </p:nvSpPr>
        <p:spPr>
          <a:xfrm>
            <a:off x="1377542" y="123323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TODAY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1EFD77-FAAF-4913-BAF8-B3346877BE88}"/>
              </a:ext>
            </a:extLst>
          </p:cNvPr>
          <p:cNvSpPr txBox="1"/>
          <p:nvPr/>
        </p:nvSpPr>
        <p:spPr>
          <a:xfrm>
            <a:off x="5726268" y="1219449"/>
            <a:ext cx="8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GOALS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FAF7A4E-4C3E-4877-87E9-5A8E4E81AC36}"/>
              </a:ext>
            </a:extLst>
          </p:cNvPr>
          <p:cNvSpPr txBox="1"/>
          <p:nvPr/>
        </p:nvSpPr>
        <p:spPr>
          <a:xfrm>
            <a:off x="9394785" y="1233239"/>
            <a:ext cx="81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TOOLS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5B6E47-9E48-4755-9D68-FCE7DE2C7D16}"/>
              </a:ext>
            </a:extLst>
          </p:cNvPr>
          <p:cNvSpPr txBox="1"/>
          <p:nvPr/>
        </p:nvSpPr>
        <p:spPr>
          <a:xfrm>
            <a:off x="279076" y="1487247"/>
            <a:ext cx="366597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9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Local </a:t>
            </a:r>
            <a:r>
              <a:rPr lang="it-IT" sz="2000" dirty="0" err="1"/>
              <a:t>citizens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b="1" dirty="0" err="1"/>
              <a:t>very</a:t>
            </a:r>
            <a:r>
              <a:rPr lang="it-IT" sz="2000" b="1" dirty="0"/>
              <a:t> </a:t>
            </a:r>
            <a:r>
              <a:rPr lang="it-IT" sz="2000" b="1" dirty="0" err="1"/>
              <a:t>little</a:t>
            </a:r>
            <a:r>
              <a:rPr lang="it-IT" sz="2000" b="1" dirty="0"/>
              <a:t> information </a:t>
            </a:r>
            <a:r>
              <a:rPr lang="it-IT" sz="2000" dirty="0" err="1"/>
              <a:t>about</a:t>
            </a:r>
            <a:r>
              <a:rPr lang="it-IT" sz="2000" dirty="0"/>
              <a:t> LGBT life and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b="1" dirty="0" err="1"/>
              <a:t>many</a:t>
            </a:r>
            <a:r>
              <a:rPr lang="it-IT" sz="2000" b="1" dirty="0"/>
              <a:t>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stereotypes </a:t>
            </a:r>
          </a:p>
          <a:p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Young </a:t>
            </a:r>
            <a:r>
              <a:rPr lang="it-IT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it-IT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it-IT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it-IT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it-IT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it-IT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it-IT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informations</a:t>
            </a:r>
            <a:r>
              <a:rPr lang="it-IT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it-IT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gender </a:t>
            </a:r>
            <a:r>
              <a:rPr lang="it-IT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endParaRPr lang="it-IT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Local </a:t>
            </a:r>
            <a:r>
              <a:rPr lang="it-IT" sz="2000" dirty="0" err="1"/>
              <a:t>citizens</a:t>
            </a:r>
            <a:r>
              <a:rPr lang="it-IT" sz="2000" dirty="0"/>
              <a:t> are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b="1" dirty="0" err="1"/>
              <a:t>friendly</a:t>
            </a:r>
            <a:r>
              <a:rPr lang="it-IT" sz="2000" b="1" dirty="0"/>
              <a:t> </a:t>
            </a:r>
            <a:r>
              <a:rPr lang="it-IT" sz="2000" dirty="0"/>
              <a:t>and open to the </a:t>
            </a:r>
            <a:r>
              <a:rPr lang="it-IT" sz="2000" dirty="0" err="1"/>
              <a:t>dialogue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Parents</a:t>
            </a:r>
            <a:r>
              <a:rPr lang="it-IT" sz="2000" dirty="0"/>
              <a:t> are </a:t>
            </a:r>
            <a:r>
              <a:rPr lang="it-IT" sz="2000" b="1" dirty="0" err="1"/>
              <a:t>not</a:t>
            </a:r>
            <a:r>
              <a:rPr lang="it-IT" sz="2000" b="1" dirty="0"/>
              <a:t> </a:t>
            </a:r>
            <a:r>
              <a:rPr lang="it-IT" sz="2000" b="1" dirty="0" err="1"/>
              <a:t>much</a:t>
            </a:r>
            <a:r>
              <a:rPr lang="it-IT" sz="2000" b="1" dirty="0"/>
              <a:t> </a:t>
            </a:r>
            <a:r>
              <a:rPr lang="it-IT" sz="2000" b="1" dirty="0" err="1"/>
              <a:t>friendly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8AEB53-EA16-452C-8550-FEB354FBDF0D}"/>
              </a:ext>
            </a:extLst>
          </p:cNvPr>
          <p:cNvSpPr txBox="1"/>
          <p:nvPr/>
        </p:nvSpPr>
        <p:spPr>
          <a:xfrm>
            <a:off x="4184952" y="1602571"/>
            <a:ext cx="387831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Giving </a:t>
            </a:r>
            <a:r>
              <a:rPr lang="it-IT" sz="2000" b="1" dirty="0" err="1"/>
              <a:t>basic</a:t>
            </a:r>
            <a:r>
              <a:rPr lang="it-IT" sz="2000" b="1" dirty="0"/>
              <a:t> </a:t>
            </a:r>
            <a:r>
              <a:rPr lang="it-IT" sz="2000" b="1" dirty="0" err="1"/>
              <a:t>informations</a:t>
            </a:r>
            <a:r>
              <a:rPr lang="it-IT" sz="2000" b="1" dirty="0"/>
              <a:t> </a:t>
            </a:r>
            <a:r>
              <a:rPr lang="it-IT" sz="2000" dirty="0" err="1"/>
              <a:t>about</a:t>
            </a:r>
            <a:r>
              <a:rPr lang="it-IT" sz="2000" dirty="0"/>
              <a:t> </a:t>
            </a:r>
            <a:r>
              <a:rPr lang="it-IT" sz="2000" dirty="0" err="1"/>
              <a:t>sexual</a:t>
            </a:r>
            <a:r>
              <a:rPr lang="it-IT" sz="2000" dirty="0"/>
              <a:t> </a:t>
            </a:r>
            <a:r>
              <a:rPr lang="it-IT" sz="2000" dirty="0" err="1"/>
              <a:t>orientations</a:t>
            </a:r>
            <a:r>
              <a:rPr lang="it-IT" sz="2000" dirty="0"/>
              <a:t> and gender </a:t>
            </a:r>
            <a:r>
              <a:rPr lang="it-IT" sz="2000" dirty="0" err="1"/>
              <a:t>identity</a:t>
            </a:r>
            <a:endParaRPr lang="it-IT" sz="2000" dirty="0"/>
          </a:p>
          <a:p>
            <a:endParaRPr lang="it-IT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Improving</a:t>
            </a:r>
            <a:r>
              <a:rPr lang="it-IT" sz="2000" dirty="0"/>
              <a:t> </a:t>
            </a:r>
            <a:r>
              <a:rPr lang="it-IT" sz="2000" b="1" dirty="0"/>
              <a:t>the social </a:t>
            </a:r>
            <a:r>
              <a:rPr lang="it-IT" sz="2000" b="1" dirty="0" err="1"/>
              <a:t>acceptance</a:t>
            </a:r>
            <a:r>
              <a:rPr lang="it-IT" sz="2000" b="1" dirty="0"/>
              <a:t> </a:t>
            </a:r>
            <a:r>
              <a:rPr lang="it-IT" sz="2000" dirty="0"/>
              <a:t>of LGBT </a:t>
            </a:r>
            <a:r>
              <a:rPr lang="it-IT" sz="2000" dirty="0" err="1"/>
              <a:t>people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Fighting</a:t>
            </a:r>
            <a:r>
              <a:rPr lang="it-IT" sz="2000" dirty="0"/>
              <a:t> the </a:t>
            </a:r>
            <a:r>
              <a:rPr lang="it-IT" sz="2000" dirty="0" err="1"/>
              <a:t>stereotypes</a:t>
            </a:r>
            <a:r>
              <a:rPr lang="it-IT" sz="2000" dirty="0"/>
              <a:t> and </a:t>
            </a:r>
            <a:r>
              <a:rPr lang="it-IT" sz="2000" b="1" dirty="0"/>
              <a:t>«Gender </a:t>
            </a:r>
            <a:r>
              <a:rPr lang="it-IT" sz="2000" b="1" dirty="0" err="1"/>
              <a:t>theory</a:t>
            </a:r>
            <a:r>
              <a:rPr lang="it-IT" sz="2000" b="1" dirty="0"/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Fighting</a:t>
            </a:r>
            <a:r>
              <a:rPr lang="it-IT" sz="2000" dirty="0"/>
              <a:t> </a:t>
            </a:r>
            <a:r>
              <a:rPr lang="it-IT" sz="2000" b="1" dirty="0" err="1"/>
              <a:t>homophobia</a:t>
            </a:r>
            <a:r>
              <a:rPr lang="it-IT" sz="2000" b="1" dirty="0"/>
              <a:t> and </a:t>
            </a:r>
            <a:r>
              <a:rPr lang="it-IT" sz="2000" b="1" dirty="0" err="1"/>
              <a:t>bullyism</a:t>
            </a:r>
            <a:r>
              <a:rPr lang="it-IT" sz="2000" b="1" dirty="0"/>
              <a:t> and cyber-</a:t>
            </a:r>
            <a:r>
              <a:rPr lang="it-IT" sz="2000" b="1" dirty="0" err="1"/>
              <a:t>violence</a:t>
            </a:r>
            <a:r>
              <a:rPr lang="it-IT" sz="2000" b="1" dirty="0"/>
              <a:t> in </a:t>
            </a:r>
            <a:r>
              <a:rPr lang="it-IT" sz="2000" b="1" dirty="0" err="1"/>
              <a:t>schools</a:t>
            </a:r>
            <a:endParaRPr lang="it-IT" sz="2000" b="1" dirty="0"/>
          </a:p>
          <a:p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Giving</a:t>
            </a:r>
            <a:r>
              <a:rPr lang="it-IT" sz="2000" dirty="0"/>
              <a:t> </a:t>
            </a:r>
            <a:r>
              <a:rPr lang="it-IT" sz="2000" b="1" dirty="0" err="1"/>
              <a:t>informations</a:t>
            </a:r>
            <a:r>
              <a:rPr lang="it-IT" sz="2000" b="1" dirty="0"/>
              <a:t> to the </a:t>
            </a:r>
            <a:r>
              <a:rPr lang="it-IT" sz="2000" b="1" dirty="0" err="1"/>
              <a:t>teachers</a:t>
            </a:r>
            <a:r>
              <a:rPr lang="it-IT" sz="2000" b="1" dirty="0"/>
              <a:t> and </a:t>
            </a:r>
            <a:r>
              <a:rPr lang="it-IT" sz="2000" b="1" dirty="0" err="1"/>
              <a:t>educators</a:t>
            </a:r>
            <a:r>
              <a:rPr lang="it-IT" sz="2000" b="1" dirty="0"/>
              <a:t> </a:t>
            </a:r>
            <a:r>
              <a:rPr lang="it-IT" sz="2000" dirty="0" err="1"/>
              <a:t>about</a:t>
            </a:r>
            <a:r>
              <a:rPr lang="it-IT" sz="2000" dirty="0"/>
              <a:t> LGBT </a:t>
            </a:r>
            <a:r>
              <a:rPr lang="it-IT" sz="2000" dirty="0" err="1"/>
              <a:t>young</a:t>
            </a:r>
            <a:r>
              <a:rPr lang="it-IT" sz="2000" dirty="0"/>
              <a:t> </a:t>
            </a:r>
            <a:r>
              <a:rPr lang="it-IT" sz="2000" dirty="0" err="1"/>
              <a:t>people</a:t>
            </a:r>
            <a:endParaRPr lang="it-IT" sz="2000" dirty="0"/>
          </a:p>
          <a:p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Giving</a:t>
            </a:r>
            <a:r>
              <a:rPr lang="it-IT" sz="2000" dirty="0"/>
              <a:t> </a:t>
            </a:r>
            <a:r>
              <a:rPr lang="it-IT" sz="2000" dirty="0" err="1"/>
              <a:t>support</a:t>
            </a:r>
            <a:r>
              <a:rPr lang="it-IT" sz="2000" dirty="0"/>
              <a:t> to the </a:t>
            </a:r>
            <a:r>
              <a:rPr lang="it-IT" sz="2000" dirty="0" err="1"/>
              <a:t>parents</a:t>
            </a:r>
            <a:endParaRPr lang="it-IT" sz="2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3A0D6A4-26E9-49F3-BDD9-E735DC8AEC16}"/>
              </a:ext>
            </a:extLst>
          </p:cNvPr>
          <p:cNvSpPr txBox="1"/>
          <p:nvPr/>
        </p:nvSpPr>
        <p:spPr>
          <a:xfrm>
            <a:off x="8303173" y="1599395"/>
            <a:ext cx="3563006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Meetings</a:t>
            </a:r>
            <a:r>
              <a:rPr lang="it-IT" sz="2000" dirty="0"/>
              <a:t> (private or public) in </a:t>
            </a:r>
            <a:r>
              <a:rPr lang="it-IT" sz="2000" dirty="0" err="1"/>
              <a:t>our</a:t>
            </a:r>
            <a:r>
              <a:rPr lang="it-IT" sz="2000" dirty="0"/>
              <a:t> office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Focus</a:t>
            </a:r>
            <a:r>
              <a:rPr lang="it-IT" sz="2000" dirty="0"/>
              <a:t> </a:t>
            </a:r>
            <a:r>
              <a:rPr lang="it-IT" sz="2000" dirty="0" err="1"/>
              <a:t>groups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Taking</a:t>
            </a:r>
            <a:r>
              <a:rPr lang="it-IT" sz="2000" dirty="0"/>
              <a:t> part in </a:t>
            </a:r>
            <a:r>
              <a:rPr lang="it-IT" sz="2000" b="1" dirty="0" err="1"/>
              <a:t>activities</a:t>
            </a:r>
            <a:r>
              <a:rPr lang="it-IT" sz="2000" b="1" dirty="0"/>
              <a:t> with LGBT </a:t>
            </a:r>
            <a:r>
              <a:rPr lang="it-IT" sz="2000" b="1" dirty="0" err="1"/>
              <a:t>people</a:t>
            </a:r>
            <a:r>
              <a:rPr lang="it-IT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Meetings</a:t>
            </a:r>
            <a:r>
              <a:rPr lang="it-IT" sz="2000" b="1" dirty="0"/>
              <a:t> in schools </a:t>
            </a:r>
            <a:r>
              <a:rPr lang="it-IT" sz="2000" dirty="0"/>
              <a:t>(</a:t>
            </a:r>
            <a:r>
              <a:rPr lang="it-IT" sz="2000" dirty="0" err="1"/>
              <a:t>primary</a:t>
            </a:r>
            <a:r>
              <a:rPr lang="it-IT" sz="2000" dirty="0"/>
              <a:t> and </a:t>
            </a:r>
            <a:r>
              <a:rPr lang="it-IT" sz="2000" dirty="0" err="1"/>
              <a:t>secondary</a:t>
            </a:r>
            <a:r>
              <a:rPr lang="it-IT" sz="2000" dirty="0"/>
              <a:t>) with </a:t>
            </a:r>
            <a:r>
              <a:rPr lang="it-IT" sz="2000" dirty="0" err="1"/>
              <a:t>students</a:t>
            </a:r>
            <a:r>
              <a:rPr lang="it-IT" sz="2000" dirty="0"/>
              <a:t> and </a:t>
            </a:r>
            <a:r>
              <a:rPr lang="it-IT" sz="2000" dirty="0" err="1"/>
              <a:t>teachers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Meetings</a:t>
            </a:r>
            <a:r>
              <a:rPr lang="it-IT" sz="2000" dirty="0"/>
              <a:t> with LGBT </a:t>
            </a:r>
            <a:r>
              <a:rPr lang="it-IT" sz="2000" b="1" dirty="0" err="1"/>
              <a:t>people’s</a:t>
            </a:r>
            <a:r>
              <a:rPr lang="it-IT" sz="2000" b="1" dirty="0"/>
              <a:t> </a:t>
            </a:r>
            <a:r>
              <a:rPr lang="it-IT" sz="2000" b="1" dirty="0" err="1"/>
              <a:t>parents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8BC05D-3CEA-42F9-A643-5B852D9224CA}"/>
              </a:ext>
            </a:extLst>
          </p:cNvPr>
          <p:cNvSpPr txBox="1"/>
          <p:nvPr/>
        </p:nvSpPr>
        <p:spPr>
          <a:xfrm>
            <a:off x="5468637" y="269297"/>
            <a:ext cx="141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ACTION 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6F64F7-0053-46F6-908F-C52A0680FBAC}"/>
              </a:ext>
            </a:extLst>
          </p:cNvPr>
          <p:cNvSpPr txBox="1"/>
          <p:nvPr/>
        </p:nvSpPr>
        <p:spPr>
          <a:xfrm>
            <a:off x="4942272" y="693449"/>
            <a:ext cx="2398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LOCAL CIVIL SOCIETY</a:t>
            </a:r>
          </a:p>
        </p:txBody>
      </p:sp>
    </p:spTree>
    <p:extLst>
      <p:ext uri="{BB962C8B-B14F-4D97-AF65-F5344CB8AC3E}">
        <p14:creationId xmlns:p14="http://schemas.microsoft.com/office/powerpoint/2010/main" val="929796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5F476E-8B44-4FA7-94F3-C218C53EB7AC}"/>
              </a:ext>
            </a:extLst>
          </p:cNvPr>
          <p:cNvSpPr txBox="1"/>
          <p:nvPr/>
        </p:nvSpPr>
        <p:spPr>
          <a:xfrm>
            <a:off x="1052689" y="121830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TODAY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1EFD77-FAAF-4913-BAF8-B3346877BE88}"/>
              </a:ext>
            </a:extLst>
          </p:cNvPr>
          <p:cNvSpPr txBox="1"/>
          <p:nvPr/>
        </p:nvSpPr>
        <p:spPr>
          <a:xfrm>
            <a:off x="5643896" y="1201291"/>
            <a:ext cx="8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GOALS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FAF7A4E-4C3E-4877-87E9-5A8E4E81AC36}"/>
              </a:ext>
            </a:extLst>
          </p:cNvPr>
          <p:cNvSpPr txBox="1"/>
          <p:nvPr/>
        </p:nvSpPr>
        <p:spPr>
          <a:xfrm>
            <a:off x="9608529" y="1220293"/>
            <a:ext cx="81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TOOLS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5B6E47-9E48-4755-9D68-FCE7DE2C7D16}"/>
              </a:ext>
            </a:extLst>
          </p:cNvPr>
          <p:cNvSpPr txBox="1"/>
          <p:nvPr/>
        </p:nvSpPr>
        <p:spPr>
          <a:xfrm>
            <a:off x="157820" y="1750299"/>
            <a:ext cx="359437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Many</a:t>
            </a:r>
            <a:r>
              <a:rPr lang="it-IT" sz="2000" b="1" dirty="0"/>
              <a:t> LGBT </a:t>
            </a:r>
            <a:r>
              <a:rPr lang="it-IT" sz="2000" b="1" dirty="0" err="1"/>
              <a:t>tourists</a:t>
            </a:r>
            <a:r>
              <a:rPr lang="it-IT" sz="2000" b="1" dirty="0"/>
              <a:t> </a:t>
            </a:r>
            <a:r>
              <a:rPr lang="it-IT" sz="2000" dirty="0"/>
              <a:t>come to Matera </a:t>
            </a:r>
            <a:r>
              <a:rPr lang="it-IT" sz="2000" dirty="0" err="1"/>
              <a:t>every</a:t>
            </a:r>
            <a:r>
              <a:rPr lang="it-IT" sz="2000" dirty="0"/>
              <a:t> </a:t>
            </a:r>
            <a:r>
              <a:rPr lang="it-IT" sz="2000" dirty="0" err="1"/>
              <a:t>day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Gay and </a:t>
            </a:r>
            <a:r>
              <a:rPr lang="it-IT" sz="2000" dirty="0" err="1"/>
              <a:t>lesbian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and </a:t>
            </a:r>
            <a:r>
              <a:rPr lang="it-IT" sz="2000" dirty="0" err="1"/>
              <a:t>rainbow</a:t>
            </a:r>
            <a:r>
              <a:rPr lang="it-IT" sz="2000" dirty="0"/>
              <a:t> families can </a:t>
            </a:r>
            <a:r>
              <a:rPr lang="it-IT" sz="2000" dirty="0" err="1"/>
              <a:t>spend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time in </a:t>
            </a:r>
            <a:r>
              <a:rPr lang="it-IT" sz="2000" dirty="0" err="1"/>
              <a:t>our</a:t>
            </a:r>
            <a:r>
              <a:rPr lang="it-IT" sz="2000" dirty="0"/>
              <a:t> city </a:t>
            </a:r>
            <a:r>
              <a:rPr lang="it-IT" sz="2000" b="1" dirty="0" err="1"/>
              <a:t>peacefully</a:t>
            </a:r>
            <a:endParaRPr lang="it-IT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Local </a:t>
            </a:r>
            <a:r>
              <a:rPr lang="it-IT" sz="2000" dirty="0" err="1"/>
              <a:t>people</a:t>
            </a:r>
            <a:r>
              <a:rPr lang="it-IT" sz="2000" dirty="0"/>
              <a:t> are </a:t>
            </a:r>
            <a:r>
              <a:rPr lang="it-IT" sz="2000" b="1" dirty="0" err="1"/>
              <a:t>friendly</a:t>
            </a:r>
            <a:r>
              <a:rPr lang="it-IT" sz="2000" b="1" dirty="0"/>
              <a:t> with </a:t>
            </a:r>
            <a:r>
              <a:rPr lang="it-IT" sz="2000" b="1" dirty="0" err="1"/>
              <a:t>tourists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8AEB53-EA16-452C-8550-FEB354FBDF0D}"/>
              </a:ext>
            </a:extLst>
          </p:cNvPr>
          <p:cNvSpPr txBox="1"/>
          <p:nvPr/>
        </p:nvSpPr>
        <p:spPr>
          <a:xfrm>
            <a:off x="4226268" y="1750299"/>
            <a:ext cx="365214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Improving</a:t>
            </a:r>
            <a:r>
              <a:rPr lang="it-IT" sz="2000" dirty="0"/>
              <a:t> </a:t>
            </a:r>
            <a:r>
              <a:rPr lang="it-IT" sz="2000" b="1" dirty="0" err="1"/>
              <a:t>local</a:t>
            </a:r>
            <a:r>
              <a:rPr lang="it-IT" sz="2000" b="1" dirty="0"/>
              <a:t> </a:t>
            </a:r>
            <a:r>
              <a:rPr lang="it-IT" sz="2000" b="1" dirty="0" err="1"/>
              <a:t>hospitality</a:t>
            </a:r>
            <a:r>
              <a:rPr lang="it-IT" sz="2000" b="1" dirty="0"/>
              <a:t> and </a:t>
            </a:r>
            <a:r>
              <a:rPr lang="it-IT" sz="2000" b="1" dirty="0" err="1"/>
              <a:t>inclusiveness</a:t>
            </a:r>
            <a:r>
              <a:rPr lang="it-IT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Providing</a:t>
            </a:r>
            <a:r>
              <a:rPr lang="it-IT" sz="2000" dirty="0"/>
              <a:t> to </a:t>
            </a:r>
            <a:r>
              <a:rPr lang="it-IT" sz="2000" dirty="0" err="1"/>
              <a:t>tourists</a:t>
            </a:r>
            <a:r>
              <a:rPr lang="it-IT" sz="2000" dirty="0"/>
              <a:t> </a:t>
            </a:r>
            <a:r>
              <a:rPr lang="it-IT" sz="2000" b="1" dirty="0" err="1"/>
              <a:t>rainbow</a:t>
            </a:r>
            <a:r>
              <a:rPr lang="it-IT" sz="2000" b="1" dirty="0"/>
              <a:t> </a:t>
            </a:r>
            <a:r>
              <a:rPr lang="it-IT" sz="2000" b="1" dirty="0" err="1"/>
              <a:t>spaces</a:t>
            </a:r>
            <a:r>
              <a:rPr lang="it-IT" sz="2000" b="1" dirty="0"/>
              <a:t> </a:t>
            </a:r>
            <a:r>
              <a:rPr lang="it-IT" sz="2000" dirty="0" err="1"/>
              <a:t>where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can be </a:t>
            </a:r>
            <a:r>
              <a:rPr lang="it-IT" sz="2000" dirty="0" err="1"/>
              <a:t>themselves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Giving</a:t>
            </a:r>
            <a:r>
              <a:rPr lang="it-IT" sz="2000" dirty="0"/>
              <a:t> some </a:t>
            </a:r>
            <a:r>
              <a:rPr lang="it-IT" sz="2000" b="1" dirty="0" err="1"/>
              <a:t>simple</a:t>
            </a:r>
            <a:r>
              <a:rPr lang="it-IT" sz="2000" b="1" dirty="0"/>
              <a:t> </a:t>
            </a:r>
            <a:r>
              <a:rPr lang="it-IT" sz="2000" b="1" dirty="0" err="1"/>
              <a:t>tools</a:t>
            </a:r>
            <a:r>
              <a:rPr lang="it-IT" sz="2000" b="1" dirty="0"/>
              <a:t> </a:t>
            </a:r>
            <a:r>
              <a:rPr lang="it-IT" sz="2000" dirty="0"/>
              <a:t>to </a:t>
            </a:r>
            <a:r>
              <a:rPr lang="it-IT" sz="2000" dirty="0" err="1"/>
              <a:t>giude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choices</a:t>
            </a:r>
            <a:r>
              <a:rPr lang="it-IT" sz="2000" dirty="0"/>
              <a:t>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book </a:t>
            </a:r>
            <a:r>
              <a:rPr lang="it-IT" sz="2000" b="1" dirty="0" err="1"/>
              <a:t>their</a:t>
            </a:r>
            <a:r>
              <a:rPr lang="it-IT" sz="2000" b="1" dirty="0"/>
              <a:t> </a:t>
            </a:r>
            <a:r>
              <a:rPr lang="it-IT" sz="2000" b="1" dirty="0" err="1"/>
              <a:t>holidays</a:t>
            </a:r>
            <a:r>
              <a:rPr lang="it-IT" sz="2000" b="1" dirty="0"/>
              <a:t> </a:t>
            </a:r>
            <a:r>
              <a:rPr lang="it-IT" sz="2000" dirty="0"/>
              <a:t>or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stay in </a:t>
            </a:r>
            <a:r>
              <a:rPr lang="it-IT" sz="2000" dirty="0" err="1"/>
              <a:t>our</a:t>
            </a:r>
            <a:r>
              <a:rPr lang="it-IT" sz="2000" dirty="0"/>
              <a:t> city</a:t>
            </a:r>
          </a:p>
          <a:p>
            <a:endParaRPr lang="it-IT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Expanding</a:t>
            </a:r>
            <a:r>
              <a:rPr lang="it-IT" sz="2000" dirty="0"/>
              <a:t> the </a:t>
            </a:r>
            <a:r>
              <a:rPr lang="it-IT" sz="2000" b="1" dirty="0" err="1"/>
              <a:t>MateraFriendly</a:t>
            </a:r>
            <a:r>
              <a:rPr lang="it-IT" sz="2000" b="1" dirty="0"/>
              <a:t> </a:t>
            </a:r>
            <a:r>
              <a:rPr lang="it-IT" sz="2000" b="1" dirty="0" err="1"/>
              <a:t>circuit</a:t>
            </a:r>
            <a:r>
              <a:rPr lang="it-IT" sz="2000" b="1" dirty="0"/>
              <a:t> </a:t>
            </a:r>
            <a:r>
              <a:rPr lang="it-IT" sz="2000" dirty="0"/>
              <a:t>to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local</a:t>
            </a:r>
            <a:r>
              <a:rPr lang="it-IT" sz="2000" dirty="0"/>
              <a:t> </a:t>
            </a:r>
            <a:r>
              <a:rPr lang="it-IT" sz="2000" dirty="0" err="1"/>
              <a:t>activities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3A0D6A4-26E9-49F3-BDD9-E735DC8AEC16}"/>
              </a:ext>
            </a:extLst>
          </p:cNvPr>
          <p:cNvSpPr txBox="1"/>
          <p:nvPr/>
        </p:nvSpPr>
        <p:spPr>
          <a:xfrm>
            <a:off x="8454146" y="1750299"/>
            <a:ext cx="33346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Creating</a:t>
            </a:r>
            <a:r>
              <a:rPr lang="it-IT" sz="2000" dirty="0"/>
              <a:t> and </a:t>
            </a:r>
            <a:r>
              <a:rPr lang="it-IT" sz="2000" dirty="0" err="1"/>
              <a:t>promoting</a:t>
            </a:r>
            <a:r>
              <a:rPr lang="it-IT" sz="2000" dirty="0"/>
              <a:t> </a:t>
            </a:r>
            <a:r>
              <a:rPr lang="it-IT" sz="2000" b="1" dirty="0" err="1"/>
              <a:t>Materafriendly</a:t>
            </a:r>
            <a:endParaRPr lang="it-I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Make</a:t>
            </a:r>
            <a:r>
              <a:rPr lang="it-IT" sz="2000" dirty="0"/>
              <a:t> the </a:t>
            </a:r>
            <a:r>
              <a:rPr lang="it-IT" sz="2000" b="1" dirty="0"/>
              <a:t>LGBT </a:t>
            </a:r>
            <a:r>
              <a:rPr lang="it-IT" sz="2000" b="1" dirty="0" err="1"/>
              <a:t>rainbow</a:t>
            </a:r>
            <a:r>
              <a:rPr lang="it-IT" sz="2000" b="1" dirty="0"/>
              <a:t> </a:t>
            </a:r>
            <a:r>
              <a:rPr lang="it-IT" sz="2000" dirty="0" err="1"/>
              <a:t>visible</a:t>
            </a:r>
            <a:r>
              <a:rPr lang="it-IT" sz="2000" dirty="0"/>
              <a:t> in Matera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Setting</a:t>
            </a:r>
            <a:r>
              <a:rPr lang="it-IT" sz="2000" dirty="0"/>
              <a:t> up a </a:t>
            </a:r>
            <a:r>
              <a:rPr lang="it-IT" sz="2000" b="1" dirty="0"/>
              <a:t>website </a:t>
            </a:r>
            <a:endParaRPr lang="it-IT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Educating</a:t>
            </a:r>
            <a:r>
              <a:rPr lang="it-IT" sz="2000" dirty="0"/>
              <a:t> </a:t>
            </a:r>
            <a:r>
              <a:rPr lang="it-IT" sz="2000" dirty="0" err="1"/>
              <a:t>local</a:t>
            </a:r>
            <a:r>
              <a:rPr lang="it-IT" sz="2000" dirty="0"/>
              <a:t> </a:t>
            </a:r>
            <a:r>
              <a:rPr lang="it-IT" sz="2000" dirty="0" err="1"/>
              <a:t>businesspeople</a:t>
            </a:r>
            <a:r>
              <a:rPr lang="it-IT" sz="2000" dirty="0"/>
              <a:t> </a:t>
            </a:r>
            <a:r>
              <a:rPr lang="it-IT" sz="2000" b="1" dirty="0"/>
              <a:t>to </a:t>
            </a:r>
            <a:r>
              <a:rPr lang="it-IT" sz="2000" b="1" dirty="0" err="1"/>
              <a:t>inclusiveness</a:t>
            </a:r>
            <a:r>
              <a:rPr lang="it-IT" sz="2000" b="1" dirty="0"/>
              <a:t> and </a:t>
            </a:r>
            <a:r>
              <a:rPr lang="it-IT" sz="2000" b="1" dirty="0" err="1"/>
              <a:t>equality</a:t>
            </a:r>
            <a:endParaRPr lang="it-IT" sz="20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599198-E80C-4DDD-8145-BB542DE28FC0}"/>
              </a:ext>
            </a:extLst>
          </p:cNvPr>
          <p:cNvSpPr txBox="1"/>
          <p:nvPr/>
        </p:nvSpPr>
        <p:spPr>
          <a:xfrm>
            <a:off x="5404656" y="231784"/>
            <a:ext cx="14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</a:rPr>
              <a:t>ACTION 3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27D470E-A7A3-417B-8699-88C47C923277}"/>
              </a:ext>
            </a:extLst>
          </p:cNvPr>
          <p:cNvSpPr txBox="1"/>
          <p:nvPr/>
        </p:nvSpPr>
        <p:spPr>
          <a:xfrm>
            <a:off x="5500011" y="717491"/>
            <a:ext cx="1223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TOURISTS</a:t>
            </a:r>
          </a:p>
        </p:txBody>
      </p:sp>
    </p:spTree>
    <p:extLst>
      <p:ext uri="{BB962C8B-B14F-4D97-AF65-F5344CB8AC3E}">
        <p14:creationId xmlns:p14="http://schemas.microsoft.com/office/powerpoint/2010/main" val="1505314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ED2448C-B46D-4728-9784-DD0495752D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90" y="693449"/>
            <a:ext cx="3103334" cy="438696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95549" y="5294541"/>
            <a:ext cx="10429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MateraFriendly</a:t>
            </a:r>
            <a:r>
              <a:rPr lang="en-US" sz="2400" dirty="0"/>
              <a:t> is a local circuit that combines commercial and cultural activities, </a:t>
            </a:r>
          </a:p>
          <a:p>
            <a:r>
              <a:rPr lang="en-US" sz="2400" dirty="0"/>
              <a:t>tourist-accommodation facilities under the common commitment to break down </a:t>
            </a:r>
          </a:p>
          <a:p>
            <a:pPr algn="ctr"/>
            <a:r>
              <a:rPr lang="en-US" sz="2400" dirty="0"/>
              <a:t>any form of sexual orientation-related discrimination</a:t>
            </a:r>
            <a:endParaRPr lang="it-IT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904" y="2414978"/>
            <a:ext cx="2218997" cy="29586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08" y="341668"/>
            <a:ext cx="2631393" cy="19735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850">
            <a:off x="318424" y="1386609"/>
            <a:ext cx="5107751" cy="353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97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5F476E-8B44-4FA7-94F3-C218C53EB7AC}"/>
              </a:ext>
            </a:extLst>
          </p:cNvPr>
          <p:cNvSpPr txBox="1"/>
          <p:nvPr/>
        </p:nvSpPr>
        <p:spPr>
          <a:xfrm>
            <a:off x="3895660" y="269297"/>
            <a:ext cx="441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ANNUAL ACTIVITIES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6" y="1116533"/>
            <a:ext cx="1633835" cy="230868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168">
            <a:off x="1856516" y="1056564"/>
            <a:ext cx="1575365" cy="2387534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7" y="4236958"/>
            <a:ext cx="1670170" cy="2225902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62" y="1141282"/>
            <a:ext cx="1650200" cy="23205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62" y="4160579"/>
            <a:ext cx="1775375" cy="249906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936">
            <a:off x="3825076" y="4247450"/>
            <a:ext cx="1646412" cy="231753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98" y="4828566"/>
            <a:ext cx="1368870" cy="192122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702">
            <a:off x="4322189" y="1309720"/>
            <a:ext cx="1478620" cy="208108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623757" y="3374650"/>
            <a:ext cx="4651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FILM FESTIVALS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7604" y="1117601"/>
            <a:ext cx="5444200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40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40" y="4396307"/>
            <a:ext cx="2217812" cy="16633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9" y="3974088"/>
            <a:ext cx="3078138" cy="2302190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26" y="983689"/>
            <a:ext cx="1610200" cy="228618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0" y="1417936"/>
            <a:ext cx="1555195" cy="2208083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95" y="1087489"/>
            <a:ext cx="1892418" cy="153364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E5F476E-8B44-4FA7-94F3-C218C53EB7AC}"/>
              </a:ext>
            </a:extLst>
          </p:cNvPr>
          <p:cNvSpPr txBox="1"/>
          <p:nvPr/>
        </p:nvSpPr>
        <p:spPr>
          <a:xfrm>
            <a:off x="4037722" y="117957"/>
            <a:ext cx="441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ANNUAL ACTIVITIES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03" y="4702687"/>
            <a:ext cx="2491953" cy="186896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07" y="1309595"/>
            <a:ext cx="2571303" cy="192847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83" y="1209506"/>
            <a:ext cx="2361269" cy="1770952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09" y="4489095"/>
            <a:ext cx="2494623" cy="166308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 rot="569319">
            <a:off x="4302634" y="3285909"/>
            <a:ext cx="3219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MEETINGS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034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" y="269297"/>
            <a:ext cx="1651960" cy="8483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68" y="806739"/>
            <a:ext cx="3033823" cy="227536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68" y="3309264"/>
            <a:ext cx="6034598" cy="339446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E5F476E-8B44-4FA7-94F3-C218C53EB7AC}"/>
              </a:ext>
            </a:extLst>
          </p:cNvPr>
          <p:cNvSpPr txBox="1"/>
          <p:nvPr/>
        </p:nvSpPr>
        <p:spPr>
          <a:xfrm>
            <a:off x="3954127" y="151015"/>
            <a:ext cx="441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ANNUAL ACTIVITIES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1616">
            <a:off x="9684012" y="788972"/>
            <a:ext cx="2021928" cy="2695903"/>
          </a:xfrm>
          <a:prstGeom prst="rect">
            <a:avLst/>
          </a:prstGeom>
        </p:spPr>
      </p:pic>
      <p:sp>
        <p:nvSpPr>
          <p:cNvPr id="38" name="Rettangolo 37"/>
          <p:cNvSpPr/>
          <p:nvPr/>
        </p:nvSpPr>
        <p:spPr>
          <a:xfrm rot="416490">
            <a:off x="3292584" y="3125571"/>
            <a:ext cx="5219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And…HAPPINESS 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1" y="4053032"/>
            <a:ext cx="2912401" cy="1632158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672">
            <a:off x="3627327" y="4184479"/>
            <a:ext cx="2461886" cy="1704567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61" y="935421"/>
            <a:ext cx="2870272" cy="1903211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3" y="1151887"/>
            <a:ext cx="2436145" cy="1686745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 rot="21191024">
            <a:off x="425936" y="2984167"/>
            <a:ext cx="2507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LEISURE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390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04D6F3-9B6F-44A8-AA53-7017230C45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35" y="2339445"/>
            <a:ext cx="5514025" cy="283152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44520" y="344817"/>
            <a:ext cx="78592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 </a:t>
            </a:r>
          </a:p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  <a:t>FOR YOUR ATTENTION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00" y="5600459"/>
            <a:ext cx="11121849" cy="5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74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sultati immagini per question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28" y="1841808"/>
            <a:ext cx="4683393" cy="421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3411301A-CA85-964E-AA89-6E44EF46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5" y="343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Questions</a:t>
            </a:r>
            <a:r>
              <a:rPr lang="it-IT" b="1" dirty="0">
                <a:solidFill>
                  <a:srgbClr val="0070C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&amp; </a:t>
            </a:r>
            <a:r>
              <a:rPr lang="it-IT" b="1" dirty="0" err="1">
                <a:solidFill>
                  <a:srgbClr val="0070C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Answers</a:t>
            </a:r>
            <a:endParaRPr lang="it-IT" b="1" dirty="0">
              <a:solidFill>
                <a:srgbClr val="0070C0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47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B169E3A-A8EC-0C4E-A09D-312E1B4D9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31"/>
          <a:stretch/>
        </p:blipFill>
        <p:spPr>
          <a:xfrm>
            <a:off x="2117786" y="5593898"/>
            <a:ext cx="7819844" cy="12641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169E3A-A8EC-0C4E-A09D-312E1B4D9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" t="4577" r="9757" b="74398"/>
          <a:stretch/>
        </p:blipFill>
        <p:spPr>
          <a:xfrm>
            <a:off x="3463910" y="86556"/>
            <a:ext cx="5115464" cy="8885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76B036-3CF8-B24E-B93A-62572544DF80}"/>
              </a:ext>
            </a:extLst>
          </p:cNvPr>
          <p:cNvSpPr txBox="1"/>
          <p:nvPr/>
        </p:nvSpPr>
        <p:spPr>
          <a:xfrm>
            <a:off x="956724" y="2084159"/>
            <a:ext cx="101298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 </a:t>
            </a:r>
          </a:p>
          <a:p>
            <a:pPr algn="ctr"/>
            <a:r>
              <a:rPr lang="it-IT" sz="4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YOUR ATTENTION </a:t>
            </a:r>
          </a:p>
          <a:p>
            <a:pPr algn="ctr"/>
            <a:r>
              <a:rPr lang="it-IT" sz="4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PARTICIPATION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7618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B169E3A-A8EC-0C4E-A09D-312E1B4D9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31"/>
          <a:stretch/>
        </p:blipFill>
        <p:spPr>
          <a:xfrm>
            <a:off x="2117786" y="5593898"/>
            <a:ext cx="7819844" cy="12641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169E3A-A8EC-0C4E-A09D-312E1B4D9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" t="4577" r="9757" b="74398"/>
          <a:stretch/>
        </p:blipFill>
        <p:spPr>
          <a:xfrm>
            <a:off x="3463910" y="86556"/>
            <a:ext cx="5115464" cy="8885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76B036-3CF8-B24E-B93A-62572544DF80}"/>
              </a:ext>
            </a:extLst>
          </p:cNvPr>
          <p:cNvSpPr txBox="1"/>
          <p:nvPr/>
        </p:nvSpPr>
        <p:spPr>
          <a:xfrm>
            <a:off x="793438" y="2084159"/>
            <a:ext cx="101298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CONNECT &amp; THANK YOU!</a:t>
            </a:r>
          </a:p>
          <a:p>
            <a:pPr algn="ctr"/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EB0001-8B72-1841-A57C-99D231E33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10" y="3438376"/>
            <a:ext cx="1026886" cy="102688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7133EFC-0AF5-BA43-BFB4-A07434EBF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780" y="3438376"/>
            <a:ext cx="1026886" cy="10268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2CB915-529D-B446-B7E7-B222A6E5997C}"/>
              </a:ext>
            </a:extLst>
          </p:cNvPr>
          <p:cNvSpPr txBox="1"/>
          <p:nvPr/>
        </p:nvSpPr>
        <p:spPr>
          <a:xfrm>
            <a:off x="6319650" y="3382296"/>
            <a:ext cx="2090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/>
                </a:solidFill>
              </a:rPr>
              <a:t>SOCI_SDG @</a:t>
            </a:r>
            <a:r>
              <a:rPr lang="it-IT" sz="3200" dirty="0" err="1">
                <a:solidFill>
                  <a:schemeClr val="accent1"/>
                </a:solidFill>
              </a:rPr>
              <a:t>sdg_SDG</a:t>
            </a:r>
            <a:endParaRPr lang="it-IT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74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E0A833-AD41-D340-BA1A-52C23F71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365125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</a:t>
            </a:r>
            <a:r>
              <a:rPr lang="it-IT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it-IT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340D89-D03D-364C-B1AE-970A7C77E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983" y="1983987"/>
            <a:ext cx="3280104" cy="3280104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A5D58D-90C6-6842-B0F2-5F8FAC91ACC8}"/>
              </a:ext>
            </a:extLst>
          </p:cNvPr>
          <p:cNvSpPr txBox="1"/>
          <p:nvPr/>
        </p:nvSpPr>
        <p:spPr>
          <a:xfrm>
            <a:off x="938213" y="5567004"/>
            <a:ext cx="10515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Germana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Girelli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Project Manager Assistant for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Materahub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Consortium of Creative and Cultural Industries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8A4E231-2C28-8841-9E24-CEC9BEE79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02" t="15453" r="36219" b="75633"/>
          <a:stretch/>
        </p:blipFill>
        <p:spPr>
          <a:xfrm>
            <a:off x="5420438" y="2429252"/>
            <a:ext cx="5241812" cy="188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45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EBB1AE4-0C75-C044-BD27-AD73B34C0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3" y="1241172"/>
            <a:ext cx="10099902" cy="49690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ED79CA55-CB32-0242-9D45-58AB29D440EF}"/>
              </a:ext>
            </a:extLst>
          </p:cNvPr>
          <p:cNvSpPr/>
          <p:nvPr/>
        </p:nvSpPr>
        <p:spPr>
          <a:xfrm>
            <a:off x="7529513" y="1038869"/>
            <a:ext cx="2171700" cy="21717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384943-E00E-3D4B-9A93-EF2F53149A27}"/>
              </a:ext>
            </a:extLst>
          </p:cNvPr>
          <p:cNvSpPr txBox="1"/>
          <p:nvPr/>
        </p:nvSpPr>
        <p:spPr>
          <a:xfrm>
            <a:off x="1262744" y="239485"/>
            <a:ext cx="9318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  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THE SUSTAINABLE DEVELOPMENT GOALS </a:t>
            </a:r>
          </a:p>
        </p:txBody>
      </p:sp>
    </p:spTree>
    <p:extLst>
      <p:ext uri="{BB962C8B-B14F-4D97-AF65-F5344CB8AC3E}">
        <p14:creationId xmlns:p14="http://schemas.microsoft.com/office/powerpoint/2010/main" val="29253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52500" y="4014771"/>
            <a:ext cx="10058400" cy="155275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A5A0A03-3F7D-164C-B3A6-E37F423A30FE}"/>
              </a:ext>
            </a:extLst>
          </p:cNvPr>
          <p:cNvSpPr txBox="1">
            <a:spLocks/>
          </p:cNvSpPr>
          <p:nvPr/>
        </p:nvSpPr>
        <p:spPr>
          <a:xfrm>
            <a:off x="952501" y="4014771"/>
            <a:ext cx="10058400" cy="1663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5: </a:t>
            </a:r>
            <a:r>
              <a:rPr lang="it-IT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</a:t>
            </a:r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Gender </a:t>
            </a:r>
            <a:r>
              <a:rPr lang="it-IT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Equality</a:t>
            </a:r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empower</a:t>
            </a:r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endParaRPr lang="it-IT" sz="4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D40B309-8815-D844-884B-670524D56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149" y="554477"/>
            <a:ext cx="3125410" cy="31254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98994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44D6B-8124-124C-A246-54E48EEA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365125"/>
            <a:ext cx="10384971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SDG 5: GENDER EQUALITY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30B390-82AC-F647-95E5-BD2C6913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it-I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Gender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equality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fundamental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human right,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necessary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for a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prosperous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world.</a:t>
            </a:r>
          </a:p>
          <a:p>
            <a:pPr marL="0" indent="0" algn="just">
              <a:buNone/>
            </a:pP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Providing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care,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decent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work, and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decision-making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fuel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economies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and benefit societies and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humanity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large. </a:t>
            </a:r>
          </a:p>
          <a:p>
            <a:pPr marL="0" indent="0" algn="just">
              <a:buNone/>
            </a:pP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Implementing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new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legal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frameworks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regarding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equality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workplace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eradication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harmful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targeted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crucial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ending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the gender-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prevalent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the world.</a:t>
            </a:r>
          </a:p>
        </p:txBody>
      </p:sp>
    </p:spTree>
    <p:extLst>
      <p:ext uri="{BB962C8B-B14F-4D97-AF65-F5344CB8AC3E}">
        <p14:creationId xmlns:p14="http://schemas.microsoft.com/office/powerpoint/2010/main" val="205027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59F9B8-3A5F-7043-B997-7DAB29EA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72143"/>
            <a:ext cx="10515600" cy="1045028"/>
          </a:xfrm>
        </p:spPr>
        <p:txBody>
          <a:bodyPr>
            <a:normAutofit fontScale="90000"/>
          </a:bodyPr>
          <a:lstStyle/>
          <a:p>
            <a:r>
              <a:rPr lang="it-IT" sz="4900" b="1" dirty="0">
                <a:solidFill>
                  <a:srgbClr val="FF0000"/>
                </a:solidFill>
              </a:rPr>
              <a:t>The </a:t>
            </a:r>
            <a:r>
              <a:rPr lang="it-IT" sz="4900" b="1" dirty="0" err="1">
                <a:solidFill>
                  <a:srgbClr val="FF0000"/>
                </a:solidFill>
              </a:rPr>
              <a:t>main</a:t>
            </a:r>
            <a:r>
              <a:rPr lang="it-IT" sz="4900" b="1" dirty="0">
                <a:solidFill>
                  <a:srgbClr val="FF0000"/>
                </a:solidFill>
              </a:rPr>
              <a:t> </a:t>
            </a:r>
            <a:r>
              <a:rPr lang="it-IT" sz="4900" b="1" dirty="0" err="1">
                <a:solidFill>
                  <a:srgbClr val="FF0000"/>
                </a:solidFill>
              </a:rPr>
              <a:t>objectives</a:t>
            </a:r>
            <a:r>
              <a:rPr lang="it-IT" sz="4900" b="1" dirty="0">
                <a:solidFill>
                  <a:srgbClr val="FF0000"/>
                </a:solidFill>
              </a:rPr>
              <a:t> of SDG5 are: </a:t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FECA66-8EF6-6B4C-B552-6B56067BE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394808"/>
            <a:ext cx="10515600" cy="5169894"/>
          </a:xfrm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it-IT" sz="4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End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everywhere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0" indent="0">
              <a:buNone/>
            </a:pPr>
            <a:endParaRPr lang="it-IT" sz="6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Eliminate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violence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in the public and private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spheres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sexual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exploitation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0" indent="0">
              <a:buNone/>
            </a:pPr>
            <a:endParaRPr lang="it-IT" sz="6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Eliminate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harmful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forced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marriage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genital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mutilation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0" indent="0">
              <a:buNone/>
            </a:pPr>
            <a:endParaRPr lang="it-IT" sz="6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Recognise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unpaid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care and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domestic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work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provision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of public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and social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policies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and the promotion of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responsibility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household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and the family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nationally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appropriate. </a:t>
            </a:r>
          </a:p>
          <a:p>
            <a:pPr marL="0" indent="0">
              <a:buNone/>
            </a:pPr>
            <a:endParaRPr lang="it-IT" sz="6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Ensure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women’s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full and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r>
              <a:rPr lang="it-IT" sz="6200" b="1" dirty="0">
                <a:latin typeface="Calibri" panose="020F0502020204030204" pitchFamily="34" charset="0"/>
                <a:cs typeface="Calibri" panose="020F0502020204030204" pitchFamily="34" charset="0"/>
              </a:rPr>
              <a:t> for leadership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decision-making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it-IT" sz="6200" dirty="0">
                <a:latin typeface="Calibri" panose="020F0502020204030204" pitchFamily="34" charset="0"/>
                <a:cs typeface="Calibri" panose="020F0502020204030204" pitchFamily="34" charset="0"/>
              </a:rPr>
              <a:t> and public life.</a:t>
            </a:r>
          </a:p>
        </p:txBody>
      </p:sp>
    </p:spTree>
    <p:extLst>
      <p:ext uri="{BB962C8B-B14F-4D97-AF65-F5344CB8AC3E}">
        <p14:creationId xmlns:p14="http://schemas.microsoft.com/office/powerpoint/2010/main" val="1316306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59F9B8-3A5F-7043-B997-7DAB29EA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72143"/>
            <a:ext cx="10515600" cy="1045028"/>
          </a:xfrm>
        </p:spPr>
        <p:txBody>
          <a:bodyPr>
            <a:normAutofit fontScale="90000"/>
          </a:bodyPr>
          <a:lstStyle/>
          <a:p>
            <a:r>
              <a:rPr lang="it-IT" sz="4900" b="1" dirty="0">
                <a:solidFill>
                  <a:srgbClr val="FF0000"/>
                </a:solidFill>
              </a:rPr>
              <a:t>The </a:t>
            </a:r>
            <a:r>
              <a:rPr lang="it-IT" sz="4900" b="1" dirty="0" err="1">
                <a:solidFill>
                  <a:srgbClr val="FF0000"/>
                </a:solidFill>
              </a:rPr>
              <a:t>main</a:t>
            </a:r>
            <a:r>
              <a:rPr lang="it-IT" sz="4900" b="1" dirty="0">
                <a:solidFill>
                  <a:srgbClr val="FF0000"/>
                </a:solidFill>
              </a:rPr>
              <a:t> </a:t>
            </a:r>
            <a:r>
              <a:rPr lang="it-IT" sz="4900" b="1" dirty="0" err="1">
                <a:solidFill>
                  <a:srgbClr val="FF0000"/>
                </a:solidFill>
              </a:rPr>
              <a:t>objectives</a:t>
            </a:r>
            <a:r>
              <a:rPr lang="it-IT" sz="4900" b="1" dirty="0">
                <a:solidFill>
                  <a:srgbClr val="FF0000"/>
                </a:solidFill>
              </a:rPr>
              <a:t> of SDG5 are: </a:t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FECA66-8EF6-6B4C-B552-6B56067BE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317171"/>
            <a:ext cx="10515600" cy="5178521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Ensure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universal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sexual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reproductive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reproductive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rights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agreed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accordance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with the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of Action of the International Conference on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Population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and Development and the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Beijing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Platform for Action and the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Undertake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reforms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rights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ownership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and control over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land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property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inheritance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in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accordance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laws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0" indent="0">
              <a:buNone/>
            </a:pPr>
            <a:endParaRPr lang="it-I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the use of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enabling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in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particular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information and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to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promote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empowerment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it-I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Adopt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strengthen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sound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policies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enforceable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legislation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for the promotion of gender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equality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empowerment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   </a:t>
            </a:r>
          </a:p>
          <a:p>
            <a:pPr marL="0" indent="0">
              <a:buNone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0" indent="0">
              <a:buNone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Link - </a:t>
            </a:r>
            <a:r>
              <a:rPr lang="it-IT" sz="20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http://www.un.org/sustainabledevelopment/gender-equality/</a:t>
            </a:r>
          </a:p>
        </p:txBody>
      </p:sp>
    </p:spTree>
    <p:extLst>
      <p:ext uri="{BB962C8B-B14F-4D97-AF65-F5344CB8AC3E}">
        <p14:creationId xmlns:p14="http://schemas.microsoft.com/office/powerpoint/2010/main" val="22607690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1429</Words>
  <Application>Microsoft Macintosh PowerPoint</Application>
  <PresentationFormat>Widescreen</PresentationFormat>
  <Paragraphs>252</Paragraphs>
  <Slides>39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AGENDA</vt:lpstr>
      <vt:lpstr>Housekeeping </vt:lpstr>
      <vt:lpstr>Introduction to the topic </vt:lpstr>
      <vt:lpstr>Presentazione standard di PowerPoint</vt:lpstr>
      <vt:lpstr>Presentazione standard di PowerPoint</vt:lpstr>
      <vt:lpstr>SDG 5: GENDER EQUALITY </vt:lpstr>
      <vt:lpstr>The main objectives of SDG5 are:  </vt:lpstr>
      <vt:lpstr>The main objectives of SDG5 are:  </vt:lpstr>
      <vt:lpstr> 12 Statistics that show the state of Gender Equality in Italy </vt:lpstr>
      <vt:lpstr>Presentazione standard di PowerPoint</vt:lpstr>
      <vt:lpstr>Resources</vt:lpstr>
      <vt:lpstr>The Capital of women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Matera becomes rainbow with RiSvolta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Questions &amp; Answers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72</cp:revision>
  <dcterms:created xsi:type="dcterms:W3CDTF">2018-10-23T12:23:50Z</dcterms:created>
  <dcterms:modified xsi:type="dcterms:W3CDTF">2018-11-06T08:24:05Z</dcterms:modified>
</cp:coreProperties>
</file>