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7" r:id="rId2"/>
    <p:sldId id="258" r:id="rId3"/>
    <p:sldId id="269" r:id="rId4"/>
    <p:sldId id="257" r:id="rId5"/>
    <p:sldId id="284" r:id="rId6"/>
    <p:sldId id="267" r:id="rId7"/>
    <p:sldId id="268" r:id="rId8"/>
    <p:sldId id="299" r:id="rId9"/>
    <p:sldId id="27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4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B6C25-75C8-5E49-991A-E22EDAB97569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C11E4-A9B1-3A4D-92BB-451515AF24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38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7BF46-B406-9440-B190-C32F3BE8423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42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117C-C167-45C4-9632-2AA60F4E4853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B7E-44A5-4234-B5C9-7C857362DA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7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117C-C167-45C4-9632-2AA60F4E4853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B7E-44A5-4234-B5C9-7C857362DA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69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117C-C167-45C4-9632-2AA60F4E4853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B7E-44A5-4234-B5C9-7C857362DA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187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117C-C167-45C4-9632-2AA60F4E4853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B7E-44A5-4234-B5C9-7C857362DA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71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117C-C167-45C4-9632-2AA60F4E4853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B7E-44A5-4234-B5C9-7C857362DA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3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117C-C167-45C4-9632-2AA60F4E4853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B7E-44A5-4234-B5C9-7C857362DA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40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117C-C167-45C4-9632-2AA60F4E4853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B7E-44A5-4234-B5C9-7C857362DA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66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117C-C167-45C4-9632-2AA60F4E4853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B7E-44A5-4234-B5C9-7C857362DA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30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117C-C167-45C4-9632-2AA60F4E4853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B7E-44A5-4234-B5C9-7C857362DA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13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117C-C167-45C4-9632-2AA60F4E4853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B7E-44A5-4234-B5C9-7C857362DA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16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117C-C167-45C4-9632-2AA60F4E4853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8B7E-44A5-4234-B5C9-7C857362DA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46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1117C-C167-45C4-9632-2AA60F4E4853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B8B7E-44A5-4234-B5C9-7C857362DA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94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escobkk.org/education/gender/resources/other-gender-websites-and-databases/" TargetMode="External"/><Relationship Id="rId13" Type="http://schemas.openxmlformats.org/officeDocument/2006/relationships/hyperlink" Target="http://www.unar.it/" TargetMode="External"/><Relationship Id="rId3" Type="http://schemas.openxmlformats.org/officeDocument/2006/relationships/hyperlink" Target="https://www.youtube.com/watch?v=H2ILmsXt4uQ" TargetMode="External"/><Relationship Id="rId7" Type="http://schemas.openxmlformats.org/officeDocument/2006/relationships/hyperlink" Target="https://toolkit.ineesite.org/pocket_guide_to_gender/implementation_tools" TargetMode="External"/><Relationship Id="rId12" Type="http://schemas.openxmlformats.org/officeDocument/2006/relationships/hyperlink" Target="https://cild.eu/" TargetMode="External"/><Relationship Id="rId2" Type="http://schemas.openxmlformats.org/officeDocument/2006/relationships/hyperlink" Target="https://www.youtube.com/watch?v=PtPBgtnD7K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ri-tools.eu/search-engine#filterOption=33843,40105@order=@page=1" TargetMode="External"/><Relationship Id="rId11" Type="http://schemas.openxmlformats.org/officeDocument/2006/relationships/hyperlink" Target="http://www.lgbt-ep.eu/" TargetMode="External"/><Relationship Id="rId5" Type="http://schemas.openxmlformats.org/officeDocument/2006/relationships/hyperlink" Target="https://wedo.org/what-we-do/our-focus-areas/" TargetMode="External"/><Relationship Id="rId10" Type="http://schemas.openxmlformats.org/officeDocument/2006/relationships/hyperlink" Target="https://eige.europa.eu/gender-equality-index/2015/DK" TargetMode="External"/><Relationship Id="rId4" Type="http://schemas.openxmlformats.org/officeDocument/2006/relationships/hyperlink" Target="http://www.jcvg.eu/site/it/project" TargetMode="External"/><Relationship Id="rId9" Type="http://schemas.openxmlformats.org/officeDocument/2006/relationships/hyperlink" Target="https://lgbtrc.usc.edu/education/activiti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ationalwomensday.com/Theme" TargetMode="External"/><Relationship Id="rId2" Type="http://schemas.openxmlformats.org/officeDocument/2006/relationships/hyperlink" Target="http://www.oecd.org/gender/data/?fbclid=IwAR2IxcZ_4zQls6t8Z7d7C9a9R9cZHMPNhAGVhaHUTKZyXyUaW4hh2EaWji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.org/sustainabledevelopment/sustainable-development-goal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058400" cy="67056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52500" y="4014771"/>
            <a:ext cx="10058400" cy="1552755"/>
          </a:xfrm>
          <a:prstGeom prst="rect">
            <a:avLst/>
          </a:pr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A5A0A03-3F7D-164C-B3A6-E37F423A30FE}"/>
              </a:ext>
            </a:extLst>
          </p:cNvPr>
          <p:cNvSpPr txBox="1">
            <a:spLocks/>
          </p:cNvSpPr>
          <p:nvPr/>
        </p:nvSpPr>
        <p:spPr>
          <a:xfrm>
            <a:off x="952501" y="4014771"/>
            <a:ext cx="10058400" cy="166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5: </a:t>
            </a:r>
            <a:r>
              <a:rPr lang="it-IT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</a:t>
            </a:r>
            <a:r>
              <a:rPr lang="it-IT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Gender </a:t>
            </a:r>
            <a:r>
              <a:rPr lang="it-IT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Equality</a:t>
            </a:r>
            <a:r>
              <a:rPr lang="it-IT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it-IT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it-IT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empower</a:t>
            </a:r>
            <a:r>
              <a:rPr lang="it-IT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it-IT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girls</a:t>
            </a:r>
            <a:endParaRPr lang="it-IT" sz="40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D40B309-8815-D844-884B-670524D56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149" y="554477"/>
            <a:ext cx="3125410" cy="312541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729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EBB1AE4-0C75-C044-BD27-AD73B34C0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1241172"/>
            <a:ext cx="10099902" cy="49690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ED79CA55-CB32-0242-9D45-58AB29D440EF}"/>
              </a:ext>
            </a:extLst>
          </p:cNvPr>
          <p:cNvSpPr/>
          <p:nvPr/>
        </p:nvSpPr>
        <p:spPr>
          <a:xfrm>
            <a:off x="7529513" y="1038869"/>
            <a:ext cx="2171700" cy="21717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384943-E00E-3D4B-9A93-EF2F53149A27}"/>
              </a:ext>
            </a:extLst>
          </p:cNvPr>
          <p:cNvSpPr txBox="1"/>
          <p:nvPr/>
        </p:nvSpPr>
        <p:spPr>
          <a:xfrm>
            <a:off x="1262744" y="239485"/>
            <a:ext cx="931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  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THE SUSTAINABLE DEVELOPMENT GOALS </a:t>
            </a:r>
          </a:p>
        </p:txBody>
      </p:sp>
    </p:spTree>
    <p:extLst>
      <p:ext uri="{BB962C8B-B14F-4D97-AF65-F5344CB8AC3E}">
        <p14:creationId xmlns:p14="http://schemas.microsoft.com/office/powerpoint/2010/main" val="3129078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44D6B-8124-124C-A246-54E48EEA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365125"/>
            <a:ext cx="10384971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SDG 5: GENDER EQUALITY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30B390-82AC-F647-95E5-BD2C6913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Gender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equality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fundamental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human right,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necessary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foundation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for a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peaceful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prosperous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world.</a:t>
            </a:r>
          </a:p>
          <a:p>
            <a:pPr marL="0" indent="0" algn="just">
              <a:buNone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Providing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girls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equal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care,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decent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work, and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representation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political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decision-making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fuel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economies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and benefit societies and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humanity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large. </a:t>
            </a:r>
          </a:p>
          <a:p>
            <a:pPr marL="0" indent="0" algn="just">
              <a:buNone/>
            </a:pP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Implementing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new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frameworks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regarding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female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equality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workplace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eradication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harmful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practices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targeted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crucial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ending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the gender-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prevalent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the world.</a:t>
            </a:r>
          </a:p>
        </p:txBody>
      </p:sp>
    </p:spTree>
    <p:extLst>
      <p:ext uri="{BB962C8B-B14F-4D97-AF65-F5344CB8AC3E}">
        <p14:creationId xmlns:p14="http://schemas.microsoft.com/office/powerpoint/2010/main" val="3814093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59F9B8-3A5F-7043-B997-7DAB29EA9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72143"/>
            <a:ext cx="10515600" cy="1045028"/>
          </a:xfrm>
        </p:spPr>
        <p:txBody>
          <a:bodyPr>
            <a:normAutofit fontScale="90000"/>
          </a:bodyPr>
          <a:lstStyle/>
          <a:p>
            <a:r>
              <a:rPr lang="it-IT" sz="4900" b="1" dirty="0">
                <a:solidFill>
                  <a:srgbClr val="FF0000"/>
                </a:solidFill>
              </a:rPr>
              <a:t>The </a:t>
            </a:r>
            <a:r>
              <a:rPr lang="it-IT" sz="4900" b="1" dirty="0" err="1">
                <a:solidFill>
                  <a:srgbClr val="FF0000"/>
                </a:solidFill>
              </a:rPr>
              <a:t>main</a:t>
            </a:r>
            <a:r>
              <a:rPr lang="it-IT" sz="4900" b="1" dirty="0">
                <a:solidFill>
                  <a:srgbClr val="FF0000"/>
                </a:solidFill>
              </a:rPr>
              <a:t> </a:t>
            </a:r>
            <a:r>
              <a:rPr lang="it-IT" sz="4900" b="1" dirty="0" err="1">
                <a:solidFill>
                  <a:srgbClr val="FF0000"/>
                </a:solidFill>
              </a:rPr>
              <a:t>objectives</a:t>
            </a:r>
            <a:r>
              <a:rPr lang="it-IT" sz="4900" b="1" dirty="0">
                <a:solidFill>
                  <a:srgbClr val="FF0000"/>
                </a:solidFill>
              </a:rPr>
              <a:t> of SDG5 are: </a:t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FECA66-8EF6-6B4C-B552-6B56067BE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394808"/>
            <a:ext cx="10515600" cy="5169894"/>
          </a:xfrm>
          <a:ln>
            <a:solidFill>
              <a:srgbClr val="0070C0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it-IT" sz="4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End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forms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discrimination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girls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everywhere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L="0" indent="0">
              <a:buNone/>
            </a:pPr>
            <a:endParaRPr lang="it-IT" sz="6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Eliminate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forms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violence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girls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in the public and private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spheres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tracking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sexual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types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exploitation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L="0" indent="0">
              <a:buNone/>
            </a:pPr>
            <a:endParaRPr lang="it-IT" sz="6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Eliminate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harmful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practices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such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early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forced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marriage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female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genital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mutilation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L="0" indent="0">
              <a:buNone/>
            </a:pPr>
            <a:endParaRPr lang="it-IT" sz="6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Recognise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unpaid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care and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domestic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work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provision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of public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infrastructure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and social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protection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policies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and the promotion of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shared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responsibility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household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and the family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nationally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appropriate. </a:t>
            </a:r>
          </a:p>
          <a:p>
            <a:pPr marL="0" indent="0">
              <a:buNone/>
            </a:pPr>
            <a:endParaRPr lang="it-IT" sz="6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Ensure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women’s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full and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effective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participation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equal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it-IT" sz="6200" b="1" dirty="0">
                <a:latin typeface="Calibri" panose="020F0502020204030204" pitchFamily="34" charset="0"/>
                <a:cs typeface="Calibri" panose="020F0502020204030204" pitchFamily="34" charset="0"/>
              </a:rPr>
              <a:t> for leadership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decision-making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political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6200" dirty="0" err="1"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it-IT" sz="6200" dirty="0">
                <a:latin typeface="Calibri" panose="020F0502020204030204" pitchFamily="34" charset="0"/>
                <a:cs typeface="Calibri" panose="020F0502020204030204" pitchFamily="34" charset="0"/>
              </a:rPr>
              <a:t> and public life.</a:t>
            </a:r>
          </a:p>
        </p:txBody>
      </p:sp>
    </p:spTree>
    <p:extLst>
      <p:ext uri="{BB962C8B-B14F-4D97-AF65-F5344CB8AC3E}">
        <p14:creationId xmlns:p14="http://schemas.microsoft.com/office/powerpoint/2010/main" val="1797513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59F9B8-3A5F-7043-B997-7DAB29EA9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272143"/>
            <a:ext cx="10515600" cy="1045028"/>
          </a:xfrm>
        </p:spPr>
        <p:txBody>
          <a:bodyPr>
            <a:normAutofit fontScale="90000"/>
          </a:bodyPr>
          <a:lstStyle/>
          <a:p>
            <a:r>
              <a:rPr lang="it-IT" sz="4900" b="1" dirty="0">
                <a:solidFill>
                  <a:srgbClr val="FF0000"/>
                </a:solidFill>
              </a:rPr>
              <a:t>The </a:t>
            </a:r>
            <a:r>
              <a:rPr lang="it-IT" sz="4900" b="1" dirty="0" err="1">
                <a:solidFill>
                  <a:srgbClr val="FF0000"/>
                </a:solidFill>
              </a:rPr>
              <a:t>main</a:t>
            </a:r>
            <a:r>
              <a:rPr lang="it-IT" sz="4900" b="1" dirty="0">
                <a:solidFill>
                  <a:srgbClr val="FF0000"/>
                </a:solidFill>
              </a:rPr>
              <a:t> </a:t>
            </a:r>
            <a:r>
              <a:rPr lang="it-IT" sz="4900" b="1" dirty="0" err="1">
                <a:solidFill>
                  <a:srgbClr val="FF0000"/>
                </a:solidFill>
              </a:rPr>
              <a:t>objectives</a:t>
            </a:r>
            <a:r>
              <a:rPr lang="it-IT" sz="4900" b="1" dirty="0">
                <a:solidFill>
                  <a:srgbClr val="FF0000"/>
                </a:solidFill>
              </a:rPr>
              <a:t> of SDG5 are: </a:t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FECA66-8EF6-6B4C-B552-6B56067BE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317171"/>
            <a:ext cx="10515600" cy="5178521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Ensure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universal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sexual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reproductive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reproductive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rights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agreed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accordance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with the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of Action of the International Conference on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and Development and the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Beijing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Platform for Action and the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documents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conferences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it-IT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Undertake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reforms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equal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rights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ownership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and control over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land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forms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inheritance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in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accordance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laws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L="0" indent="0">
              <a:buNone/>
            </a:pPr>
            <a:endParaRPr lang="it-IT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Enhance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the use of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enabling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in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particular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information and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communications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to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empowerment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it-IT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Adopt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strengthen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sound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policies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enforceable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legislation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for the promotion of gender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equality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empowerment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girls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   </a:t>
            </a:r>
          </a:p>
          <a:p>
            <a:pPr marL="0" indent="0">
              <a:buNone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0" indent="0">
              <a:buNone/>
            </a:pP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Link - </a:t>
            </a:r>
            <a:r>
              <a:rPr lang="it-IT" sz="20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http://www.un.org/sustainabledevelopment/gender-equality/</a:t>
            </a:r>
          </a:p>
        </p:txBody>
      </p:sp>
    </p:spTree>
    <p:extLst>
      <p:ext uri="{BB962C8B-B14F-4D97-AF65-F5344CB8AC3E}">
        <p14:creationId xmlns:p14="http://schemas.microsoft.com/office/powerpoint/2010/main" val="1480768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A10958-057A-D54B-B880-836DA975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45" y="359229"/>
            <a:ext cx="10163355" cy="1331459"/>
          </a:xfrm>
        </p:spPr>
        <p:txBody>
          <a:bodyPr>
            <a:normAutofit fontScale="90000"/>
          </a:bodyPr>
          <a:lstStyle/>
          <a:p>
            <a:br>
              <a:rPr lang="it-IT" b="1" dirty="0"/>
            </a:br>
            <a:r>
              <a:rPr lang="it-IT" sz="3600" b="1" dirty="0">
                <a:latin typeface="+mn-lt"/>
              </a:rPr>
              <a:t>12 </a:t>
            </a:r>
            <a:r>
              <a:rPr lang="it-IT" sz="3600" b="1" dirty="0" err="1">
                <a:solidFill>
                  <a:schemeClr val="accent1"/>
                </a:solidFill>
                <a:latin typeface="+mn-lt"/>
              </a:rPr>
              <a:t>Statistics</a:t>
            </a:r>
            <a:r>
              <a:rPr lang="it-IT" sz="3600" b="1" dirty="0">
                <a:latin typeface="+mn-lt"/>
              </a:rPr>
              <a:t> </a:t>
            </a:r>
            <a:r>
              <a:rPr lang="it-IT" sz="3600" b="1" dirty="0" err="1">
                <a:latin typeface="+mn-lt"/>
              </a:rPr>
              <a:t>that</a:t>
            </a:r>
            <a:r>
              <a:rPr lang="it-IT" sz="3600" b="1" dirty="0">
                <a:latin typeface="+mn-lt"/>
              </a:rPr>
              <a:t> show the state of Gender </a:t>
            </a:r>
            <a:r>
              <a:rPr lang="it-IT" sz="3600" b="1" dirty="0" err="1">
                <a:latin typeface="+mn-lt"/>
              </a:rPr>
              <a:t>Equality</a:t>
            </a:r>
            <a:r>
              <a:rPr lang="it-IT" sz="3600" b="1" dirty="0">
                <a:latin typeface="+mn-lt"/>
              </a:rPr>
              <a:t> in </a:t>
            </a:r>
            <a:r>
              <a:rPr lang="it-IT" sz="3600" b="1" dirty="0" err="1">
                <a:solidFill>
                  <a:schemeClr val="accent1"/>
                </a:solidFill>
                <a:latin typeface="+mn-lt"/>
              </a:rPr>
              <a:t>Italy</a:t>
            </a:r>
            <a:br>
              <a:rPr lang="it-IT" b="1" dirty="0">
                <a:latin typeface="+mn-lt"/>
              </a:rPr>
            </a:br>
            <a:endParaRPr lang="it-IT" b="1" dirty="0">
              <a:latin typeface="+mn-lt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25F1B0A-F5BE-584B-A1BE-33D996114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285" y="1690688"/>
            <a:ext cx="7998265" cy="4681537"/>
          </a:xfrm>
        </p:spPr>
      </p:pic>
    </p:spTree>
    <p:extLst>
      <p:ext uri="{BB962C8B-B14F-4D97-AF65-F5344CB8AC3E}">
        <p14:creationId xmlns:p14="http://schemas.microsoft.com/office/powerpoint/2010/main" val="221840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1D124E-C2CF-434D-94B7-65752BB9F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463040"/>
            <a:ext cx="10610850" cy="4713923"/>
          </a:xfrm>
          <a:ln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it-IT" sz="7200" u="sng" dirty="0">
                <a:cs typeface="Calibri Light" panose="020F0302020204030204" pitchFamily="34" charset="0"/>
              </a:rPr>
              <a:t>ITALY </a:t>
            </a:r>
            <a:r>
              <a:rPr lang="it-IT" sz="7200" u="sng" dirty="0" err="1">
                <a:cs typeface="Calibri Light" panose="020F0302020204030204" pitchFamily="34" charset="0"/>
              </a:rPr>
              <a:t>is</a:t>
            </a:r>
            <a:r>
              <a:rPr lang="it-IT" sz="7200" u="sng" dirty="0">
                <a:cs typeface="Calibri Light" panose="020F0302020204030204" pitchFamily="34" charset="0"/>
              </a:rPr>
              <a:t> on the </a:t>
            </a:r>
            <a:r>
              <a:rPr lang="it-IT" sz="7200" u="sng" dirty="0">
                <a:solidFill>
                  <a:schemeClr val="accent1"/>
                </a:solidFill>
                <a:cs typeface="Calibri Light" panose="020F0302020204030204" pitchFamily="34" charset="0"/>
              </a:rPr>
              <a:t>14° position </a:t>
            </a:r>
            <a:r>
              <a:rPr lang="it-IT" sz="7200" u="sng" dirty="0" err="1">
                <a:cs typeface="Calibri Light" panose="020F0302020204030204" pitchFamily="34" charset="0"/>
              </a:rPr>
              <a:t>between</a:t>
            </a:r>
            <a:r>
              <a:rPr lang="it-IT" sz="7200" u="sng" dirty="0">
                <a:cs typeface="Calibri Light" panose="020F0302020204030204" pitchFamily="34" charset="0"/>
              </a:rPr>
              <a:t> the 28 Eu </a:t>
            </a:r>
            <a:r>
              <a:rPr lang="it-IT" sz="7200" u="sng" dirty="0" err="1">
                <a:cs typeface="Calibri Light" panose="020F0302020204030204" pitchFamily="34" charset="0"/>
              </a:rPr>
              <a:t>members</a:t>
            </a:r>
            <a:endParaRPr lang="it-IT" sz="7200" u="sng" dirty="0">
              <a:cs typeface="Calibri Light" panose="020F0302020204030204" pitchFamily="34" charset="0"/>
            </a:endParaRPr>
          </a:p>
          <a:p>
            <a:r>
              <a:rPr lang="it-IT" sz="7200" u="sng" dirty="0" err="1">
                <a:cs typeface="Calibri Light" panose="020F0302020204030204" pitchFamily="34" charset="0"/>
              </a:rPr>
              <a:t>Italy's</a:t>
            </a:r>
            <a:r>
              <a:rPr lang="it-IT" sz="7200" u="sng" dirty="0">
                <a:cs typeface="Calibri Light" panose="020F0302020204030204" pitchFamily="34" charset="0"/>
              </a:rPr>
              <a:t> </a:t>
            </a:r>
            <a:r>
              <a:rPr lang="it-IT" sz="7200" u="sng" dirty="0" err="1">
                <a:solidFill>
                  <a:schemeClr val="accent1"/>
                </a:solidFill>
                <a:cs typeface="Calibri Light" panose="020F0302020204030204" pitchFamily="34" charset="0"/>
              </a:rPr>
              <a:t>pay</a:t>
            </a:r>
            <a:r>
              <a:rPr lang="it-IT" sz="7200" u="sng" dirty="0">
                <a:solidFill>
                  <a:schemeClr val="accent1"/>
                </a:solidFill>
                <a:cs typeface="Calibri Light" panose="020F0302020204030204" pitchFamily="34" charset="0"/>
              </a:rPr>
              <a:t> gap </a:t>
            </a:r>
            <a:r>
              <a:rPr lang="it-IT" sz="7200" u="sng" dirty="0" err="1">
                <a:cs typeface="Calibri Light" panose="020F0302020204030204" pitchFamily="34" charset="0"/>
              </a:rPr>
              <a:t>is</a:t>
            </a:r>
            <a:r>
              <a:rPr lang="it-IT" sz="7200" u="sng" dirty="0">
                <a:cs typeface="Calibri Light" panose="020F0302020204030204" pitchFamily="34" charset="0"/>
              </a:rPr>
              <a:t> a </a:t>
            </a:r>
            <a:r>
              <a:rPr lang="it-IT" sz="7200" u="sng" dirty="0" err="1">
                <a:cs typeface="Calibri Light" panose="020F0302020204030204" pitchFamily="34" charset="0"/>
              </a:rPr>
              <a:t>little</a:t>
            </a:r>
            <a:r>
              <a:rPr lang="it-IT" sz="7200" u="sng" dirty="0">
                <a:cs typeface="Calibri Light" panose="020F0302020204030204" pitchFamily="34" charset="0"/>
              </a:rPr>
              <a:t> over </a:t>
            </a:r>
            <a:r>
              <a:rPr lang="it-IT" sz="7200" u="sng" dirty="0">
                <a:solidFill>
                  <a:schemeClr val="accent1"/>
                </a:solidFill>
                <a:cs typeface="Calibri Light" panose="020F0302020204030204" pitchFamily="34" charset="0"/>
              </a:rPr>
              <a:t>5%</a:t>
            </a:r>
          </a:p>
          <a:p>
            <a:r>
              <a:rPr lang="it-IT" sz="7200" dirty="0" err="1">
                <a:cs typeface="Calibri Light" panose="020F0302020204030204" pitchFamily="34" charset="0"/>
              </a:rPr>
              <a:t>Fewer</a:t>
            </a:r>
            <a:r>
              <a:rPr lang="it-IT" sz="7200" dirty="0">
                <a:cs typeface="Calibri Light" panose="020F0302020204030204" pitchFamily="34" charset="0"/>
              </a:rPr>
              <a:t> </a:t>
            </a:r>
            <a:r>
              <a:rPr lang="it-IT" sz="7200" dirty="0" err="1">
                <a:cs typeface="Calibri Light" panose="020F0302020204030204" pitchFamily="34" charset="0"/>
              </a:rPr>
              <a:t>than</a:t>
            </a:r>
            <a:r>
              <a:rPr lang="it-IT" sz="7200" dirty="0">
                <a:cs typeface="Calibri Light" panose="020F0302020204030204" pitchFamily="34" charset="0"/>
              </a:rPr>
              <a:t> </a:t>
            </a:r>
            <a:r>
              <a:rPr lang="it-IT" sz="7200" dirty="0" err="1">
                <a:cs typeface="Calibri Light" panose="020F0302020204030204" pitchFamily="34" charset="0"/>
              </a:rPr>
              <a:t>half</a:t>
            </a:r>
            <a:r>
              <a:rPr lang="it-IT" sz="7200" dirty="0">
                <a:cs typeface="Calibri Light" panose="020F0302020204030204" pitchFamily="34" charset="0"/>
              </a:rPr>
              <a:t> of </a:t>
            </a:r>
            <a:r>
              <a:rPr lang="it-IT" sz="7200" dirty="0" err="1">
                <a:cs typeface="Calibri Light" panose="020F0302020204030204" pitchFamily="34" charset="0"/>
              </a:rPr>
              <a:t>working-age</a:t>
            </a:r>
            <a:r>
              <a:rPr lang="it-IT" sz="7200" dirty="0">
                <a:cs typeface="Calibri Light" panose="020F0302020204030204" pitchFamily="34" charset="0"/>
              </a:rPr>
              <a:t> </a:t>
            </a:r>
            <a:r>
              <a:rPr lang="it-IT" sz="7200" dirty="0" err="1">
                <a:cs typeface="Calibri Light" panose="020F0302020204030204" pitchFamily="34" charset="0"/>
              </a:rPr>
              <a:t>Italian</a:t>
            </a:r>
            <a:r>
              <a:rPr lang="it-IT" sz="7200" dirty="0">
                <a:cs typeface="Calibri Light" panose="020F0302020204030204" pitchFamily="34" charset="0"/>
              </a:rPr>
              <a:t> </a:t>
            </a:r>
            <a:r>
              <a:rPr lang="it-IT" sz="7200" dirty="0" err="1">
                <a:cs typeface="Calibri Light" panose="020F0302020204030204" pitchFamily="34" charset="0"/>
              </a:rPr>
              <a:t>women</a:t>
            </a:r>
            <a:r>
              <a:rPr lang="it-IT" sz="7200" dirty="0">
                <a:cs typeface="Calibri Light" panose="020F0302020204030204" pitchFamily="34" charset="0"/>
              </a:rPr>
              <a:t> are in </a:t>
            </a:r>
            <a:r>
              <a:rPr lang="it-IT" sz="7200" dirty="0" err="1">
                <a:cs typeface="Calibri Light" panose="020F0302020204030204" pitchFamily="34" charset="0"/>
              </a:rPr>
              <a:t>employment</a:t>
            </a:r>
            <a:endParaRPr lang="it-IT" sz="7200" dirty="0">
              <a:cs typeface="Calibri Light" panose="020F0302020204030204" pitchFamily="34" charset="0"/>
            </a:endParaRPr>
          </a:p>
          <a:p>
            <a:r>
              <a:rPr lang="it-IT" sz="7200" u="sng" dirty="0" err="1">
                <a:cs typeface="Calibri Light" panose="020F0302020204030204" pitchFamily="34" charset="0"/>
              </a:rPr>
              <a:t>Around</a:t>
            </a:r>
            <a:r>
              <a:rPr lang="it-IT" sz="7200" u="sng" dirty="0">
                <a:cs typeface="Calibri Light" panose="020F0302020204030204" pitchFamily="34" charset="0"/>
              </a:rPr>
              <a:t> 62% of Italian women's work each day </a:t>
            </a:r>
            <a:r>
              <a:rPr lang="it-IT" sz="7200" u="sng" dirty="0" err="1">
                <a:cs typeface="Calibri Light" panose="020F0302020204030204" pitchFamily="34" charset="0"/>
              </a:rPr>
              <a:t>is</a:t>
            </a:r>
            <a:r>
              <a:rPr lang="it-IT" sz="7200" u="sng" dirty="0">
                <a:cs typeface="Calibri Light" panose="020F0302020204030204" pitchFamily="34" charset="0"/>
              </a:rPr>
              <a:t> </a:t>
            </a:r>
            <a:r>
              <a:rPr lang="it-IT" sz="7200" u="sng" dirty="0" err="1">
                <a:cs typeface="Calibri Light" panose="020F0302020204030204" pitchFamily="34" charset="0"/>
              </a:rPr>
              <a:t>unpaid</a:t>
            </a:r>
            <a:r>
              <a:rPr lang="it-IT" sz="7200" u="sng" dirty="0">
                <a:cs typeface="Calibri Light" panose="020F0302020204030204" pitchFamily="34" charset="0"/>
              </a:rPr>
              <a:t> </a:t>
            </a:r>
            <a:r>
              <a:rPr lang="it-IT" sz="7200" u="sng" dirty="0" err="1">
                <a:cs typeface="Calibri Light" panose="020F0302020204030204" pitchFamily="34" charset="0"/>
              </a:rPr>
              <a:t>compared</a:t>
            </a:r>
            <a:r>
              <a:rPr lang="it-IT" sz="7200" u="sng" dirty="0">
                <a:cs typeface="Calibri Light" panose="020F0302020204030204" pitchFamily="34" charset="0"/>
              </a:rPr>
              <a:t> to 30 </a:t>
            </a:r>
            <a:r>
              <a:rPr lang="it-IT" sz="7200" u="sng" dirty="0" err="1">
                <a:cs typeface="Calibri Light" panose="020F0302020204030204" pitchFamily="34" charset="0"/>
              </a:rPr>
              <a:t>percent</a:t>
            </a:r>
            <a:r>
              <a:rPr lang="it-IT" sz="7200" u="sng" dirty="0">
                <a:cs typeface="Calibri Light" panose="020F0302020204030204" pitchFamily="34" charset="0"/>
              </a:rPr>
              <a:t> for </a:t>
            </a:r>
            <a:r>
              <a:rPr lang="it-IT" sz="7200" u="sng" dirty="0" err="1">
                <a:cs typeface="Calibri Light" panose="020F0302020204030204" pitchFamily="34" charset="0"/>
              </a:rPr>
              <a:t>Italian</a:t>
            </a:r>
            <a:r>
              <a:rPr lang="it-IT" sz="7200" u="sng" dirty="0">
                <a:cs typeface="Calibri Light" panose="020F0302020204030204" pitchFamily="34" charset="0"/>
              </a:rPr>
              <a:t> men</a:t>
            </a:r>
          </a:p>
          <a:p>
            <a:r>
              <a:rPr lang="it-IT" sz="7200" dirty="0">
                <a:cs typeface="Calibri Light" panose="020F0302020204030204" pitchFamily="34" charset="0"/>
              </a:rPr>
              <a:t>14% of </a:t>
            </a:r>
            <a:r>
              <a:rPr lang="it-IT" sz="7200" dirty="0" err="1">
                <a:cs typeface="Calibri Light" panose="020F0302020204030204" pitchFamily="34" charset="0"/>
              </a:rPr>
              <a:t>women</a:t>
            </a:r>
            <a:r>
              <a:rPr lang="it-IT" sz="7200" dirty="0">
                <a:cs typeface="Calibri Light" panose="020F0302020204030204" pitchFamily="34" charset="0"/>
              </a:rPr>
              <a:t> are </a:t>
            </a:r>
            <a:r>
              <a:rPr lang="it-IT" sz="7200" dirty="0" err="1">
                <a:cs typeface="Calibri Light" panose="020F0302020204030204" pitchFamily="34" charset="0"/>
              </a:rPr>
              <a:t>graduated</a:t>
            </a:r>
            <a:r>
              <a:rPr lang="it-IT" sz="7200" dirty="0">
                <a:cs typeface="Calibri Light" panose="020F0302020204030204" pitchFamily="34" charset="0"/>
              </a:rPr>
              <a:t> </a:t>
            </a:r>
            <a:r>
              <a:rPr lang="it-IT" sz="7200" dirty="0" err="1">
                <a:cs typeface="Calibri Light" panose="020F0302020204030204" pitchFamily="34" charset="0"/>
              </a:rPr>
              <a:t>compared</a:t>
            </a:r>
            <a:r>
              <a:rPr lang="it-IT" sz="7200" dirty="0">
                <a:cs typeface="Calibri Light" panose="020F0302020204030204" pitchFamily="34" charset="0"/>
              </a:rPr>
              <a:t> to 12% of men </a:t>
            </a:r>
          </a:p>
          <a:p>
            <a:r>
              <a:rPr lang="it-IT" sz="7200" u="sng" dirty="0">
                <a:cs typeface="Calibri Light" panose="020F0302020204030204" pitchFamily="34" charset="0"/>
              </a:rPr>
              <a:t>Just </a:t>
            </a:r>
            <a:r>
              <a:rPr lang="it-IT" sz="7200" u="sng" dirty="0">
                <a:solidFill>
                  <a:schemeClr val="accent1"/>
                </a:solidFill>
                <a:cs typeface="Calibri Light" panose="020F0302020204030204" pitchFamily="34" charset="0"/>
              </a:rPr>
              <a:t>31%</a:t>
            </a:r>
            <a:r>
              <a:rPr lang="it-IT" sz="7200" u="sng" dirty="0">
                <a:cs typeface="Calibri Light" panose="020F0302020204030204" pitchFamily="34" charset="0"/>
              </a:rPr>
              <a:t> of </a:t>
            </a:r>
            <a:r>
              <a:rPr lang="it-IT" sz="7200" u="sng" dirty="0" err="1">
                <a:cs typeface="Calibri Light" panose="020F0302020204030204" pitchFamily="34" charset="0"/>
              </a:rPr>
              <a:t>Italy's</a:t>
            </a:r>
            <a:r>
              <a:rPr lang="it-IT" sz="7200" u="sng" dirty="0">
                <a:cs typeface="Calibri Light" panose="020F0302020204030204" pitchFamily="34" charset="0"/>
              </a:rPr>
              <a:t> last </a:t>
            </a:r>
            <a:r>
              <a:rPr lang="it-IT" sz="7200" u="sng" dirty="0" err="1">
                <a:solidFill>
                  <a:schemeClr val="accent1"/>
                </a:solidFill>
                <a:cs typeface="Calibri Light" panose="020F0302020204030204" pitchFamily="34" charset="0"/>
              </a:rPr>
              <a:t>parliament</a:t>
            </a:r>
            <a:r>
              <a:rPr lang="it-IT" sz="7200" u="sng" dirty="0">
                <a:cs typeface="Calibri Light" panose="020F0302020204030204" pitchFamily="34" charset="0"/>
              </a:rPr>
              <a:t> </a:t>
            </a:r>
            <a:r>
              <a:rPr lang="it-IT" sz="7200" u="sng" dirty="0" err="1">
                <a:cs typeface="Calibri Light" panose="020F0302020204030204" pitchFamily="34" charset="0"/>
              </a:rPr>
              <a:t>was</a:t>
            </a:r>
            <a:r>
              <a:rPr lang="it-IT" sz="7200" u="sng" dirty="0">
                <a:cs typeface="Calibri Light" panose="020F0302020204030204" pitchFamily="34" charset="0"/>
              </a:rPr>
              <a:t> </a:t>
            </a:r>
            <a:r>
              <a:rPr lang="it-IT" sz="7200" u="sng" dirty="0" err="1">
                <a:cs typeface="Calibri Light" panose="020F0302020204030204" pitchFamily="34" charset="0"/>
              </a:rPr>
              <a:t>female</a:t>
            </a:r>
            <a:endParaRPr lang="it-IT" sz="7200" u="sng" dirty="0">
              <a:cs typeface="Calibri Light" panose="020F0302020204030204" pitchFamily="34" charset="0"/>
            </a:endParaRPr>
          </a:p>
          <a:p>
            <a:r>
              <a:rPr lang="it-IT" sz="7200" dirty="0" err="1">
                <a:cs typeface="Calibri Light" panose="020F0302020204030204" pitchFamily="34" charset="0"/>
              </a:rPr>
              <a:t>Women</a:t>
            </a:r>
            <a:r>
              <a:rPr lang="it-IT" sz="7200" dirty="0">
                <a:cs typeface="Calibri Light" panose="020F0302020204030204" pitchFamily="34" charset="0"/>
              </a:rPr>
              <a:t> made up a </a:t>
            </a:r>
            <a:r>
              <a:rPr lang="it-IT" sz="7200" dirty="0" err="1">
                <a:cs typeface="Calibri Light" panose="020F0302020204030204" pitchFamily="34" charset="0"/>
              </a:rPr>
              <a:t>measly</a:t>
            </a:r>
            <a:r>
              <a:rPr lang="it-IT" sz="7200" dirty="0">
                <a:cs typeface="Calibri Light" panose="020F0302020204030204" pitchFamily="34" charset="0"/>
              </a:rPr>
              <a:t> 16% of </a:t>
            </a:r>
            <a:r>
              <a:rPr lang="it-IT" sz="7200" dirty="0" err="1">
                <a:cs typeface="Calibri Light" panose="020F0302020204030204" pitchFamily="34" charset="0"/>
              </a:rPr>
              <a:t>decision-making</a:t>
            </a:r>
            <a:r>
              <a:rPr lang="it-IT" sz="7200" dirty="0">
                <a:cs typeface="Calibri Light" panose="020F0302020204030204" pitchFamily="34" charset="0"/>
              </a:rPr>
              <a:t> </a:t>
            </a:r>
            <a:r>
              <a:rPr lang="it-IT" sz="7200" dirty="0" err="1">
                <a:cs typeface="Calibri Light" panose="020F0302020204030204" pitchFamily="34" charset="0"/>
              </a:rPr>
              <a:t>bodies</a:t>
            </a:r>
            <a:r>
              <a:rPr lang="it-IT" sz="7200" dirty="0">
                <a:cs typeface="Calibri Light" panose="020F0302020204030204" pitchFamily="34" charset="0"/>
              </a:rPr>
              <a:t> in 2017</a:t>
            </a:r>
          </a:p>
          <a:p>
            <a:r>
              <a:rPr lang="it-IT" sz="7200" u="sng" dirty="0">
                <a:cs typeface="Calibri Light" panose="020F0302020204030204" pitchFamily="34" charset="0"/>
              </a:rPr>
              <a:t>In 2017, </a:t>
            </a:r>
            <a:r>
              <a:rPr lang="it-IT" sz="7200" u="sng" dirty="0">
                <a:solidFill>
                  <a:schemeClr val="accent1"/>
                </a:solidFill>
                <a:cs typeface="Calibri Light" panose="020F0302020204030204" pitchFamily="34" charset="0"/>
              </a:rPr>
              <a:t>121</a:t>
            </a:r>
            <a:r>
              <a:rPr lang="it-IT" sz="7200" u="sng" dirty="0">
                <a:cs typeface="Calibri Light" panose="020F0302020204030204" pitchFamily="34" charset="0"/>
              </a:rPr>
              <a:t> </a:t>
            </a:r>
            <a:r>
              <a:rPr lang="it-IT" sz="7200" u="sng" dirty="0" err="1">
                <a:cs typeface="Calibri Light" panose="020F0302020204030204" pitchFamily="34" charset="0"/>
              </a:rPr>
              <a:t>women</a:t>
            </a:r>
            <a:r>
              <a:rPr lang="it-IT" sz="7200" u="sng" dirty="0">
                <a:cs typeface="Calibri Light" panose="020F0302020204030204" pitchFamily="34" charset="0"/>
              </a:rPr>
              <a:t> in </a:t>
            </a:r>
            <a:r>
              <a:rPr lang="it-IT" sz="7200" u="sng" dirty="0" err="1">
                <a:cs typeface="Calibri Light" panose="020F0302020204030204" pitchFamily="34" charset="0"/>
              </a:rPr>
              <a:t>Italy</a:t>
            </a:r>
            <a:r>
              <a:rPr lang="it-IT" sz="7200" u="sng" dirty="0">
                <a:cs typeface="Calibri Light" panose="020F0302020204030204" pitchFamily="34" charset="0"/>
              </a:rPr>
              <a:t> </a:t>
            </a:r>
            <a:r>
              <a:rPr lang="it-IT" sz="7200" u="sng" dirty="0" err="1">
                <a:cs typeface="Calibri Light" panose="020F0302020204030204" pitchFamily="34" charset="0"/>
              </a:rPr>
              <a:t>were</a:t>
            </a:r>
            <a:r>
              <a:rPr lang="it-IT" sz="7200" u="sng" dirty="0">
                <a:cs typeface="Calibri Light" panose="020F0302020204030204" pitchFamily="34" charset="0"/>
              </a:rPr>
              <a:t> </a:t>
            </a:r>
            <a:r>
              <a:rPr lang="it-IT" sz="7200" u="sng" dirty="0" err="1">
                <a:solidFill>
                  <a:schemeClr val="accent1"/>
                </a:solidFill>
                <a:cs typeface="Calibri Light" panose="020F0302020204030204" pitchFamily="34" charset="0"/>
              </a:rPr>
              <a:t>murdered</a:t>
            </a:r>
            <a:r>
              <a:rPr lang="it-IT" sz="7200" u="sng" dirty="0">
                <a:cs typeface="Calibri Light" panose="020F0302020204030204" pitchFamily="34" charset="0"/>
              </a:rPr>
              <a:t>, </a:t>
            </a:r>
            <a:r>
              <a:rPr lang="it-IT" sz="7200" u="sng" dirty="0" err="1">
                <a:cs typeface="Calibri Light" panose="020F0302020204030204" pitchFamily="34" charset="0"/>
              </a:rPr>
              <a:t>according</a:t>
            </a:r>
            <a:r>
              <a:rPr lang="it-IT" sz="7200" u="sng" dirty="0">
                <a:cs typeface="Calibri Light" panose="020F0302020204030204" pitchFamily="34" charset="0"/>
              </a:rPr>
              <a:t> to police figures</a:t>
            </a:r>
          </a:p>
          <a:p>
            <a:r>
              <a:rPr lang="it-IT" sz="7200" dirty="0">
                <a:cs typeface="Calibri Light" panose="020F0302020204030204" pitchFamily="34" charset="0"/>
              </a:rPr>
              <a:t>Police </a:t>
            </a:r>
            <a:r>
              <a:rPr lang="it-IT" sz="7200" dirty="0" err="1">
                <a:cs typeface="Calibri Light" panose="020F0302020204030204" pitchFamily="34" charset="0"/>
              </a:rPr>
              <a:t>handled</a:t>
            </a:r>
            <a:r>
              <a:rPr lang="it-IT" sz="7200" dirty="0">
                <a:cs typeface="Calibri Light" panose="020F0302020204030204" pitchFamily="34" charset="0"/>
              </a:rPr>
              <a:t> 4,261 </a:t>
            </a:r>
            <a:r>
              <a:rPr lang="it-IT" sz="7200" dirty="0" err="1">
                <a:cs typeface="Calibri Light" panose="020F0302020204030204" pitchFamily="34" charset="0"/>
              </a:rPr>
              <a:t>cases</a:t>
            </a:r>
            <a:r>
              <a:rPr lang="it-IT" sz="7200" dirty="0">
                <a:cs typeface="Calibri Light" panose="020F0302020204030204" pitchFamily="34" charset="0"/>
              </a:rPr>
              <a:t> of </a:t>
            </a:r>
            <a:r>
              <a:rPr lang="it-IT" sz="7200" dirty="0" err="1">
                <a:cs typeface="Calibri Light" panose="020F0302020204030204" pitchFamily="34" charset="0"/>
              </a:rPr>
              <a:t>sexual</a:t>
            </a:r>
            <a:r>
              <a:rPr lang="it-IT" sz="7200" dirty="0">
                <a:cs typeface="Calibri Light" panose="020F0302020204030204" pitchFamily="34" charset="0"/>
              </a:rPr>
              <a:t> </a:t>
            </a:r>
            <a:r>
              <a:rPr lang="it-IT" sz="7200" dirty="0" err="1">
                <a:cs typeface="Calibri Light" panose="020F0302020204030204" pitchFamily="34" charset="0"/>
              </a:rPr>
              <a:t>violence</a:t>
            </a:r>
            <a:r>
              <a:rPr lang="it-IT" sz="7200" dirty="0">
                <a:cs typeface="Calibri Light" panose="020F0302020204030204" pitchFamily="34" charset="0"/>
              </a:rPr>
              <a:t> last </a:t>
            </a:r>
            <a:r>
              <a:rPr lang="it-IT" sz="7200" dirty="0" err="1">
                <a:cs typeface="Calibri Light" panose="020F0302020204030204" pitchFamily="34" charset="0"/>
              </a:rPr>
              <a:t>year</a:t>
            </a:r>
            <a:r>
              <a:rPr lang="it-IT" sz="7200" dirty="0">
                <a:cs typeface="Calibri Light" panose="020F0302020204030204" pitchFamily="34" charset="0"/>
              </a:rPr>
              <a:t>, of </a:t>
            </a:r>
            <a:r>
              <a:rPr lang="it-IT" sz="7200" dirty="0" err="1">
                <a:cs typeface="Calibri Light" panose="020F0302020204030204" pitchFamily="34" charset="0"/>
              </a:rPr>
              <a:t>which</a:t>
            </a:r>
            <a:r>
              <a:rPr lang="it-IT" sz="7200" dirty="0">
                <a:cs typeface="Calibri Light" panose="020F0302020204030204" pitchFamily="34" charset="0"/>
              </a:rPr>
              <a:t> 54% </a:t>
            </a:r>
            <a:r>
              <a:rPr lang="it-IT" sz="7200" dirty="0" err="1">
                <a:cs typeface="Calibri Light" panose="020F0302020204030204" pitchFamily="34" charset="0"/>
              </a:rPr>
              <a:t>took</a:t>
            </a:r>
            <a:r>
              <a:rPr lang="it-IT" sz="7200" dirty="0">
                <a:cs typeface="Calibri Light" panose="020F0302020204030204" pitchFamily="34" charset="0"/>
              </a:rPr>
              <a:t> </a:t>
            </a:r>
            <a:r>
              <a:rPr lang="it-IT" sz="7200" dirty="0" err="1">
                <a:cs typeface="Calibri Light" panose="020F0302020204030204" pitchFamily="34" charset="0"/>
              </a:rPr>
              <a:t>place</a:t>
            </a:r>
            <a:r>
              <a:rPr lang="it-IT" sz="7200" dirty="0">
                <a:cs typeface="Calibri Light" panose="020F0302020204030204" pitchFamily="34" charset="0"/>
              </a:rPr>
              <a:t> on the </a:t>
            </a:r>
            <a:r>
              <a:rPr lang="it-IT" sz="7200" dirty="0" err="1">
                <a:cs typeface="Calibri Light" panose="020F0302020204030204" pitchFamily="34" charset="0"/>
              </a:rPr>
              <a:t>street</a:t>
            </a:r>
            <a:r>
              <a:rPr lang="it-IT" sz="7200" dirty="0">
                <a:cs typeface="Calibri Light" panose="020F0302020204030204" pitchFamily="34" charset="0"/>
              </a:rPr>
              <a:t> or in </a:t>
            </a:r>
            <a:r>
              <a:rPr lang="it-IT" sz="7200" dirty="0" err="1">
                <a:cs typeface="Calibri Light" panose="020F0302020204030204" pitchFamily="34" charset="0"/>
              </a:rPr>
              <a:t>cars</a:t>
            </a:r>
            <a:r>
              <a:rPr lang="it-IT" sz="7200" dirty="0">
                <a:cs typeface="Calibri Light" panose="020F0302020204030204" pitchFamily="34" charset="0"/>
              </a:rPr>
              <a:t> </a:t>
            </a:r>
          </a:p>
          <a:p>
            <a:r>
              <a:rPr lang="it-IT" sz="7200" u="sng" dirty="0">
                <a:cs typeface="Calibri Light" panose="020F0302020204030204" pitchFamily="34" charset="0"/>
              </a:rPr>
              <a:t>Some </a:t>
            </a:r>
            <a:r>
              <a:rPr lang="it-IT" sz="7200" u="sng" dirty="0">
                <a:solidFill>
                  <a:schemeClr val="accent1"/>
                </a:solidFill>
                <a:cs typeface="Calibri Light" panose="020F0302020204030204" pitchFamily="34" charset="0"/>
              </a:rPr>
              <a:t>3.5 </a:t>
            </a:r>
            <a:r>
              <a:rPr lang="it-IT" sz="7200" u="sng" dirty="0" err="1">
                <a:solidFill>
                  <a:schemeClr val="accent1"/>
                </a:solidFill>
                <a:cs typeface="Calibri Light" panose="020F0302020204030204" pitchFamily="34" charset="0"/>
              </a:rPr>
              <a:t>million</a:t>
            </a:r>
            <a:r>
              <a:rPr lang="it-IT" sz="7200" u="sng" dirty="0">
                <a:solidFill>
                  <a:schemeClr val="accent1"/>
                </a:solidFill>
                <a:cs typeface="Calibri Light" panose="020F0302020204030204" pitchFamily="34" charset="0"/>
              </a:rPr>
              <a:t> </a:t>
            </a:r>
            <a:r>
              <a:rPr lang="it-IT" sz="7200" u="sng" dirty="0" err="1">
                <a:solidFill>
                  <a:schemeClr val="accent1"/>
                </a:solidFill>
                <a:cs typeface="Calibri Light" panose="020F0302020204030204" pitchFamily="34" charset="0"/>
              </a:rPr>
              <a:t>women</a:t>
            </a:r>
            <a:r>
              <a:rPr lang="it-IT" sz="7200" u="sng" dirty="0">
                <a:solidFill>
                  <a:schemeClr val="accent1"/>
                </a:solidFill>
                <a:cs typeface="Calibri Light" panose="020F0302020204030204" pitchFamily="34" charset="0"/>
              </a:rPr>
              <a:t> </a:t>
            </a:r>
            <a:r>
              <a:rPr lang="it-IT" sz="7200" u="sng" dirty="0">
                <a:cs typeface="Calibri Light" panose="020F0302020204030204" pitchFamily="34" charset="0"/>
              </a:rPr>
              <a:t>in </a:t>
            </a:r>
            <a:r>
              <a:rPr lang="it-IT" sz="7200" u="sng" dirty="0" err="1">
                <a:cs typeface="Calibri Light" panose="020F0302020204030204" pitchFamily="34" charset="0"/>
              </a:rPr>
              <a:t>Italy</a:t>
            </a:r>
            <a:r>
              <a:rPr lang="it-IT" sz="7200" u="sng" dirty="0">
                <a:cs typeface="Calibri Light" panose="020F0302020204030204" pitchFamily="34" charset="0"/>
              </a:rPr>
              <a:t> </a:t>
            </a:r>
            <a:r>
              <a:rPr lang="it-IT" sz="7200" u="sng" dirty="0" err="1">
                <a:cs typeface="Calibri Light" panose="020F0302020204030204" pitchFamily="34" charset="0"/>
              </a:rPr>
              <a:t>have</a:t>
            </a:r>
            <a:r>
              <a:rPr lang="it-IT" sz="7200" u="sng" dirty="0">
                <a:cs typeface="Calibri Light" panose="020F0302020204030204" pitchFamily="34" charset="0"/>
              </a:rPr>
              <a:t> </a:t>
            </a:r>
            <a:r>
              <a:rPr lang="it-IT" sz="7200" u="sng" dirty="0" err="1">
                <a:cs typeface="Calibri Light" panose="020F0302020204030204" pitchFamily="34" charset="0"/>
              </a:rPr>
              <a:t>been</a:t>
            </a:r>
            <a:r>
              <a:rPr lang="it-IT" sz="7200" u="sng" dirty="0">
                <a:cs typeface="Calibri Light" panose="020F0302020204030204" pitchFamily="34" charset="0"/>
              </a:rPr>
              <a:t> </a:t>
            </a:r>
            <a:r>
              <a:rPr lang="it-IT" sz="7200" u="sng" dirty="0" err="1">
                <a:solidFill>
                  <a:schemeClr val="accent1"/>
                </a:solidFill>
                <a:cs typeface="Calibri Light" panose="020F0302020204030204" pitchFamily="34" charset="0"/>
              </a:rPr>
              <a:t>victims</a:t>
            </a:r>
            <a:r>
              <a:rPr lang="it-IT" sz="7200" u="sng" dirty="0">
                <a:solidFill>
                  <a:schemeClr val="accent1"/>
                </a:solidFill>
                <a:cs typeface="Calibri Light" panose="020F0302020204030204" pitchFamily="34" charset="0"/>
              </a:rPr>
              <a:t> of </a:t>
            </a:r>
            <a:r>
              <a:rPr lang="it-IT" sz="7200" u="sng" dirty="0" err="1">
                <a:solidFill>
                  <a:schemeClr val="accent1"/>
                </a:solidFill>
                <a:cs typeface="Calibri Light" panose="020F0302020204030204" pitchFamily="34" charset="0"/>
              </a:rPr>
              <a:t>stalking</a:t>
            </a:r>
            <a:r>
              <a:rPr lang="it-IT" sz="7200" u="sng" dirty="0">
                <a:cs typeface="Calibri Light" panose="020F0302020204030204" pitchFamily="34" charset="0"/>
              </a:rPr>
              <a:t> </a:t>
            </a:r>
            <a:r>
              <a:rPr lang="it-IT" sz="7200" u="sng" dirty="0" err="1">
                <a:cs typeface="Calibri Light" panose="020F0302020204030204" pitchFamily="34" charset="0"/>
              </a:rPr>
              <a:t>at</a:t>
            </a:r>
            <a:r>
              <a:rPr lang="it-IT" sz="7200" u="sng" dirty="0">
                <a:cs typeface="Calibri Light" panose="020F0302020204030204" pitchFamily="34" charset="0"/>
              </a:rPr>
              <a:t> </a:t>
            </a:r>
            <a:r>
              <a:rPr lang="it-IT" sz="7200" u="sng" dirty="0" err="1">
                <a:cs typeface="Calibri Light" panose="020F0302020204030204" pitchFamily="34" charset="0"/>
              </a:rPr>
              <a:t>least</a:t>
            </a:r>
            <a:r>
              <a:rPr lang="it-IT" sz="7200" u="sng" dirty="0">
                <a:cs typeface="Calibri Light" panose="020F0302020204030204" pitchFamily="34" charset="0"/>
              </a:rPr>
              <a:t> once </a:t>
            </a:r>
            <a:r>
              <a:rPr lang="it-IT" sz="7200" u="sng" dirty="0" err="1">
                <a:cs typeface="Calibri Light" panose="020F0302020204030204" pitchFamily="34" charset="0"/>
              </a:rPr>
              <a:t>between</a:t>
            </a:r>
            <a:r>
              <a:rPr lang="it-IT" sz="7200" u="sng" dirty="0">
                <a:cs typeface="Calibri Light" panose="020F0302020204030204" pitchFamily="34" charset="0"/>
              </a:rPr>
              <a:t> the </a:t>
            </a:r>
            <a:r>
              <a:rPr lang="it-IT" sz="7200" u="sng" dirty="0" err="1">
                <a:cs typeface="Calibri Light" panose="020F0302020204030204" pitchFamily="34" charset="0"/>
              </a:rPr>
              <a:t>ages</a:t>
            </a:r>
            <a:r>
              <a:rPr lang="it-IT" sz="7200" u="sng" dirty="0">
                <a:cs typeface="Calibri Light" panose="020F0302020204030204" pitchFamily="34" charset="0"/>
              </a:rPr>
              <a:t> of 16 and 70</a:t>
            </a:r>
          </a:p>
          <a:p>
            <a:r>
              <a:rPr lang="it-IT" sz="7200" u="sng" dirty="0" err="1">
                <a:cs typeface="Calibri Light" panose="020F0302020204030204" pitchFamily="34" charset="0"/>
              </a:rPr>
              <a:t>Almost</a:t>
            </a:r>
            <a:r>
              <a:rPr lang="it-IT" sz="7200" u="sng" dirty="0">
                <a:cs typeface="Calibri Light" panose="020F0302020204030204" pitchFamily="34" charset="0"/>
              </a:rPr>
              <a:t> half of Italy's adult women have experienced some form of sexual harassment</a:t>
            </a:r>
          </a:p>
          <a:p>
            <a:r>
              <a:rPr lang="it-IT" sz="7200" dirty="0" err="1">
                <a:cs typeface="Calibri Light" panose="020F0302020204030204" pitchFamily="34" charset="0"/>
              </a:rPr>
              <a:t>Women</a:t>
            </a:r>
            <a:r>
              <a:rPr lang="it-IT" sz="7200" dirty="0">
                <a:cs typeface="Calibri Light" panose="020F0302020204030204" pitchFamily="34" charset="0"/>
              </a:rPr>
              <a:t> are more </a:t>
            </a:r>
            <a:r>
              <a:rPr lang="it-IT" sz="7200" dirty="0" err="1">
                <a:cs typeface="Calibri Light" panose="020F0302020204030204" pitchFamily="34" charset="0"/>
              </a:rPr>
              <a:t>likely</a:t>
            </a:r>
            <a:r>
              <a:rPr lang="it-IT" sz="7200" dirty="0">
                <a:cs typeface="Calibri Light" panose="020F0302020204030204" pitchFamily="34" charset="0"/>
              </a:rPr>
              <a:t> to </a:t>
            </a:r>
            <a:r>
              <a:rPr lang="it-IT" sz="7200" dirty="0" err="1">
                <a:cs typeface="Calibri Light" panose="020F0302020204030204" pitchFamily="34" charset="0"/>
              </a:rPr>
              <a:t>read</a:t>
            </a:r>
            <a:r>
              <a:rPr lang="it-IT" sz="7200" dirty="0">
                <a:cs typeface="Calibri Light" panose="020F0302020204030204" pitchFamily="34" charset="0"/>
              </a:rPr>
              <a:t>, go to the </a:t>
            </a:r>
            <a:r>
              <a:rPr lang="it-IT" sz="7200" dirty="0" err="1">
                <a:cs typeface="Calibri Light" panose="020F0302020204030204" pitchFamily="34" charset="0"/>
              </a:rPr>
              <a:t>theatre</a:t>
            </a:r>
            <a:r>
              <a:rPr lang="it-IT" sz="7200" dirty="0">
                <a:cs typeface="Calibri Light" panose="020F0302020204030204" pitchFamily="34" charset="0"/>
              </a:rPr>
              <a:t>, </a:t>
            </a:r>
            <a:r>
              <a:rPr lang="it-IT" sz="7200" dirty="0" err="1">
                <a:cs typeface="Calibri Light" panose="020F0302020204030204" pitchFamily="34" charset="0"/>
              </a:rPr>
              <a:t>visit</a:t>
            </a:r>
            <a:r>
              <a:rPr lang="it-IT" sz="7200" dirty="0">
                <a:cs typeface="Calibri Light" panose="020F0302020204030204" pitchFamily="34" charset="0"/>
              </a:rPr>
              <a:t> a </a:t>
            </a:r>
            <a:r>
              <a:rPr lang="it-IT" sz="7200" dirty="0" err="1">
                <a:cs typeface="Calibri Light" panose="020F0302020204030204" pitchFamily="34" charset="0"/>
              </a:rPr>
              <a:t>museum</a:t>
            </a:r>
            <a:r>
              <a:rPr lang="it-IT" sz="7200" dirty="0">
                <a:cs typeface="Calibri Light" panose="020F0302020204030204" pitchFamily="34" charset="0"/>
              </a:rPr>
              <a:t> or </a:t>
            </a:r>
            <a:r>
              <a:rPr lang="it-IT" sz="7200" dirty="0" err="1">
                <a:cs typeface="Calibri Light" panose="020F0302020204030204" pitchFamily="34" charset="0"/>
              </a:rPr>
              <a:t>gallery</a:t>
            </a:r>
            <a:r>
              <a:rPr lang="it-IT" sz="7200" dirty="0">
                <a:cs typeface="Calibri Light" panose="020F0302020204030204" pitchFamily="34" charset="0"/>
              </a:rPr>
              <a:t>, or create online </a:t>
            </a:r>
            <a:r>
              <a:rPr lang="it-IT" sz="7200" dirty="0" err="1">
                <a:cs typeface="Calibri Light" panose="020F0302020204030204" pitchFamily="34" charset="0"/>
              </a:rPr>
              <a:t>content</a:t>
            </a:r>
            <a:r>
              <a:rPr lang="it-IT" sz="7200" dirty="0">
                <a:cs typeface="Calibri Light" panose="020F0302020204030204" pitchFamily="34" charset="0"/>
              </a:rPr>
              <a:t>, </a:t>
            </a:r>
            <a:r>
              <a:rPr lang="it-IT" sz="7200" dirty="0" err="1">
                <a:cs typeface="Calibri Light" panose="020F0302020204030204" pitchFamily="34" charset="0"/>
              </a:rPr>
              <a:t>according</a:t>
            </a:r>
            <a:r>
              <a:rPr lang="it-IT" sz="7200" dirty="0">
                <a:cs typeface="Calibri Light" panose="020F0302020204030204" pitchFamily="34" charset="0"/>
              </a:rPr>
              <a:t> to Istat. For </a:t>
            </a:r>
            <a:r>
              <a:rPr lang="it-IT" sz="7200" dirty="0" err="1">
                <a:cs typeface="Calibri Light" panose="020F0302020204030204" pitchFamily="34" charset="0"/>
              </a:rPr>
              <a:t>instance</a:t>
            </a:r>
            <a:r>
              <a:rPr lang="it-IT" sz="7200" dirty="0">
                <a:cs typeface="Calibri Light" panose="020F0302020204030204" pitchFamily="34" charset="0"/>
              </a:rPr>
              <a:t>, in 2016, 47% of </a:t>
            </a:r>
            <a:r>
              <a:rPr lang="it-IT" sz="7200" dirty="0" err="1">
                <a:cs typeface="Calibri Light" panose="020F0302020204030204" pitchFamily="34" charset="0"/>
              </a:rPr>
              <a:t>girls</a:t>
            </a:r>
            <a:r>
              <a:rPr lang="it-IT" sz="7200" dirty="0">
                <a:cs typeface="Calibri Light" panose="020F0302020204030204" pitchFamily="34" charset="0"/>
              </a:rPr>
              <a:t> and </a:t>
            </a:r>
            <a:r>
              <a:rPr lang="it-IT" sz="7200" dirty="0" err="1">
                <a:cs typeface="Calibri Light" panose="020F0302020204030204" pitchFamily="34" charset="0"/>
              </a:rPr>
              <a:t>women</a:t>
            </a:r>
            <a:r>
              <a:rPr lang="it-IT" sz="7200" dirty="0">
                <a:cs typeface="Calibri Light" panose="020F0302020204030204" pitchFamily="34" charset="0"/>
              </a:rPr>
              <a:t> over the </a:t>
            </a:r>
            <a:r>
              <a:rPr lang="it-IT" sz="7200" dirty="0" err="1">
                <a:cs typeface="Calibri Light" panose="020F0302020204030204" pitchFamily="34" charset="0"/>
              </a:rPr>
              <a:t>age</a:t>
            </a:r>
            <a:r>
              <a:rPr lang="it-IT" sz="7200" dirty="0">
                <a:cs typeface="Calibri Light" panose="020F0302020204030204" pitchFamily="34" charset="0"/>
              </a:rPr>
              <a:t> of 6 </a:t>
            </a:r>
            <a:r>
              <a:rPr lang="it-IT" sz="7200" dirty="0" err="1">
                <a:cs typeface="Calibri Light" panose="020F0302020204030204" pitchFamily="34" charset="0"/>
              </a:rPr>
              <a:t>said</a:t>
            </a:r>
            <a:r>
              <a:rPr lang="it-IT" sz="7200" dirty="0">
                <a:cs typeface="Calibri Light" panose="020F0302020204030204" pitchFamily="34" charset="0"/>
              </a:rPr>
              <a:t> </a:t>
            </a:r>
            <a:r>
              <a:rPr lang="it-IT" sz="7200" dirty="0" err="1">
                <a:cs typeface="Calibri Light" panose="020F0302020204030204" pitchFamily="34" charset="0"/>
              </a:rPr>
              <a:t>they</a:t>
            </a:r>
            <a:r>
              <a:rPr lang="it-IT" sz="7200" dirty="0">
                <a:cs typeface="Calibri Light" panose="020F0302020204030204" pitchFamily="34" charset="0"/>
              </a:rPr>
              <a:t> </a:t>
            </a:r>
            <a:r>
              <a:rPr lang="it-IT" sz="7200" dirty="0" err="1">
                <a:cs typeface="Calibri Light" panose="020F0302020204030204" pitchFamily="34" charset="0"/>
              </a:rPr>
              <a:t>had</a:t>
            </a:r>
            <a:r>
              <a:rPr lang="it-IT" sz="7200" dirty="0">
                <a:cs typeface="Calibri Light" panose="020F0302020204030204" pitchFamily="34" charset="0"/>
              </a:rPr>
              <a:t> a </a:t>
            </a:r>
            <a:r>
              <a:rPr lang="it-IT" sz="7200" dirty="0" err="1">
                <a:cs typeface="Calibri Light" panose="020F0302020204030204" pitchFamily="34" charset="0"/>
              </a:rPr>
              <a:t>read</a:t>
            </a:r>
            <a:r>
              <a:rPr lang="it-IT" sz="7200" dirty="0">
                <a:cs typeface="Calibri Light" panose="020F0302020204030204" pitchFamily="34" charset="0"/>
              </a:rPr>
              <a:t> a book in the </a:t>
            </a:r>
            <a:r>
              <a:rPr lang="it-IT" sz="7200" dirty="0" err="1">
                <a:cs typeface="Calibri Light" panose="020F0302020204030204" pitchFamily="34" charset="0"/>
              </a:rPr>
              <a:t>past</a:t>
            </a:r>
            <a:r>
              <a:rPr lang="it-IT" sz="7200" dirty="0">
                <a:cs typeface="Calibri Light" panose="020F0302020204030204" pitchFamily="34" charset="0"/>
              </a:rPr>
              <a:t> 12 </a:t>
            </a:r>
            <a:r>
              <a:rPr lang="it-IT" sz="7200" dirty="0" err="1">
                <a:cs typeface="Calibri Light" panose="020F0302020204030204" pitchFamily="34" charset="0"/>
              </a:rPr>
              <a:t>months</a:t>
            </a:r>
            <a:r>
              <a:rPr lang="it-IT" sz="7200" dirty="0">
                <a:cs typeface="Calibri Light" panose="020F0302020204030204" pitchFamily="34" charset="0"/>
              </a:rPr>
              <a:t>; for boys and men, the figure </a:t>
            </a:r>
            <a:r>
              <a:rPr lang="it-IT" sz="7200" dirty="0" err="1">
                <a:cs typeface="Calibri Light" panose="020F0302020204030204" pitchFamily="34" charset="0"/>
              </a:rPr>
              <a:t>was</a:t>
            </a:r>
            <a:r>
              <a:rPr lang="it-IT" sz="7200" dirty="0">
                <a:cs typeface="Calibri Light" panose="020F0302020204030204" pitchFamily="34" charset="0"/>
              </a:rPr>
              <a:t> 34 </a:t>
            </a:r>
            <a:r>
              <a:rPr lang="it-IT" sz="7200" dirty="0" err="1">
                <a:cs typeface="Calibri Light" panose="020F0302020204030204" pitchFamily="34" charset="0"/>
              </a:rPr>
              <a:t>percent</a:t>
            </a:r>
            <a:endParaRPr lang="it-IT" sz="7200" dirty="0">
              <a:cs typeface="Calibri Light" panose="020F0302020204030204" pitchFamily="34" charset="0"/>
            </a:endParaRPr>
          </a:p>
          <a:p>
            <a:r>
              <a:rPr lang="it-IT" sz="7200" dirty="0" err="1">
                <a:cs typeface="Calibri Light" panose="020F0302020204030204" pitchFamily="34" charset="0"/>
              </a:rPr>
              <a:t>Women</a:t>
            </a:r>
            <a:r>
              <a:rPr lang="it-IT" sz="7200" dirty="0">
                <a:cs typeface="Calibri Light" panose="020F0302020204030204" pitchFamily="34" charset="0"/>
              </a:rPr>
              <a:t> in </a:t>
            </a:r>
            <a:r>
              <a:rPr lang="it-IT" sz="7200" dirty="0" err="1">
                <a:cs typeface="Calibri Light" panose="020F0302020204030204" pitchFamily="34" charset="0"/>
              </a:rPr>
              <a:t>Italy</a:t>
            </a:r>
            <a:r>
              <a:rPr lang="it-IT" sz="7200" dirty="0">
                <a:cs typeface="Calibri Light" panose="020F0302020204030204" pitchFamily="34" charset="0"/>
              </a:rPr>
              <a:t> </a:t>
            </a:r>
            <a:r>
              <a:rPr lang="it-IT" sz="7200" dirty="0" err="1">
                <a:cs typeface="Calibri Light" panose="020F0302020204030204" pitchFamily="34" charset="0"/>
              </a:rPr>
              <a:t>have</a:t>
            </a:r>
            <a:r>
              <a:rPr lang="it-IT" sz="7200" dirty="0">
                <a:cs typeface="Calibri Light" panose="020F0302020204030204" pitchFamily="34" charset="0"/>
              </a:rPr>
              <a:t> an </a:t>
            </a:r>
            <a:r>
              <a:rPr lang="it-IT" sz="7200" dirty="0" err="1">
                <a:cs typeface="Calibri Light" panose="020F0302020204030204" pitchFamily="34" charset="0"/>
              </a:rPr>
              <a:t>average</a:t>
            </a:r>
            <a:r>
              <a:rPr lang="it-IT" sz="7200" dirty="0">
                <a:cs typeface="Calibri Light" panose="020F0302020204030204" pitchFamily="34" charset="0"/>
              </a:rPr>
              <a:t> life </a:t>
            </a:r>
            <a:r>
              <a:rPr lang="it-IT" sz="7200" dirty="0" err="1">
                <a:cs typeface="Calibri Light" panose="020F0302020204030204" pitchFamily="34" charset="0"/>
              </a:rPr>
              <a:t>expectancy</a:t>
            </a:r>
            <a:r>
              <a:rPr lang="it-IT" sz="7200" dirty="0">
                <a:cs typeface="Calibri Light" panose="020F0302020204030204" pitchFamily="34" charset="0"/>
              </a:rPr>
              <a:t> of 84.9 </a:t>
            </a:r>
            <a:r>
              <a:rPr lang="it-IT" sz="7200" dirty="0" err="1">
                <a:cs typeface="Calibri Light" panose="020F0302020204030204" pitchFamily="34" charset="0"/>
              </a:rPr>
              <a:t>years</a:t>
            </a:r>
            <a:r>
              <a:rPr lang="it-IT" sz="7200" dirty="0">
                <a:cs typeface="Calibri Light" panose="020F0302020204030204" pitchFamily="34" charset="0"/>
              </a:rPr>
              <a:t> </a:t>
            </a:r>
            <a:r>
              <a:rPr lang="it-IT" sz="7200" dirty="0" err="1">
                <a:cs typeface="Calibri Light" panose="020F0302020204030204" pitchFamily="34" charset="0"/>
              </a:rPr>
              <a:t>while</a:t>
            </a:r>
            <a:r>
              <a:rPr lang="it-IT" sz="7200" dirty="0">
                <a:cs typeface="Calibri Light" panose="020F0302020204030204" pitchFamily="34" charset="0"/>
              </a:rPr>
              <a:t> men are </a:t>
            </a:r>
            <a:r>
              <a:rPr lang="it-IT" sz="7200" dirty="0" err="1">
                <a:cs typeface="Calibri Light" panose="020F0302020204030204" pitchFamily="34" charset="0"/>
              </a:rPr>
              <a:t>expected</a:t>
            </a:r>
            <a:r>
              <a:rPr lang="it-IT" sz="7200" dirty="0">
                <a:cs typeface="Calibri Light" panose="020F0302020204030204" pitchFamily="34" charset="0"/>
              </a:rPr>
              <a:t> to live to 80.6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5CDC57E-92CB-B642-82E1-2E06120451F1}"/>
              </a:ext>
            </a:extLst>
          </p:cNvPr>
          <p:cNvSpPr txBox="1"/>
          <p:nvPr/>
        </p:nvSpPr>
        <p:spPr>
          <a:xfrm>
            <a:off x="2340430" y="478971"/>
            <a:ext cx="6901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                    </a:t>
            </a:r>
            <a:r>
              <a:rPr lang="it-IT" sz="4000" b="1" dirty="0">
                <a:solidFill>
                  <a:srgbClr val="0070C0"/>
                </a:solidFill>
              </a:rPr>
              <a:t>SOME DATA</a:t>
            </a:r>
          </a:p>
        </p:txBody>
      </p:sp>
    </p:spTree>
    <p:extLst>
      <p:ext uri="{BB962C8B-B14F-4D97-AF65-F5344CB8AC3E}">
        <p14:creationId xmlns:p14="http://schemas.microsoft.com/office/powerpoint/2010/main" val="74719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6212" y="161835"/>
            <a:ext cx="1086065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Resources</a:t>
            </a:r>
            <a:endParaRPr lang="it-IT" sz="2400" b="1" dirty="0"/>
          </a:p>
          <a:p>
            <a:endParaRPr lang="it-IT" dirty="0"/>
          </a:p>
          <a:p>
            <a:r>
              <a:rPr lang="it-IT" b="1" dirty="0"/>
              <a:t>VIDEOS</a:t>
            </a:r>
          </a:p>
          <a:p>
            <a:r>
              <a:rPr lang="it-IT" dirty="0">
                <a:hlinkClick r:id="rId2"/>
              </a:rPr>
              <a:t>https://www.youtube.com/watch?v=PtPBgtnD7KU</a:t>
            </a:r>
            <a:endParaRPr lang="it-IT" dirty="0"/>
          </a:p>
          <a:p>
            <a:r>
              <a:rPr lang="it-IT" dirty="0">
                <a:hlinkClick r:id="rId3"/>
              </a:rPr>
              <a:t>https://www.youtube.com/watch?v=H2ILmsXt4uQ</a:t>
            </a:r>
            <a:endParaRPr lang="it-IT" dirty="0"/>
          </a:p>
          <a:p>
            <a:endParaRPr lang="it-IT" dirty="0"/>
          </a:p>
          <a:p>
            <a:r>
              <a:rPr lang="it-IT" b="1" dirty="0"/>
              <a:t>PROJECTS</a:t>
            </a:r>
          </a:p>
          <a:p>
            <a:r>
              <a:rPr lang="it-IT" dirty="0">
                <a:hlinkClick r:id="rId4"/>
              </a:rPr>
              <a:t>http://www.jcvg.eu/site/it/project</a:t>
            </a:r>
            <a:endParaRPr lang="it-IT" dirty="0"/>
          </a:p>
          <a:p>
            <a:r>
              <a:rPr lang="it-IT" dirty="0">
                <a:hlinkClick r:id="rId5"/>
              </a:rPr>
              <a:t>https://wedo.org/what-we-do/our-focus-areas/</a:t>
            </a:r>
            <a:endParaRPr lang="it-IT" dirty="0"/>
          </a:p>
          <a:p>
            <a:endParaRPr lang="it-IT" dirty="0"/>
          </a:p>
          <a:p>
            <a:r>
              <a:rPr lang="it-IT" b="1" dirty="0"/>
              <a:t>TOOLS FOR GENDER EQUALITY</a:t>
            </a:r>
          </a:p>
          <a:p>
            <a:r>
              <a:rPr lang="it-IT" dirty="0">
                <a:hlinkClick r:id="rId6"/>
              </a:rPr>
              <a:t>https://www.rri-tools.eu/search-engine#filterOption=33843,40105@order=@page=1</a:t>
            </a:r>
            <a:endParaRPr lang="it-IT" dirty="0"/>
          </a:p>
          <a:p>
            <a:r>
              <a:rPr lang="it-IT" dirty="0">
                <a:hlinkClick r:id="rId7"/>
              </a:rPr>
              <a:t>https://toolkit.ineesite.org/pocket_guide_to_gender/implementation_tools</a:t>
            </a:r>
            <a:endParaRPr lang="it-IT" dirty="0"/>
          </a:p>
          <a:p>
            <a:r>
              <a:rPr lang="it-IT" dirty="0">
                <a:hlinkClick r:id="rId8"/>
              </a:rPr>
              <a:t>http://www.unescobkk.org/education/gender/resources/other-gender-websites-and-databases/</a:t>
            </a:r>
            <a:endParaRPr lang="it-IT" dirty="0"/>
          </a:p>
          <a:p>
            <a:r>
              <a:rPr lang="it-IT" dirty="0">
                <a:hlinkClick r:id="rId9"/>
              </a:rPr>
              <a:t>https://lgbtrc.usc.edu/education/activities/</a:t>
            </a:r>
            <a:endParaRPr lang="it-IT" dirty="0"/>
          </a:p>
          <a:p>
            <a:endParaRPr lang="it-IT" dirty="0"/>
          </a:p>
          <a:p>
            <a:r>
              <a:rPr lang="it-IT" b="1" dirty="0"/>
              <a:t>WEBSITES</a:t>
            </a:r>
          </a:p>
          <a:p>
            <a:r>
              <a:rPr lang="it-IT" dirty="0">
                <a:hlinkClick r:id="rId10"/>
              </a:rPr>
              <a:t>https://eige.europa.eu/gender-equality-index/2015/DK</a:t>
            </a:r>
            <a:r>
              <a:rPr lang="it-IT" dirty="0"/>
              <a:t> -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Institue</a:t>
            </a:r>
            <a:r>
              <a:rPr lang="it-IT" dirty="0"/>
              <a:t> for Gender </a:t>
            </a:r>
            <a:r>
              <a:rPr lang="it-IT" dirty="0" err="1"/>
              <a:t>Equality</a:t>
            </a:r>
            <a:endParaRPr lang="it-IT" dirty="0"/>
          </a:p>
          <a:p>
            <a:r>
              <a:rPr lang="it-IT" dirty="0">
                <a:hlinkClick r:id="rId11"/>
              </a:rPr>
              <a:t>http://fra.europa.eu/en </a:t>
            </a:r>
            <a:r>
              <a:rPr lang="it-IT" dirty="0"/>
              <a:t>- </a:t>
            </a:r>
            <a:r>
              <a:rPr lang="it-IT" dirty="0" err="1"/>
              <a:t>European</a:t>
            </a:r>
            <a:r>
              <a:rPr lang="it-IT" dirty="0"/>
              <a:t> Union Agency for </a:t>
            </a:r>
            <a:r>
              <a:rPr lang="it-IT" dirty="0" err="1"/>
              <a:t>Fundamental</a:t>
            </a:r>
            <a:r>
              <a:rPr lang="it-IT" dirty="0"/>
              <a:t> </a:t>
            </a:r>
            <a:r>
              <a:rPr lang="it-IT" dirty="0" err="1"/>
              <a:t>Rights</a:t>
            </a:r>
            <a:endParaRPr lang="it-IT" dirty="0"/>
          </a:p>
          <a:p>
            <a:r>
              <a:rPr lang="it-IT" dirty="0">
                <a:hlinkClick r:id="rId11"/>
              </a:rPr>
              <a:t>http://www.lgbt-ep.eu/</a:t>
            </a:r>
            <a:r>
              <a:rPr lang="it-IT" dirty="0"/>
              <a:t> -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Intergroup</a:t>
            </a:r>
            <a:r>
              <a:rPr lang="it-IT" dirty="0"/>
              <a:t> for LGBT </a:t>
            </a:r>
            <a:r>
              <a:rPr lang="it-IT" dirty="0" err="1"/>
              <a:t>Rights</a:t>
            </a:r>
            <a:endParaRPr lang="it-IT" dirty="0"/>
          </a:p>
          <a:p>
            <a:r>
              <a:rPr lang="it-IT" dirty="0">
                <a:hlinkClick r:id="rId12"/>
              </a:rPr>
              <a:t>https://cild.eu/</a:t>
            </a:r>
            <a:r>
              <a:rPr lang="it-IT" dirty="0"/>
              <a:t> - Coalizione Italiana Libertà e diritti civili</a:t>
            </a:r>
          </a:p>
          <a:p>
            <a:r>
              <a:rPr lang="it-IT" dirty="0">
                <a:hlinkClick r:id="rId13"/>
              </a:rPr>
              <a:t>http://www.unar.it/</a:t>
            </a:r>
            <a:r>
              <a:rPr lang="it-IT" dirty="0"/>
              <a:t> - Ufficio Nazionale </a:t>
            </a:r>
            <a:r>
              <a:rPr lang="it-IT" dirty="0" err="1"/>
              <a:t>Antidiscriminazioni</a:t>
            </a:r>
            <a:r>
              <a:rPr lang="it-IT" dirty="0"/>
              <a:t> Raziali</a:t>
            </a:r>
          </a:p>
        </p:txBody>
      </p:sp>
    </p:spTree>
    <p:extLst>
      <p:ext uri="{BB962C8B-B14F-4D97-AF65-F5344CB8AC3E}">
        <p14:creationId xmlns:p14="http://schemas.microsoft.com/office/powerpoint/2010/main" val="90863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262DF4-DB64-1C47-9227-18610C480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BEF9A8-269D-9040-B2CC-076BD6836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http://www.oecd.org/gender/data/?fbclid=IwAR2IxcZ_4zQls6t8Z7d7C9a9R9cZHMPNhAGVhaHUTKZyXyUaW4hh2EaWji0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3"/>
              </a:rPr>
              <a:t>https://www.internationalwomensday.com/Theme</a:t>
            </a:r>
            <a:endParaRPr lang="it-IT" dirty="0"/>
          </a:p>
          <a:p>
            <a:endParaRPr lang="it-IT" dirty="0"/>
          </a:p>
          <a:p>
            <a:r>
              <a:rPr lang="it-IT" dirty="0">
                <a:hlinkClick r:id="rId4"/>
              </a:rPr>
              <a:t>https://www.un.org/sustainabledevelopment/sustainable-development-goals/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935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560</Words>
  <Application>Microsoft Macintosh PowerPoint</Application>
  <PresentationFormat>Widescreen</PresentationFormat>
  <Paragraphs>75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SDG 5: GENDER EQUALITY </vt:lpstr>
      <vt:lpstr>The main objectives of SDG5 are:  </vt:lpstr>
      <vt:lpstr>The main objectives of SDG5 are:  </vt:lpstr>
      <vt:lpstr> 12 Statistics that show the state of Gender Equality in Italy </vt:lpstr>
      <vt:lpstr>Presentazione standard di PowerPoint</vt:lpstr>
      <vt:lpstr>Presentazione standard di PowerPoint</vt:lpstr>
      <vt:lpstr>Resources</vt:lpstr>
    </vt:vector>
  </TitlesOfParts>
  <Company>HP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Microsoft Office User</cp:lastModifiedBy>
  <cp:revision>10</cp:revision>
  <dcterms:created xsi:type="dcterms:W3CDTF">2018-11-04T22:07:19Z</dcterms:created>
  <dcterms:modified xsi:type="dcterms:W3CDTF">2018-11-15T09:05:04Z</dcterms:modified>
</cp:coreProperties>
</file>