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5" r:id="rId3"/>
    <p:sldId id="268" r:id="rId4"/>
    <p:sldId id="267" r:id="rId5"/>
    <p:sldId id="274" r:id="rId6"/>
    <p:sldId id="273"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4" autoAdjust="0"/>
    <p:restoredTop sz="94660"/>
  </p:normalViewPr>
  <p:slideViewPr>
    <p:cSldViewPr>
      <p:cViewPr varScale="1">
        <p:scale>
          <a:sx n="85" d="100"/>
          <a:sy n="85" d="100"/>
        </p:scale>
        <p:origin x="156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6506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42536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06042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38366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6315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4343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57416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37223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D8BD707-D9CF-40AE-B4C6-C98DA3205C09}" type="datetimeFigureOut">
              <a:rPr lang="en-US" smtClean="0"/>
              <a:pPr/>
              <a:t>11/5/2018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09224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615758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47399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1D8BD707-D9CF-40AE-B4C6-C98DA3205C09}" type="datetimeFigureOut">
              <a:rPr lang="en-US" smtClean="0"/>
              <a:pPr/>
              <a:t>11/5/2018</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B6F15528-21DE-4FAA-801E-634DDDAF4B2B}" type="slidenum">
              <a:rPr lang="en-US" smtClean="0"/>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328496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Gender Equality in Germany</a:t>
            </a:r>
          </a:p>
        </p:txBody>
      </p:sp>
      <p:sp>
        <p:nvSpPr>
          <p:cNvPr id="3" name="Subtitle 2"/>
          <p:cNvSpPr>
            <a:spLocks noGrp="1"/>
          </p:cNvSpPr>
          <p:nvPr>
            <p:ph type="subTitle" idx="1"/>
          </p:nvPr>
        </p:nvSpPr>
        <p:spPr/>
        <p:txBody>
          <a:bodyPr/>
          <a:lstStyle/>
          <a:p>
            <a:r>
              <a:rPr lang="en-US" dirty="0"/>
              <a:t>A recent focus on Economic PARTICIPATION</a:t>
            </a:r>
          </a:p>
        </p:txBody>
      </p:sp>
    </p:spTree>
    <p:extLst>
      <p:ext uri="{BB962C8B-B14F-4D97-AF65-F5344CB8AC3E}">
        <p14:creationId xmlns:p14="http://schemas.microsoft.com/office/powerpoint/2010/main" val="3505492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Some Facts</a:t>
            </a:r>
          </a:p>
        </p:txBody>
      </p:sp>
      <p:sp>
        <p:nvSpPr>
          <p:cNvPr id="3" name="Content Placeholder 2"/>
          <p:cNvSpPr>
            <a:spLocks noGrp="1"/>
          </p:cNvSpPr>
          <p:nvPr>
            <p:ph idx="1"/>
          </p:nvPr>
        </p:nvSpPr>
        <p:spPr>
          <a:xfrm>
            <a:off x="822959" y="1845734"/>
            <a:ext cx="3215641" cy="4402666"/>
          </a:xfrm>
        </p:spPr>
        <p:txBody>
          <a:bodyPr>
            <a:normAutofit fontScale="92500" lnSpcReduction="10000"/>
          </a:bodyPr>
          <a:lstStyle/>
          <a:p>
            <a:pPr marL="0" indent="0">
              <a:buNone/>
            </a:pPr>
            <a:r>
              <a:rPr lang="en-US" sz="1900" dirty="0"/>
              <a:t>Germany is the 4</a:t>
            </a:r>
            <a:r>
              <a:rPr lang="en-US" sz="1900" baseline="30000" dirty="0"/>
              <a:t>th</a:t>
            </a:r>
            <a:r>
              <a:rPr lang="en-US" sz="1900" dirty="0"/>
              <a:t> largest economy in the world, has a highly educated population and high social awareness towards gender equality.</a:t>
            </a:r>
          </a:p>
          <a:p>
            <a:pPr marL="0" indent="0">
              <a:buNone/>
            </a:pPr>
            <a:r>
              <a:rPr lang="en-US" sz="1900" dirty="0"/>
              <a:t>In Germany, women's rights are protected under the 2006 Law on Equality of Treatment, which generally prohibits discrimination on the basis of gender as well as ethnicity, age, sexual orientation, physical handicaps or religion. </a:t>
            </a:r>
          </a:p>
          <a:p>
            <a:pPr marL="0" indent="0">
              <a:buNone/>
            </a:pPr>
            <a:r>
              <a:rPr lang="en-US" sz="1900" dirty="0"/>
              <a:t>The European Institute for Gender Equality (EIGE) placed Germany 12th in a ranking of all EU 28 member states in its new Gender Equality Index.</a:t>
            </a:r>
          </a:p>
          <a:p>
            <a:pPr marL="0" indent="0">
              <a:buNone/>
            </a:pPr>
            <a:endParaRPr lang="en-US" dirty="0"/>
          </a:p>
          <a:p>
            <a:pPr marL="0" indent="0">
              <a:buNone/>
            </a:pPr>
            <a:endParaRPr lang="en-US" dirty="0"/>
          </a:p>
          <a:p>
            <a:endParaRPr lang="en-US" dirty="0"/>
          </a:p>
        </p:txBody>
      </p:sp>
      <p:pic>
        <p:nvPicPr>
          <p:cNvPr id="1026" name="Picture 2" descr="Image result for the european institute for gender equality Germany">
            <a:extLst>
              <a:ext uri="{FF2B5EF4-FFF2-40B4-BE49-F238E27FC236}">
                <a16:creationId xmlns:a16="http://schemas.microsoft.com/office/drawing/2014/main" id="{13B848FE-EB18-470B-933F-5644956F793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79046" y="1845734"/>
            <a:ext cx="4812554" cy="34882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9887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820004"/>
            <a:ext cx="7543800" cy="856396"/>
          </a:xfrm>
        </p:spPr>
        <p:txBody>
          <a:bodyPr>
            <a:normAutofit fontScale="90000"/>
          </a:bodyPr>
          <a:lstStyle/>
          <a:p>
            <a:r>
              <a:rPr lang="en-US" dirty="0"/>
              <a:t>Gender Equality in Three Areas</a:t>
            </a:r>
          </a:p>
        </p:txBody>
      </p:sp>
      <p:sp>
        <p:nvSpPr>
          <p:cNvPr id="3" name="Content Placeholder 2"/>
          <p:cNvSpPr>
            <a:spLocks noGrp="1"/>
          </p:cNvSpPr>
          <p:nvPr>
            <p:ph idx="1"/>
          </p:nvPr>
        </p:nvSpPr>
        <p:spPr>
          <a:xfrm>
            <a:off x="822959" y="1828799"/>
            <a:ext cx="4130041" cy="4274255"/>
          </a:xfrm>
        </p:spPr>
        <p:txBody>
          <a:bodyPr>
            <a:normAutofit fontScale="92500" lnSpcReduction="10000"/>
          </a:bodyPr>
          <a:lstStyle/>
          <a:p>
            <a:r>
              <a:rPr lang="en-US" sz="1800" b="1" dirty="0"/>
              <a:t>Higher Education</a:t>
            </a:r>
          </a:p>
          <a:p>
            <a:r>
              <a:rPr lang="en-US" sz="1800" dirty="0"/>
              <a:t>Roughly same number of women and men in higher education.</a:t>
            </a:r>
          </a:p>
          <a:p>
            <a:r>
              <a:rPr lang="en-US" sz="1800" b="1" dirty="0"/>
              <a:t>Political Participation</a:t>
            </a:r>
          </a:p>
          <a:p>
            <a:r>
              <a:rPr lang="en-US" sz="1800" dirty="0"/>
              <a:t>Women make 31% of the deputies in Bundestag, which is a 19-year low. (The figure was 37.1% in the previous parliament).</a:t>
            </a:r>
          </a:p>
          <a:p>
            <a:r>
              <a:rPr lang="en-US" sz="1800" b="1" dirty="0"/>
              <a:t>Economic Participation</a:t>
            </a:r>
          </a:p>
          <a:p>
            <a:r>
              <a:rPr lang="en-US" sz="1800" dirty="0"/>
              <a:t>Women on boards of largest 30 companies make only 12.1%.</a:t>
            </a:r>
          </a:p>
          <a:p>
            <a:r>
              <a:rPr lang="en-US" sz="1800" dirty="0"/>
              <a:t>The average wage for women in Germany in 2016 was 21 % (non-adjusted figure) below the average wage for men, according to the Federal Statistical Office (</a:t>
            </a:r>
            <a:r>
              <a:rPr lang="en-US" sz="1800" dirty="0" err="1"/>
              <a:t>DeStatis</a:t>
            </a:r>
            <a:r>
              <a:rPr lang="en-US" sz="1800" dirty="0"/>
              <a:t>).</a:t>
            </a:r>
          </a:p>
          <a:p>
            <a:endParaRPr lang="en-US" sz="1800" dirty="0"/>
          </a:p>
          <a:p>
            <a:endParaRPr lang="en-US" sz="1800" dirty="0"/>
          </a:p>
        </p:txBody>
      </p:sp>
      <p:pic>
        <p:nvPicPr>
          <p:cNvPr id="4" name="Picture 2" descr="Infografik BTW 2017 Gender wage gap in Germany ENG (DW)">
            <a:extLst>
              <a:ext uri="{FF2B5EF4-FFF2-40B4-BE49-F238E27FC236}">
                <a16:creationId xmlns:a16="http://schemas.microsoft.com/office/drawing/2014/main" id="{1EA5542B-35E2-4337-8D62-07A153DDB9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2779" y="1828800"/>
            <a:ext cx="3667813" cy="206445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Infografik Frauenanteil Vorstand Grosskonzern ENG">
            <a:extLst>
              <a:ext uri="{FF2B5EF4-FFF2-40B4-BE49-F238E27FC236}">
                <a16:creationId xmlns:a16="http://schemas.microsoft.com/office/drawing/2014/main" id="{17BE6A1D-486A-4F57-B326-3541DA8D06E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86890" y="4038600"/>
            <a:ext cx="3668407" cy="20644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8167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18</a:t>
            </a:r>
            <a:r>
              <a:rPr lang="en-US" b="1" baseline="30000" dirty="0"/>
              <a:t>th</a:t>
            </a:r>
            <a:r>
              <a:rPr lang="en-US" b="1" dirty="0"/>
              <a:t> of March – Equal Pay Day in Germany</a:t>
            </a:r>
          </a:p>
        </p:txBody>
      </p:sp>
      <p:sp>
        <p:nvSpPr>
          <p:cNvPr id="3" name="Content Placeholder 2"/>
          <p:cNvSpPr>
            <a:spLocks noGrp="1"/>
          </p:cNvSpPr>
          <p:nvPr>
            <p:ph idx="1"/>
          </p:nvPr>
        </p:nvSpPr>
        <p:spPr>
          <a:xfrm>
            <a:off x="822959" y="1845734"/>
            <a:ext cx="4663441" cy="4023360"/>
          </a:xfrm>
        </p:spPr>
        <p:txBody>
          <a:bodyPr>
            <a:normAutofit fontScale="92500" lnSpcReduction="20000"/>
          </a:bodyPr>
          <a:lstStyle/>
          <a:p>
            <a:r>
              <a:rPr lang="en-US" b="1" dirty="0"/>
              <a:t>What do the organizers of Equal Pay Day in Germany believe are the main causes of the gap?</a:t>
            </a:r>
            <a:endParaRPr lang="en-US" dirty="0"/>
          </a:p>
          <a:p>
            <a:r>
              <a:rPr lang="en-US" dirty="0"/>
              <a:t>They identify five issues: </a:t>
            </a:r>
          </a:p>
          <a:p>
            <a:r>
              <a:rPr lang="en-US" dirty="0"/>
              <a:t>1) the lack of women in certain sectors and upper career levels; </a:t>
            </a:r>
          </a:p>
          <a:p>
            <a:r>
              <a:rPr lang="en-US" dirty="0"/>
              <a:t>2) women interrupting their working lives longer than men for family reasons; </a:t>
            </a:r>
          </a:p>
          <a:p>
            <a:r>
              <a:rPr lang="en-US" dirty="0"/>
              <a:t>3) the sort of careers women typically work in being under-appreciated; </a:t>
            </a:r>
          </a:p>
          <a:p>
            <a:r>
              <a:rPr lang="en-US" dirty="0"/>
              <a:t>4) gender wage inequities often being not visible as such; </a:t>
            </a:r>
          </a:p>
          <a:p>
            <a:r>
              <a:rPr lang="en-US" dirty="0"/>
              <a:t>5) gender stereotypes influencing women's choice of careers.</a:t>
            </a:r>
          </a:p>
          <a:p>
            <a:endParaRPr lang="en-US" dirty="0"/>
          </a:p>
        </p:txBody>
      </p:sp>
      <p:pic>
        <p:nvPicPr>
          <p:cNvPr id="4" name="Picture 2" descr="Equal Pay Day demonstration in Berlin">
            <a:extLst>
              <a:ext uri="{FF2B5EF4-FFF2-40B4-BE49-F238E27FC236}">
                <a16:creationId xmlns:a16="http://schemas.microsoft.com/office/drawing/2014/main" id="{2BE00A13-904F-4889-8390-7AC207AF07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1845734"/>
            <a:ext cx="3354431" cy="1888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704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DA935-A704-48EE-B7C9-900368306475}"/>
              </a:ext>
            </a:extLst>
          </p:cNvPr>
          <p:cNvSpPr>
            <a:spLocks noGrp="1"/>
          </p:cNvSpPr>
          <p:nvPr>
            <p:ph type="title"/>
          </p:nvPr>
        </p:nvSpPr>
        <p:spPr/>
        <p:txBody>
          <a:bodyPr/>
          <a:lstStyle/>
          <a:p>
            <a:r>
              <a:rPr lang="en-US" dirty="0"/>
              <a:t>Measures towards Gender Equality</a:t>
            </a:r>
            <a:endParaRPr lang="de-DE" dirty="0"/>
          </a:p>
        </p:txBody>
      </p:sp>
      <p:sp>
        <p:nvSpPr>
          <p:cNvPr id="3" name="Content Placeholder 2">
            <a:extLst>
              <a:ext uri="{FF2B5EF4-FFF2-40B4-BE49-F238E27FC236}">
                <a16:creationId xmlns:a16="http://schemas.microsoft.com/office/drawing/2014/main" id="{242CBC86-88E8-4F5E-A69C-5F6028A2D5DD}"/>
              </a:ext>
            </a:extLst>
          </p:cNvPr>
          <p:cNvSpPr>
            <a:spLocks noGrp="1"/>
          </p:cNvSpPr>
          <p:nvPr>
            <p:ph idx="1"/>
          </p:nvPr>
        </p:nvSpPr>
        <p:spPr/>
        <p:txBody>
          <a:bodyPr>
            <a:normAutofit/>
          </a:bodyPr>
          <a:lstStyle/>
          <a:p>
            <a:r>
              <a:rPr lang="en-US" dirty="0"/>
              <a:t>2015 – Gender Quota Law for Large Companies:  This requires large companies to allocate 30 percent of non-executive board seats to women.</a:t>
            </a:r>
          </a:p>
          <a:p>
            <a:r>
              <a:rPr lang="en-US" dirty="0"/>
              <a:t>2016 - Wage Transparency Law of 2016: This law allows women to ask employers to provide information about average rates of pay for men and women in specific tasks.</a:t>
            </a:r>
          </a:p>
          <a:p>
            <a:endParaRPr lang="en-US" dirty="0"/>
          </a:p>
          <a:p>
            <a:r>
              <a:rPr lang="en-US" dirty="0"/>
              <a:t>There are limits to these legal protections. The Transparency Law, for instance, applies only to large companies with more than 200 employees. And at the upper rungs of the corporate ladder, it is very difficult to identify enough male and female peers for comparison. </a:t>
            </a:r>
          </a:p>
          <a:p>
            <a:endParaRPr lang="en-US" dirty="0"/>
          </a:p>
          <a:p>
            <a:endParaRPr lang="de-DE" dirty="0"/>
          </a:p>
        </p:txBody>
      </p:sp>
    </p:spTree>
    <p:extLst>
      <p:ext uri="{BB962C8B-B14F-4D97-AF65-F5344CB8AC3E}">
        <p14:creationId xmlns:p14="http://schemas.microsoft.com/office/powerpoint/2010/main" val="2254440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362200"/>
            <a:ext cx="7543800" cy="1450757"/>
          </a:xfrm>
        </p:spPr>
        <p:txBody>
          <a:bodyPr/>
          <a:lstStyle/>
          <a:p>
            <a:r>
              <a:rPr lang="en-US" dirty="0"/>
              <a:t>Thank you for your attention!</a:t>
            </a:r>
          </a:p>
        </p:txBody>
      </p:sp>
    </p:spTree>
    <p:extLst>
      <p:ext uri="{BB962C8B-B14F-4D97-AF65-F5344CB8AC3E}">
        <p14:creationId xmlns:p14="http://schemas.microsoft.com/office/powerpoint/2010/main" val="178231917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0</TotalTime>
  <Words>298</Words>
  <Application>Microsoft Office PowerPoint</Application>
  <PresentationFormat>On-screen Show (4:3)</PresentationFormat>
  <Paragraphs>29</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Calibri</vt:lpstr>
      <vt:lpstr>Calibri Light</vt:lpstr>
      <vt:lpstr>Retrospect</vt:lpstr>
      <vt:lpstr>Gender Equality in Germany</vt:lpstr>
      <vt:lpstr>Some Facts</vt:lpstr>
      <vt:lpstr>Gender Equality in Three Areas</vt:lpstr>
      <vt:lpstr>18th of March – Equal Pay Day in Germany</vt:lpstr>
      <vt:lpstr>Measures towards Gender Equality</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Miloje Grbin</dc:creator>
  <cp:lastModifiedBy>Ela</cp:lastModifiedBy>
  <cp:revision>18</cp:revision>
  <dcterms:created xsi:type="dcterms:W3CDTF">2006-08-16T00:00:00Z</dcterms:created>
  <dcterms:modified xsi:type="dcterms:W3CDTF">2018-11-05T07:57:12Z</dcterms:modified>
</cp:coreProperties>
</file>